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70" r:id="rId10"/>
    <p:sldId id="264" r:id="rId11"/>
    <p:sldId id="265" r:id="rId12"/>
    <p:sldId id="271" r:id="rId13"/>
    <p:sldId id="266" r:id="rId14"/>
    <p:sldId id="267" r:id="rId15"/>
    <p:sldId id="268" r:id="rId16"/>
    <p:sldId id="269" r:id="rId17"/>
    <p:sldId id="27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3088" autoAdjust="0"/>
  </p:normalViewPr>
  <p:slideViewPr>
    <p:cSldViewPr>
      <p:cViewPr varScale="1">
        <p:scale>
          <a:sx n="40" d="100"/>
          <a:sy n="40" d="100"/>
        </p:scale>
        <p:origin x="-20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AB1650D-F63C-4E9A-BB5A-78B1F651439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33E964B-8D02-44ED-88F6-D11CA35D102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321467-DF9B-4CF4-8924-B754ADE897E0}" type="slidenum">
              <a:rPr lang="en-US"/>
              <a:pPr/>
              <a:t>1</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D84E95-9CB6-458F-B524-F6CE37335187}" type="slidenum">
              <a:rPr lang="en-US"/>
              <a:pPr/>
              <a:t>13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a:t>Self-report responses to open ended questions.  This information could be useful to AgrAbility states as they prepare information for users with arm prostheses.  It is also useful for vendors who may be looking for areas where individuals could use assistance.  The last two are most important to our clients obviously.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D7961C-2855-4971-A9E9-026C3851E5B0}" type="slidenum">
              <a:rPr lang="en-US"/>
              <a:pPr/>
              <a:t>14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pPr marL="228600" indent="-228600"/>
            <a:r>
              <a:rPr lang="en-US"/>
              <a:t>Results from the Activity List Table above offer some of the areas that participants found to be the easiest to participate in with their prostheses and those areas that participants still require additional assistance in order to partake in those activities. It is clear from that table that there are a number of areas of functioning which participants require assistance to participate in fully and that there is some desire among some participants to be able to participate in some of those activities at an increased level.</a:t>
            </a:r>
          </a:p>
          <a:p>
            <a:pPr marL="228600" indent="-228600"/>
            <a:r>
              <a:rPr lang="en-US"/>
              <a:t>Lack of significance in statistical testing was not achieved primarily due to the small sample size. This sample was particularly limited when the overall sample is broken into smaller descriptive groups that may allow for further analysis to determine relationships. Larger samples would allow for increased control of a number of factors that may have influenced our results. As an example, 5 of the 7 non-prosthesis users presented with partial-hand amputations. It can be assumed in general that partial-hand amputees will have a higher level of functional ability than more involved amputations, potentially skewing the results of non-prostheses users presenting with higher levels of functional abilities than prostheses users. Ideally, a larger sample would allow for pairing of participants into groups of more similar characteristics resulting in more reliable results.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A02306-B089-4604-B92B-052EEBEF5F6B}" type="slidenum">
              <a:rPr lang="en-US"/>
              <a:pPr/>
              <a:t>15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pPr marL="228600" indent="-228600"/>
            <a:r>
              <a:rPr lang="en-US"/>
              <a:t>Participants who had received prosthetic training scored higher on their level of disability than users who had not received prosthetic training. Several theories as to the cause of this effect have been suggested. One such theory is that individuals that have received prosthetic training may have demonstrated higher level of disability to begin with, resulting in the prescription of prosthetic training. That training may have then improved their functional ability to an extent, but still not to the level of those individuals that had higher baseline levels of functional ability. Another such theory is that individuals that have received prosthetic training may be more cognizant of potential abilities for function through their exposure to training, therefore self-reporting lower levels of abilities while individuals not exposed to prosthetic training may be less cognizant of the potential abilities with their prostheses, therefore reporting higher levels of abilities. Yet another theory is that additional factors that could not be identified in this limited sample may have influenced the results. It is possible that amputation level, prosthesis type or another unidentified variable may lead to differences in prosthetic training prescription or effectiveness. Although all of these theories offer potential for expanded analysis, the limited sample size hinders such analysis in adequacy or accuracy.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25812-5596-4EDD-B858-E458FC2D54EC}" type="slidenum">
              <a:rPr lang="en-US"/>
              <a:pPr/>
              <a:t>16</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pPr marL="247650" indent="-247650"/>
            <a:r>
              <a:rPr lang="en-US" sz="1000"/>
              <a:t>Conclusions.</a:t>
            </a:r>
          </a:p>
          <a:p>
            <a:pPr marL="704850" lvl="1" indent="-247650"/>
            <a:r>
              <a:rPr lang="en-US" sz="1000"/>
              <a:t>Advancements in prosthetic training are needed to ensure future training meets the functional needs of clients. This can be achieved through:</a:t>
            </a:r>
          </a:p>
          <a:p>
            <a:pPr marL="1162050" lvl="2" indent="-247650"/>
            <a:r>
              <a:rPr lang="en-US" sz="1000"/>
              <a:t>Improved focus of training on clients’ specific needs. This is particularly evident through the results with this population. The activities that hold value for this group may not be the same activities that hold value for a group of individuals with amputations from another demographic.</a:t>
            </a:r>
          </a:p>
          <a:p>
            <a:pPr marL="1162050" lvl="2" indent="-247650"/>
            <a:r>
              <a:rPr lang="en-US" sz="1000"/>
              <a:t>Increased availability and accessibility of training throughout clients’ lives to decrease functional disabilities as they are encountered. Opportunities for training in prosthesis use are often times limited to the timeframe shortly after the prescription of a prosthesis. In order to best meet the needs of our clients, opportunities for continued training and adaptation in the techniques used by prostheses users should be available as challenges and difficulties are encountered throughout their lifetime in order to maximize their functional abilities in everyday life.</a:t>
            </a:r>
          </a:p>
          <a:p>
            <a:pPr marL="1162050" lvl="2" indent="-247650"/>
            <a:r>
              <a:rPr lang="en-US" sz="1000"/>
              <a:t>Further research to improve effectiveness of training techniques. Expansion of research to a larger population will assist in clarifying the specific factors of prosthesis use and prosthetic training that may benefit from refinement and alteration in order to best meet the needs of our clients.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555E42-6466-4C12-9346-F353ED864DF8}" type="slidenum">
              <a:rPr lang="en-US"/>
              <a:pPr/>
              <a:t>4</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pPr marL="685800" lvl="1" indent="-228600"/>
            <a:r>
              <a:rPr lang="en-US"/>
              <a:t>Focus.  To explore the effects of upper extremity prosthesis use and the provision of prosthetic training on the functional abilities of individuals with an upper extremity amputation.</a:t>
            </a:r>
          </a:p>
          <a:p>
            <a:pPr marL="685800" lvl="1" indent="-228600"/>
            <a:r>
              <a:rPr lang="en-US"/>
              <a:t>Participants. The research participants consisted of 74 individuals with upper extremity amputations identified through the Wisconsin AgrAbility Project database that have an upper extremity amputation from partial hand to fore-quarter and have consented to receiving mailings from AgrAbility.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490A52-0E4D-4291-A039-FA5E136E5E5A}" type="slidenum">
              <a:rPr lang="en-US"/>
              <a:pPr/>
              <a:t>5</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pPr marL="1162050" lvl="2" indent="-247650">
              <a:lnSpc>
                <a:spcPct val="90000"/>
              </a:lnSpc>
            </a:pPr>
            <a:r>
              <a:rPr lang="en-US" sz="900"/>
              <a:t>The instrument consisted of 40 questions composed of two major components:  a questionnaire incorporating researcher developed questions and a modified standardized assessment. The instrument was developed in cooperation with researchers at the University of Wisconsin in Madison, Wisconsin, Medstar’s National Rehabilitation Hospital in Washington, D.C. and the University of Wisconsin Survey Center in Madison, Wisconsin. In addition to researcher analysis and editing, the instrument was revised following pilot testing. Several individuals with upper extremity amputations completed the instrument to determine flaws in question structure and meaning. </a:t>
            </a:r>
          </a:p>
          <a:p>
            <a:pPr marL="1162050" lvl="2" indent="-247650">
              <a:lnSpc>
                <a:spcPct val="90000"/>
              </a:lnSpc>
            </a:pPr>
            <a:r>
              <a:rPr lang="en-US" sz="900"/>
              <a:t>The first portion of the questionnaire established characteristics of participants through nine questions, including amputation location and etiology, prosthesis use, type of prosthetic devices used and wearing schedules. The second portion of the questionnaire consisted of two questions focused on participants’ self-efficacy in prosthesis use and common activities completed with their prostheses. The third portion consisted of fourteen questions focusing on the prosthetic training involved in learning to use their prostheses, including timing, duration, locale, participant control in training composition, participant satisfaction in training effectiveness, activities included and excluded in training, professionals involved in the training and participation in secondary training. The final portion of the questionnaire included participant demographics, including age, gender, hand dominance and pre/post-amputation employment status.</a:t>
            </a:r>
          </a:p>
          <a:p>
            <a:pPr marL="1162050" lvl="2" indent="-247650">
              <a:lnSpc>
                <a:spcPct val="90000"/>
              </a:lnSpc>
            </a:pPr>
            <a:r>
              <a:rPr lang="en-US" sz="900"/>
              <a:t>The modified standardized measure included in the survey is the DASH. This assessment is a 30 item self-reported assessment designed to measure functional ability of individuals with upper extremity disorders (Institute of Work and Health, 2009). Beaton et al. (2001) tested the validity and reliability of the DASH. They found the DASH correlated well with several upper extremity measurements of function and disability (r &gt; .69) and demonstrated excellent test-retest reliability (ICC = .96). Additionally, Davidson (2004) found the DASH was effective in identifying disability in amputees versus non-amputees (F =10.18, </a:t>
            </a:r>
            <a:r>
              <a:rPr lang="en-US" sz="900" i="1"/>
              <a:t>p</a:t>
            </a:r>
            <a:r>
              <a:rPr lang="en-US" sz="900"/>
              <a:t> &lt; 0.002), levels of amputation (F=3.95, </a:t>
            </a:r>
            <a:r>
              <a:rPr lang="en-US" sz="900" i="1"/>
              <a:t>p</a:t>
            </a:r>
            <a:r>
              <a:rPr lang="en-US" sz="900"/>
              <a:t> &lt; 0.01) and pre/post-intervention differences (</a:t>
            </a:r>
            <a:r>
              <a:rPr lang="en-US" sz="900" i="1"/>
              <a:t>t</a:t>
            </a:r>
            <a:r>
              <a:rPr lang="en-US" sz="900"/>
              <a:t> = 4.24, </a:t>
            </a:r>
            <a:r>
              <a:rPr lang="en-US" sz="900" i="1"/>
              <a:t>p</a:t>
            </a:r>
            <a:r>
              <a:rPr lang="en-US" sz="900"/>
              <a:t> &lt; 0.0001). Modifications to the DASH consisted of formatting alterations to match the overall questionnaire format.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B0CD6-D6B9-4996-AD15-D90C6D8F59E5}" type="slidenum">
              <a:rPr lang="en-US"/>
              <a:pPr/>
              <a:t>6</a:t>
            </a:fld>
            <a:endParaRPr lang="en-US"/>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pPr marL="1162050" lvl="2" indent="-247650"/>
            <a:r>
              <a:rPr lang="en-US" dirty="0"/>
              <a:t>All survey packets were provided to </a:t>
            </a:r>
            <a:r>
              <a:rPr lang="en-US" dirty="0" err="1"/>
              <a:t>AgrAbility</a:t>
            </a:r>
            <a:r>
              <a:rPr lang="en-US" dirty="0"/>
              <a:t> of Wisconsin, where addressing and mailing of surveys took place. All packets consisted of survey, letter of consent to participate in research, letter from </a:t>
            </a:r>
            <a:r>
              <a:rPr lang="en-US" dirty="0" err="1"/>
              <a:t>AgrAbility</a:t>
            </a:r>
            <a:r>
              <a:rPr lang="en-US" dirty="0"/>
              <a:t> of Wisconsin explaining research to members and an addressed and stamped return envelope.</a:t>
            </a:r>
          </a:p>
          <a:p>
            <a:pPr marL="1162050" lvl="2" indent="-247650"/>
            <a:r>
              <a:rPr lang="en-US" dirty="0"/>
              <a:t>No follow-up procedures or incentives implemented for this mailing due to time constraints. Future dissemination of survey may include follow-up procedures (additional mailing and/or phone reminders) and a form of financial incentive (gift card, money, etc.).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F64EB5-094C-4226-9FF6-6583FCAC0D08}" type="slidenum">
              <a:rPr lang="en-US"/>
              <a:pPr/>
              <a:t>7</a:t>
            </a:fld>
            <a:endParaRPr lang="en-US"/>
          </a:p>
        </p:txBody>
      </p:sp>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pPr marL="228600" indent="-228600"/>
            <a:r>
              <a:rPr lang="en-US"/>
              <a:t>Results.</a:t>
            </a:r>
          </a:p>
          <a:p>
            <a:pPr marL="685800" lvl="1" indent="-228600"/>
            <a:r>
              <a:rPr lang="en-US"/>
              <a:t>Total Mailed Surveys: 74</a:t>
            </a:r>
          </a:p>
          <a:p>
            <a:pPr marL="228600" indent="-228600"/>
            <a:r>
              <a:rPr lang="en-US"/>
              <a:t>Completed Surveys Received: 20 (21 total surveys returned with 1 survey containing incomplete information) </a:t>
            </a:r>
          </a:p>
          <a:p>
            <a:pPr marL="228600" indent="-228600"/>
            <a:r>
              <a:rPr lang="en-US"/>
              <a:t>Completed Survey Response Rate: 27%</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7E347D-D96F-478C-8E93-E580DB61A082}" type="slidenum">
              <a:rPr lang="en-US"/>
              <a:pPr/>
              <a:t>8</a:t>
            </a:fld>
            <a:endParaRPr 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pPr marL="704850" lvl="1" indent="-247650"/>
            <a:r>
              <a:rPr lang="en-US" dirty="0"/>
              <a:t>Demographics.</a:t>
            </a:r>
          </a:p>
          <a:p>
            <a:pPr marL="1162050" lvl="2" indent="-247650"/>
            <a:r>
              <a:rPr lang="en-US" dirty="0"/>
              <a:t>Gender: 19 Males, 1 Female</a:t>
            </a:r>
          </a:p>
          <a:p>
            <a:pPr marL="1162050" lvl="2" indent="-247650"/>
            <a:r>
              <a:rPr lang="en-US" dirty="0"/>
              <a:t>Age: Ranged from 34 to 82 years. Mean age of 54.25 years (SD = 11.77).</a:t>
            </a:r>
          </a:p>
          <a:p>
            <a:pPr marL="1162050" lvl="2" indent="-247650"/>
            <a:r>
              <a:rPr lang="en-US" dirty="0"/>
              <a:t>Amputation Level: </a:t>
            </a:r>
          </a:p>
          <a:p>
            <a:pPr marL="1619250" lvl="3" indent="-247650"/>
            <a:r>
              <a:rPr lang="en-US" dirty="0"/>
              <a:t>Partial Hand = 7</a:t>
            </a:r>
          </a:p>
          <a:p>
            <a:pPr marL="1619250" lvl="3" indent="-247650"/>
            <a:r>
              <a:rPr lang="en-US" dirty="0"/>
              <a:t>Wrist Disarticulation = 3</a:t>
            </a:r>
          </a:p>
          <a:p>
            <a:pPr marL="1619250" lvl="3" indent="-247650"/>
            <a:r>
              <a:rPr lang="en-US" dirty="0"/>
              <a:t>Below Elbow = 4</a:t>
            </a:r>
          </a:p>
          <a:p>
            <a:pPr marL="1619250" lvl="3" indent="-247650"/>
            <a:r>
              <a:rPr lang="en-US" dirty="0"/>
              <a:t>At Elbow = 1</a:t>
            </a:r>
          </a:p>
          <a:p>
            <a:pPr marL="1619250" lvl="3" indent="-247650"/>
            <a:r>
              <a:rPr lang="en-US" dirty="0"/>
              <a:t>Below Shoulder = 3</a:t>
            </a:r>
          </a:p>
          <a:p>
            <a:pPr marL="1619250" lvl="3" indent="-247650"/>
            <a:r>
              <a:rPr lang="en-US" dirty="0"/>
              <a:t>At Shoulder = 3</a:t>
            </a:r>
          </a:p>
          <a:p>
            <a:pPr marL="1162050" lvl="2" indent="-247650"/>
            <a:r>
              <a:rPr lang="en-US" dirty="0"/>
              <a:t>Etiology of Amputation: 19 civilian related trauma, 1 birth related defect. (9 individuals specifically listed farm accident as cause of amputation)</a:t>
            </a:r>
          </a:p>
          <a:p>
            <a:pPr marL="1162050" lvl="2" indent="-247650"/>
            <a:r>
              <a:rPr lang="en-US" dirty="0"/>
              <a:t>Reported date of amputations ranged from 1966 to 2009. </a:t>
            </a:r>
          </a:p>
          <a:p>
            <a:pPr marL="1619250" lvl="3" indent="-247650"/>
            <a:r>
              <a:rPr lang="en-US" dirty="0"/>
              <a:t>2000 – 2009: 5 amputations</a:t>
            </a:r>
          </a:p>
          <a:p>
            <a:pPr marL="1619250" lvl="3" indent="-247650"/>
            <a:r>
              <a:rPr lang="en-US" dirty="0"/>
              <a:t>1990 – 1999: 7 amputations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192685-1280-447F-802B-4937E533DFFF}" type="slidenum">
              <a:rPr lang="en-US"/>
              <a:pPr/>
              <a:t>9</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pPr lvl="2"/>
            <a:r>
              <a:rPr lang="en-US"/>
              <a:t>Etiology of Amputation: 19 civilian related trauma, 1 birth related defect. (9 individuals specifically listed farm accident as cause of amputation)</a:t>
            </a:r>
          </a:p>
          <a:p>
            <a:pPr lvl="2"/>
            <a:r>
              <a:rPr lang="en-US"/>
              <a:t>Reported date of amputations ranged from 1966 to 2009. </a:t>
            </a:r>
          </a:p>
          <a:p>
            <a:pPr lvl="3"/>
            <a:r>
              <a:rPr lang="en-US"/>
              <a:t>2000 – 2009: 5 amputations</a:t>
            </a:r>
          </a:p>
          <a:p>
            <a:pPr lvl="3"/>
            <a:r>
              <a:rPr lang="en-US"/>
              <a:t>1990 – 1999: 7 amputations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2D86CA-E0B8-4B43-8AE6-2807FFCE1D04}" type="slidenum">
              <a:rPr lang="en-US"/>
              <a:pPr/>
              <a:t>10</a:t>
            </a:fld>
            <a:endParaRPr lang="en-US"/>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pPr marL="704850" lvl="1" indent="-247650">
              <a:lnSpc>
                <a:spcPct val="90000"/>
              </a:lnSpc>
            </a:pPr>
            <a:r>
              <a:rPr lang="en-US" sz="1000"/>
              <a:t>Prosthetic Device Use:</a:t>
            </a:r>
          </a:p>
          <a:p>
            <a:pPr marL="1162050" lvl="2" indent="-247650">
              <a:lnSpc>
                <a:spcPct val="90000"/>
              </a:lnSpc>
            </a:pPr>
            <a:r>
              <a:rPr lang="en-US" sz="1000"/>
              <a:t>Of the 20 completed surveys returned, 12 surveys indicated current or prior use of a prosthetic device (60%).</a:t>
            </a:r>
          </a:p>
          <a:p>
            <a:pPr marL="1162050" lvl="2" indent="-247650">
              <a:lnSpc>
                <a:spcPct val="90000"/>
              </a:lnSpc>
            </a:pPr>
            <a:r>
              <a:rPr lang="en-US" sz="1000"/>
              <a:t>Types of prosthetic devices used included:</a:t>
            </a:r>
          </a:p>
          <a:p>
            <a:pPr marL="1619250" lvl="3" indent="-247650">
              <a:lnSpc>
                <a:spcPct val="90000"/>
              </a:lnSpc>
            </a:pPr>
            <a:r>
              <a:rPr lang="en-US" sz="1000"/>
              <a:t>Cosmetic = 4</a:t>
            </a:r>
          </a:p>
          <a:p>
            <a:pPr marL="1619250" lvl="3" indent="-247650">
              <a:lnSpc>
                <a:spcPct val="90000"/>
              </a:lnSpc>
            </a:pPr>
            <a:r>
              <a:rPr lang="en-US" sz="1000"/>
              <a:t>Body Powered = 9</a:t>
            </a:r>
          </a:p>
          <a:p>
            <a:pPr marL="1619250" lvl="3" indent="-247650">
              <a:lnSpc>
                <a:spcPct val="90000"/>
              </a:lnSpc>
            </a:pPr>
            <a:r>
              <a:rPr lang="en-US" sz="1000"/>
              <a:t>Externally Powered = 2</a:t>
            </a:r>
          </a:p>
          <a:p>
            <a:pPr marL="1619250" lvl="3" indent="-247650">
              <a:lnSpc>
                <a:spcPct val="90000"/>
              </a:lnSpc>
            </a:pPr>
            <a:r>
              <a:rPr lang="en-US" sz="1000"/>
              <a:t>Hybrid = 1</a:t>
            </a:r>
          </a:p>
          <a:p>
            <a:pPr marL="1619250" lvl="3" indent="-247650">
              <a:lnSpc>
                <a:spcPct val="90000"/>
              </a:lnSpc>
            </a:pPr>
            <a:r>
              <a:rPr lang="en-US" sz="1000"/>
              <a:t>NOTE: Total prostheses used  is &gt;12 due some participants having used more than one type of prosthesis</a:t>
            </a:r>
          </a:p>
          <a:p>
            <a:pPr marL="1162050" lvl="2" indent="-247650">
              <a:lnSpc>
                <a:spcPct val="90000"/>
              </a:lnSpc>
            </a:pPr>
            <a:r>
              <a:rPr lang="en-US" sz="1000"/>
              <a:t>The number of days a prosthesis was worn in the last month ranged from 0 days to 31 days.</a:t>
            </a:r>
          </a:p>
          <a:p>
            <a:pPr marL="1619250" lvl="3" indent="-247650">
              <a:lnSpc>
                <a:spcPct val="90000"/>
              </a:lnSpc>
            </a:pPr>
            <a:r>
              <a:rPr lang="en-US" sz="1000"/>
              <a:t>2 individuals indicated 0 days</a:t>
            </a:r>
          </a:p>
          <a:p>
            <a:pPr marL="1619250" lvl="3" indent="-247650">
              <a:lnSpc>
                <a:spcPct val="90000"/>
              </a:lnSpc>
            </a:pPr>
            <a:r>
              <a:rPr lang="en-US" sz="1000"/>
              <a:t>2 individuals indicated between 1 and 10 days</a:t>
            </a:r>
          </a:p>
          <a:p>
            <a:pPr marL="1619250" lvl="3" indent="-247650">
              <a:lnSpc>
                <a:spcPct val="90000"/>
              </a:lnSpc>
            </a:pPr>
            <a:r>
              <a:rPr lang="en-US" sz="1000"/>
              <a:t>7 individuals indicated at least 28 days</a:t>
            </a:r>
          </a:p>
          <a:p>
            <a:pPr marL="1619250" lvl="3" indent="-247650">
              <a:lnSpc>
                <a:spcPct val="90000"/>
              </a:lnSpc>
            </a:pPr>
            <a:r>
              <a:rPr lang="en-US" sz="1000"/>
              <a:t>1 individual did not indicate a number of days</a:t>
            </a:r>
          </a:p>
          <a:p>
            <a:pPr marL="1162050" lvl="2" indent="-247650">
              <a:lnSpc>
                <a:spcPct val="90000"/>
              </a:lnSpc>
            </a:pPr>
            <a:r>
              <a:rPr lang="en-US" sz="1000"/>
              <a:t>Typical length of time prosthesis worn in a day when used in the previous week:</a:t>
            </a:r>
          </a:p>
          <a:p>
            <a:pPr marL="1619250" lvl="3" indent="-247650">
              <a:lnSpc>
                <a:spcPct val="90000"/>
              </a:lnSpc>
            </a:pPr>
            <a:r>
              <a:rPr lang="en-US" sz="1000"/>
              <a:t>0 to 3 hours = 1 individual</a:t>
            </a:r>
          </a:p>
          <a:p>
            <a:pPr marL="1619250" lvl="3" indent="-247650">
              <a:lnSpc>
                <a:spcPct val="90000"/>
              </a:lnSpc>
            </a:pPr>
            <a:r>
              <a:rPr lang="en-US" sz="1000"/>
              <a:t>7 to 9 hours = 3 individuals</a:t>
            </a:r>
          </a:p>
          <a:p>
            <a:pPr marL="1619250" lvl="3" indent="-247650">
              <a:lnSpc>
                <a:spcPct val="90000"/>
              </a:lnSpc>
            </a:pPr>
            <a:r>
              <a:rPr lang="en-US" sz="1000"/>
              <a:t>10+ hours = 4 individuals</a:t>
            </a:r>
          </a:p>
          <a:p>
            <a:pPr marL="1619250" lvl="3" indent="-247650">
              <a:lnSpc>
                <a:spcPct val="90000"/>
              </a:lnSpc>
            </a:pPr>
            <a:r>
              <a:rPr lang="en-US" sz="1000"/>
              <a:t>4 individuals did not indicate length of wearing prosthesis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81C7AC-500D-45EA-A1CA-AE4329A5952E}" type="slidenum">
              <a:rPr lang="en-US"/>
              <a:pPr/>
              <a:t>11</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t>Basic activities.  First column indicates the number of individual who said they can perform the stated task.  The second column states first the number not able to do the task, and in parentheses the number who said they wish they could.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3481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34820" name="Rectangle 4"/>
          <p:cNvSpPr>
            <a:spLocks noGrp="1" noChangeArrowheads="1"/>
          </p:cNvSpPr>
          <p:nvPr>
            <p:ph type="dt" sz="half" idx="2"/>
          </p:nvPr>
        </p:nvSpPr>
        <p:spPr/>
        <p:txBody>
          <a:bodyPr/>
          <a:lstStyle>
            <a:lvl1pPr>
              <a:defRPr/>
            </a:lvl1pPr>
          </a:lstStyle>
          <a:p>
            <a:endParaRPr lang="en-US" altLang="en-US"/>
          </a:p>
        </p:txBody>
      </p:sp>
      <p:sp>
        <p:nvSpPr>
          <p:cNvPr id="34821" name="Rectangle 5"/>
          <p:cNvSpPr>
            <a:spLocks noGrp="1" noChangeArrowheads="1"/>
          </p:cNvSpPr>
          <p:nvPr>
            <p:ph type="ftr" sz="quarter" idx="3"/>
          </p:nvPr>
        </p:nvSpPr>
        <p:spPr>
          <a:xfrm>
            <a:off x="3124200" y="6243638"/>
            <a:ext cx="2895600" cy="457200"/>
          </a:xfrm>
        </p:spPr>
        <p:txBody>
          <a:bodyPr/>
          <a:lstStyle>
            <a:lvl1pPr>
              <a:defRPr/>
            </a:lvl1pPr>
          </a:lstStyle>
          <a:p>
            <a:endParaRPr lang="en-US" altLang="en-US"/>
          </a:p>
        </p:txBody>
      </p:sp>
      <p:sp>
        <p:nvSpPr>
          <p:cNvPr id="34822" name="Rectangle 6"/>
          <p:cNvSpPr>
            <a:spLocks noGrp="1" noChangeArrowheads="1"/>
          </p:cNvSpPr>
          <p:nvPr>
            <p:ph type="sldNum" sz="quarter" idx="4"/>
          </p:nvPr>
        </p:nvSpPr>
        <p:spPr/>
        <p:txBody>
          <a:bodyPr/>
          <a:lstStyle>
            <a:lvl1pPr>
              <a:defRPr/>
            </a:lvl1pPr>
          </a:lstStyle>
          <a:p>
            <a:fld id="{259A5E5C-3A15-4BF8-8CD0-96E0ED6F7E9D}" type="slidenum">
              <a:rPr lang="en-US" altLang="en-US"/>
              <a:pPr/>
              <a:t>‹#›</a:t>
            </a:fld>
            <a:endParaRPr lang="en-US" altLang="en-US"/>
          </a:p>
        </p:txBody>
      </p:sp>
      <p:sp>
        <p:nvSpPr>
          <p:cNvPr id="3482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3482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E87A64C-E597-434C-AFF6-F37C2491373C}"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3F89B32-099A-4EE6-9DA3-CAA81B1AE2E6}"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CB669E2-6B28-4BA7-A2B2-84D3B7C57F3C}"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F7DDDD6-E47C-442E-9F03-0ABB58CE0B50}"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AB72BF5-124E-450B-8A39-F05DB559FD7B}"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83C654F-154F-4A59-BD30-AB681A4F6106}"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2CBB16E-DE08-4F05-BB23-486803A1B225}"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E0D91970-5FD4-41FD-92CF-0713638245E4}"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0220F76-8B67-42A7-B769-1DE160AEE9B2}"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7F098CF9-FF64-4C56-B872-8110981C4349}"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3379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379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3379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endParaRPr lang="en-US" altLang="en-US"/>
          </a:p>
        </p:txBody>
      </p:sp>
      <p:sp>
        <p:nvSpPr>
          <p:cNvPr id="3379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B044987A-C48E-42C9-A0CC-546F3C9BBFEE}" type="slidenum">
              <a:rPr lang="en-US" altLang="en-US"/>
              <a:pPr/>
              <a:t>‹#›</a:t>
            </a:fld>
            <a:endParaRPr lang="en-US" altLang="en-US"/>
          </a:p>
        </p:txBody>
      </p:sp>
      <p:sp>
        <p:nvSpPr>
          <p:cNvPr id="3379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3380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95400"/>
            <a:ext cx="7696200" cy="2305050"/>
          </a:xfrm>
        </p:spPr>
        <p:txBody>
          <a:bodyPr/>
          <a:lstStyle/>
          <a:p>
            <a:r>
              <a:rPr lang="en-US" sz="4200"/>
              <a:t>Pilot Survey Results </a:t>
            </a:r>
            <a:br>
              <a:rPr lang="en-US" sz="4200"/>
            </a:br>
            <a:r>
              <a:rPr lang="en-US" sz="4200"/>
              <a:t>Regarding Upper Extremity Prosthesis Use and Issues Among Wisconsin AgrAbility Clients.</a:t>
            </a:r>
          </a:p>
        </p:txBody>
      </p:sp>
      <p:sp>
        <p:nvSpPr>
          <p:cNvPr id="2051" name="Rectangle 3"/>
          <p:cNvSpPr>
            <a:spLocks noGrp="1" noChangeArrowheads="1"/>
          </p:cNvSpPr>
          <p:nvPr>
            <p:ph type="subTitle" idx="1"/>
          </p:nvPr>
        </p:nvSpPr>
        <p:spPr>
          <a:xfrm>
            <a:off x="1447800" y="4038600"/>
            <a:ext cx="6400800" cy="1905000"/>
          </a:xfrm>
        </p:spPr>
        <p:txBody>
          <a:bodyPr/>
          <a:lstStyle/>
          <a:p>
            <a:pPr marL="577850" indent="-577850">
              <a:lnSpc>
                <a:spcPct val="80000"/>
              </a:lnSpc>
            </a:pPr>
            <a:r>
              <a:rPr lang="en-US" sz="1400"/>
              <a:t>Presented by:</a:t>
            </a:r>
          </a:p>
          <a:p>
            <a:pPr marL="577850" indent="-577850">
              <a:lnSpc>
                <a:spcPct val="80000"/>
              </a:lnSpc>
            </a:pPr>
            <a:endParaRPr lang="en-US" sz="1400"/>
          </a:p>
          <a:p>
            <a:pPr marL="577850" indent="-577850">
              <a:lnSpc>
                <a:spcPct val="80000"/>
              </a:lnSpc>
            </a:pPr>
            <a:r>
              <a:rPr lang="en-US" sz="1400"/>
              <a:t>Richard J. Straub, PhD Project Leader</a:t>
            </a:r>
          </a:p>
          <a:p>
            <a:pPr marL="577850" indent="-577850">
              <a:lnSpc>
                <a:spcPct val="80000"/>
              </a:lnSpc>
            </a:pPr>
            <a:r>
              <a:rPr lang="en-US" sz="1400"/>
              <a:t>University of Wisconsin-Madison, Biological Systems Engineering Department.</a:t>
            </a:r>
          </a:p>
          <a:p>
            <a:pPr marL="577850" indent="-577850">
              <a:lnSpc>
                <a:spcPct val="80000"/>
              </a:lnSpc>
            </a:pPr>
            <a:r>
              <a:rPr lang="en-US" sz="1400"/>
              <a:t>AgrAbility of Wisconsin.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Prosthetic Use</a:t>
            </a:r>
          </a:p>
        </p:txBody>
      </p:sp>
      <p:sp>
        <p:nvSpPr>
          <p:cNvPr id="16387" name="Rectangle 3"/>
          <p:cNvSpPr>
            <a:spLocks noGrp="1" noChangeArrowheads="1"/>
          </p:cNvSpPr>
          <p:nvPr>
            <p:ph type="body" idx="1"/>
          </p:nvPr>
        </p:nvSpPr>
        <p:spPr/>
        <p:txBody>
          <a:bodyPr/>
          <a:lstStyle/>
          <a:p>
            <a:pPr>
              <a:lnSpc>
                <a:spcPct val="80000"/>
              </a:lnSpc>
            </a:pPr>
            <a:r>
              <a:rPr lang="en-US" sz="1900" dirty="0"/>
              <a:t>12 individuals indicated current or prior use of a device:</a:t>
            </a:r>
          </a:p>
          <a:p>
            <a:pPr lvl="1">
              <a:lnSpc>
                <a:spcPct val="80000"/>
              </a:lnSpc>
            </a:pPr>
            <a:r>
              <a:rPr lang="en-US" sz="1700" dirty="0"/>
              <a:t>Cosmetic - 4</a:t>
            </a:r>
          </a:p>
          <a:p>
            <a:pPr lvl="1">
              <a:lnSpc>
                <a:spcPct val="80000"/>
              </a:lnSpc>
            </a:pPr>
            <a:r>
              <a:rPr lang="en-US" sz="1700" dirty="0"/>
              <a:t>Body powered - 9</a:t>
            </a:r>
          </a:p>
          <a:p>
            <a:pPr lvl="1">
              <a:lnSpc>
                <a:spcPct val="80000"/>
              </a:lnSpc>
            </a:pPr>
            <a:r>
              <a:rPr lang="en-US" sz="1700" dirty="0"/>
              <a:t>Externally powered - 2</a:t>
            </a:r>
          </a:p>
          <a:p>
            <a:pPr lvl="1">
              <a:lnSpc>
                <a:spcPct val="80000"/>
              </a:lnSpc>
            </a:pPr>
            <a:r>
              <a:rPr lang="en-US" sz="1700" dirty="0"/>
              <a:t>Hybrid - 1</a:t>
            </a:r>
          </a:p>
          <a:p>
            <a:pPr>
              <a:lnSpc>
                <a:spcPct val="80000"/>
              </a:lnSpc>
            </a:pPr>
            <a:r>
              <a:rPr lang="en-US" sz="1900" dirty="0"/>
              <a:t>Number of days used in last month:</a:t>
            </a:r>
          </a:p>
          <a:p>
            <a:pPr lvl="1">
              <a:lnSpc>
                <a:spcPct val="80000"/>
              </a:lnSpc>
            </a:pPr>
            <a:r>
              <a:rPr lang="en-US" sz="1700" dirty="0"/>
              <a:t>0 days - 2</a:t>
            </a:r>
          </a:p>
          <a:p>
            <a:pPr lvl="1">
              <a:lnSpc>
                <a:spcPct val="80000"/>
              </a:lnSpc>
            </a:pPr>
            <a:r>
              <a:rPr lang="en-US" sz="1700" dirty="0"/>
              <a:t>1 - 10 days - 2</a:t>
            </a:r>
          </a:p>
          <a:p>
            <a:pPr lvl="1">
              <a:lnSpc>
                <a:spcPct val="80000"/>
              </a:lnSpc>
            </a:pPr>
            <a:r>
              <a:rPr lang="en-US" sz="1700" dirty="0"/>
              <a:t>At least 28 days - 7</a:t>
            </a:r>
          </a:p>
          <a:p>
            <a:pPr lvl="1">
              <a:lnSpc>
                <a:spcPct val="80000"/>
              </a:lnSpc>
            </a:pPr>
            <a:r>
              <a:rPr lang="en-US" sz="1700" dirty="0"/>
              <a:t>Did not indicate - 1</a:t>
            </a:r>
          </a:p>
          <a:p>
            <a:pPr>
              <a:lnSpc>
                <a:spcPct val="80000"/>
              </a:lnSpc>
            </a:pPr>
            <a:r>
              <a:rPr lang="en-US" sz="1900" dirty="0"/>
              <a:t>Length of </a:t>
            </a:r>
            <a:r>
              <a:rPr lang="en-US" sz="1900" dirty="0" smtClean="0"/>
              <a:t>time </a:t>
            </a:r>
            <a:r>
              <a:rPr lang="en-US" sz="1900" smtClean="0"/>
              <a:t>per day </a:t>
            </a:r>
            <a:r>
              <a:rPr lang="en-US" sz="1900"/>
              <a:t>used in previous week:</a:t>
            </a:r>
          </a:p>
          <a:p>
            <a:pPr lvl="1">
              <a:lnSpc>
                <a:spcPct val="80000"/>
              </a:lnSpc>
            </a:pPr>
            <a:r>
              <a:rPr lang="en-US" sz="1700" dirty="0"/>
              <a:t>0 - 3 hours - 1 individual</a:t>
            </a:r>
          </a:p>
          <a:p>
            <a:pPr lvl="1">
              <a:lnSpc>
                <a:spcPct val="80000"/>
              </a:lnSpc>
            </a:pPr>
            <a:r>
              <a:rPr lang="en-US" sz="1700" dirty="0"/>
              <a:t>7 to 9 hours - 3 individuals</a:t>
            </a:r>
          </a:p>
          <a:p>
            <a:pPr lvl="1">
              <a:lnSpc>
                <a:spcPct val="80000"/>
              </a:lnSpc>
            </a:pPr>
            <a:r>
              <a:rPr lang="en-US" sz="1700" dirty="0"/>
              <a:t>10 + hours - 4 individuals</a:t>
            </a:r>
          </a:p>
          <a:p>
            <a:pPr lvl="1">
              <a:lnSpc>
                <a:spcPct val="80000"/>
              </a:lnSpc>
            </a:pPr>
            <a:r>
              <a:rPr lang="en-US" sz="1700" dirty="0"/>
              <a:t>Did not indicate - 4 individuals</a:t>
            </a:r>
          </a:p>
          <a:p>
            <a:pPr lvl="1">
              <a:lnSpc>
                <a:spcPct val="80000"/>
              </a:lnSpc>
              <a:buFont typeface="Wingdings" pitchFamily="2" charset="2"/>
              <a:buNone/>
            </a:pPr>
            <a:r>
              <a:rPr lang="en-US" sz="1700" dirty="0"/>
              <a:t>*note some clients reported use of more than 1 type of device.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686800" cy="1139825"/>
          </a:xfrm>
        </p:spPr>
        <p:txBody>
          <a:bodyPr/>
          <a:lstStyle/>
          <a:p>
            <a:r>
              <a:rPr lang="en-US" sz="3800"/>
              <a:t>Ability to use prosthesis in certain activities:	</a:t>
            </a:r>
          </a:p>
        </p:txBody>
      </p:sp>
      <p:graphicFrame>
        <p:nvGraphicFramePr>
          <p:cNvPr id="22610" name="Group 82"/>
          <p:cNvGraphicFramePr>
            <a:graphicFrameLocks noGrp="1"/>
          </p:cNvGraphicFramePr>
          <p:nvPr>
            <p:ph idx="1"/>
          </p:nvPr>
        </p:nvGraphicFramePr>
        <p:xfrm>
          <a:off x="457200" y="1219200"/>
          <a:ext cx="8229600" cy="4924746"/>
        </p:xfrm>
        <a:graphic>
          <a:graphicData uri="http://schemas.openxmlformats.org/drawingml/2006/table">
            <a:tbl>
              <a:tblPr/>
              <a:tblGrid>
                <a:gridCol w="2743200"/>
                <a:gridCol w="2438400"/>
                <a:gridCol w="3048000"/>
              </a:tblGrid>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Activity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Able to 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Not able (want 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Write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10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Turn a key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8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Prepare a meal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4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Place an object on a shelf, overhead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6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Heavy household chores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5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Make a bed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3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Carry a shopping bag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1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Carry a heavy object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0" u="none" strike="noStrike" cap="none" normalizeH="0" baseline="0" smtClean="0">
                          <a:ln>
                            <a:noFill/>
                          </a:ln>
                          <a:solidFill>
                            <a:schemeClr val="tx1"/>
                          </a:solidFill>
                          <a:effectLst/>
                          <a:latin typeface="Arial" charset="0"/>
                        </a:rPr>
                        <a:t>3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6"/>
          <p:cNvSpPr>
            <a:spLocks noGrp="1" noChangeArrowheads="1"/>
          </p:cNvSpPr>
          <p:nvPr>
            <p:ph type="title"/>
          </p:nvPr>
        </p:nvSpPr>
        <p:spPr/>
        <p:txBody>
          <a:bodyPr/>
          <a:lstStyle/>
          <a:p>
            <a:r>
              <a:rPr lang="en-US"/>
              <a:t>Ability to perform tasks, continued…</a:t>
            </a:r>
          </a:p>
        </p:txBody>
      </p:sp>
      <p:graphicFrame>
        <p:nvGraphicFramePr>
          <p:cNvPr id="38963" name="Group 51"/>
          <p:cNvGraphicFramePr>
            <a:graphicFrameLocks noGrp="1"/>
          </p:cNvGraphicFramePr>
          <p:nvPr>
            <p:ph idx="1"/>
          </p:nvPr>
        </p:nvGraphicFramePr>
        <p:xfrm>
          <a:off x="457200" y="1371600"/>
          <a:ext cx="8229600" cy="4530726"/>
        </p:xfrm>
        <a:graphic>
          <a:graphicData uri="http://schemas.openxmlformats.org/drawingml/2006/table">
            <a:tbl>
              <a:tblPr/>
              <a:tblGrid>
                <a:gridCol w="2743200"/>
                <a:gridCol w="2743200"/>
                <a:gridCol w="2743200"/>
              </a:tblGrid>
              <a:tr h="647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Change lightbulb overhead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10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Wash/blowdry hair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6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Put on pullover sweater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 (1)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Use knife to cut food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7 (3)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Recreation low effort (cards, knit)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3 (2)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Recreation some arm force (golf, hammer)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6 (5)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Recreation with free arm movement (frisbee)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smtClean="0">
                          <a:ln>
                            <a:noFill/>
                          </a:ln>
                          <a:solidFill>
                            <a:schemeClr val="tx1"/>
                          </a:solidFill>
                          <a:effectLst/>
                          <a:latin typeface="Arial" charset="0"/>
                        </a:rPr>
                        <a:t>7 (4)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Client Responses</a:t>
            </a:r>
          </a:p>
        </p:txBody>
      </p:sp>
      <p:sp>
        <p:nvSpPr>
          <p:cNvPr id="24579" name="Rectangle 3"/>
          <p:cNvSpPr>
            <a:spLocks noGrp="1" noChangeArrowheads="1"/>
          </p:cNvSpPr>
          <p:nvPr>
            <p:ph type="body" idx="1"/>
          </p:nvPr>
        </p:nvSpPr>
        <p:spPr>
          <a:xfrm>
            <a:off x="457200" y="1295400"/>
            <a:ext cx="8229600" cy="4876800"/>
          </a:xfrm>
        </p:spPr>
        <p:txBody>
          <a:bodyPr/>
          <a:lstStyle/>
          <a:p>
            <a:pPr marL="609600" indent="-609600">
              <a:buFontTx/>
              <a:buAutoNum type="arabicPeriod"/>
            </a:pPr>
            <a:r>
              <a:rPr lang="en-US">
                <a:solidFill>
                  <a:srgbClr val="000000"/>
                </a:solidFill>
                <a:latin typeface="Times New Roman" pitchFamily="18" charset="0"/>
                <a:cs typeface="Times New Roman" pitchFamily="18" charset="0"/>
              </a:rPr>
              <a:t>Holding objects during activity, including holding nails to hammer, holding string to tie knot or shoes, holding book or papers</a:t>
            </a:r>
          </a:p>
          <a:p>
            <a:pPr marL="609600" indent="-609600">
              <a:buFontTx/>
              <a:buAutoNum type="arabicPeriod"/>
            </a:pPr>
            <a:r>
              <a:rPr lang="en-US">
                <a:solidFill>
                  <a:srgbClr val="000000"/>
                </a:solidFill>
                <a:latin typeface="Times New Roman" pitchFamily="18" charset="0"/>
                <a:cs typeface="Times New Roman" pitchFamily="18" charset="0"/>
              </a:rPr>
              <a:t>Meal preparation activities, includes using a knife, peeling vegetables</a:t>
            </a:r>
          </a:p>
          <a:p>
            <a:pPr marL="609600" indent="-609600">
              <a:buFontTx/>
              <a:buAutoNum type="arabicPeriod"/>
            </a:pPr>
            <a:r>
              <a:rPr lang="en-US">
                <a:solidFill>
                  <a:srgbClr val="000000"/>
                </a:solidFill>
                <a:latin typeface="Times New Roman" pitchFamily="18" charset="0"/>
                <a:cs typeface="Times New Roman" pitchFamily="18" charset="0"/>
              </a:rPr>
              <a:t>Carrying objects</a:t>
            </a:r>
          </a:p>
          <a:p>
            <a:pPr marL="609600" indent="-609600">
              <a:buFontTx/>
              <a:buAutoNum type="arabicPeriod"/>
            </a:pPr>
            <a:r>
              <a:rPr lang="en-US">
                <a:solidFill>
                  <a:srgbClr val="000000"/>
                </a:solidFill>
                <a:latin typeface="Times New Roman" pitchFamily="18" charset="0"/>
                <a:cs typeface="Times New Roman" pitchFamily="18" charset="0"/>
              </a:rPr>
              <a:t>Operating vehicle/farm equipment/power tools</a:t>
            </a:r>
          </a:p>
          <a:p>
            <a:pPr marL="609600" indent="-609600">
              <a:buFontTx/>
              <a:buAutoNum type="arabicPeriod"/>
            </a:pPr>
            <a:r>
              <a:rPr lang="en-US">
                <a:solidFill>
                  <a:srgbClr val="000000"/>
                </a:solidFill>
                <a:latin typeface="Times New Roman" pitchFamily="18" charset="0"/>
                <a:cs typeface="Times New Roman" pitchFamily="18" charset="0"/>
              </a:rPr>
              <a:t>Using manual labor tools, including shovels, forks, scrapers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Discussion</a:t>
            </a:r>
          </a:p>
        </p:txBody>
      </p:sp>
      <p:sp>
        <p:nvSpPr>
          <p:cNvPr id="26627" name="Rectangle 3"/>
          <p:cNvSpPr>
            <a:spLocks noGrp="1" noChangeArrowheads="1"/>
          </p:cNvSpPr>
          <p:nvPr>
            <p:ph type="body" idx="1"/>
          </p:nvPr>
        </p:nvSpPr>
        <p:spPr/>
        <p:txBody>
          <a:bodyPr/>
          <a:lstStyle/>
          <a:p>
            <a:r>
              <a:rPr lang="en-US"/>
              <a:t>Participants reported some degree of success with prostheses</a:t>
            </a:r>
          </a:p>
          <a:p>
            <a:r>
              <a:rPr lang="en-US"/>
              <a:t>Some areas from the previous table indicate a desire to perform a task </a:t>
            </a:r>
          </a:p>
          <a:p>
            <a:pPr lvl="1"/>
            <a:r>
              <a:rPr lang="en-US"/>
              <a:t>Writing, overhead tasks, recreation</a:t>
            </a:r>
          </a:p>
          <a:p>
            <a:r>
              <a:rPr lang="en-US"/>
              <a:t>Small sample size limits conclusions, this is informational, pilot data only.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Discussion, Cont.</a:t>
            </a:r>
          </a:p>
        </p:txBody>
      </p:sp>
      <p:sp>
        <p:nvSpPr>
          <p:cNvPr id="28675" name="Rectangle 3"/>
          <p:cNvSpPr>
            <a:spLocks noGrp="1" noChangeArrowheads="1"/>
          </p:cNvSpPr>
          <p:nvPr>
            <p:ph type="body" idx="1"/>
          </p:nvPr>
        </p:nvSpPr>
        <p:spPr/>
        <p:txBody>
          <a:bodyPr/>
          <a:lstStyle/>
          <a:p>
            <a:r>
              <a:rPr lang="en-US"/>
              <a:t>Why did those individuals who said they received training score higher on the disability level?</a:t>
            </a:r>
          </a:p>
          <a:p>
            <a:pPr lvl="1"/>
            <a:r>
              <a:rPr lang="en-US"/>
              <a:t>Possibly the extent of the amputation -- those with the greatest amputation were offered more training.</a:t>
            </a:r>
          </a:p>
          <a:p>
            <a:pPr lvl="1"/>
            <a:r>
              <a:rPr lang="en-US"/>
              <a:t>Participants may not be aware of potential increase in ability with use of prostheses</a:t>
            </a:r>
          </a:p>
          <a:p>
            <a:pPr lvl="1">
              <a:buFont typeface="Wingdings" pitchFamily="2" charset="2"/>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Conclusions</a:t>
            </a:r>
          </a:p>
        </p:txBody>
      </p:sp>
      <p:sp>
        <p:nvSpPr>
          <p:cNvPr id="30723" name="Rectangle 3"/>
          <p:cNvSpPr>
            <a:spLocks noGrp="1" noChangeArrowheads="1"/>
          </p:cNvSpPr>
          <p:nvPr>
            <p:ph type="body" idx="1"/>
          </p:nvPr>
        </p:nvSpPr>
        <p:spPr/>
        <p:txBody>
          <a:bodyPr/>
          <a:lstStyle/>
          <a:p>
            <a:r>
              <a:rPr lang="en-US"/>
              <a:t>Improved focus on specific needs based training.</a:t>
            </a:r>
          </a:p>
          <a:p>
            <a:r>
              <a:rPr lang="en-US"/>
              <a:t>Lifetime, follow-up training</a:t>
            </a:r>
          </a:p>
          <a:p>
            <a:r>
              <a:rPr lang="en-US"/>
              <a:t>Research to improve training techniques.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Questions?  Applications?		</a:t>
            </a:r>
          </a:p>
        </p:txBody>
      </p:sp>
      <p:sp>
        <p:nvSpPr>
          <p:cNvPr id="43011" name="Rectangle 3"/>
          <p:cNvSpPr>
            <a:spLocks noGrp="1" noChangeArrowheads="1"/>
          </p:cNvSpPr>
          <p:nvPr>
            <p:ph type="body" idx="1"/>
          </p:nvPr>
        </p:nvSpPr>
        <p:spPr/>
        <p:txBody>
          <a:bodyPr/>
          <a:lstStyle/>
          <a:p>
            <a:r>
              <a:rPr lang="en-US"/>
              <a:t>How can we apply this information to the work that we do with clients using prostheses?</a:t>
            </a:r>
          </a:p>
          <a:p>
            <a:r>
              <a:rPr lang="en-US"/>
              <a:t>What training is available now for farmers who experience amputation?</a:t>
            </a:r>
          </a:p>
          <a:p>
            <a:pPr lvl="1"/>
            <a:r>
              <a:rPr lang="en-US"/>
              <a:t>Any farm specific occupational training?</a:t>
            </a:r>
          </a:p>
          <a:p>
            <a:r>
              <a:rPr lang="en-US"/>
              <a:t>Are we looking at all aspects of life when we work with clients? </a:t>
            </a:r>
          </a:p>
          <a:p>
            <a:pPr lvl="1"/>
            <a:r>
              <a:rPr lang="en-US"/>
              <a:t>Recreation, activities of daily living,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Contributors</a:t>
            </a:r>
          </a:p>
        </p:txBody>
      </p:sp>
      <p:sp>
        <p:nvSpPr>
          <p:cNvPr id="3076" name="Rectangle 4"/>
          <p:cNvSpPr>
            <a:spLocks noGrp="1" noChangeArrowheads="1"/>
          </p:cNvSpPr>
          <p:nvPr>
            <p:ph type="body" idx="1"/>
          </p:nvPr>
        </p:nvSpPr>
        <p:spPr>
          <a:xfrm>
            <a:off x="457200" y="1524000"/>
            <a:ext cx="8229600" cy="4530725"/>
          </a:xfrm>
          <a:noFill/>
          <a:ln/>
        </p:spPr>
        <p:txBody>
          <a:bodyPr/>
          <a:lstStyle/>
          <a:p>
            <a:pPr marL="577850" indent="-577850">
              <a:lnSpc>
                <a:spcPct val="80000"/>
              </a:lnSpc>
              <a:buFont typeface="Wingdings" pitchFamily="2" charset="2"/>
              <a:buNone/>
            </a:pPr>
            <a:r>
              <a:rPr lang="en-US" sz="2100"/>
              <a:t>University of Wisconsin – Madison</a:t>
            </a:r>
          </a:p>
          <a:p>
            <a:pPr marL="577850" indent="-577850">
              <a:lnSpc>
                <a:spcPct val="80000"/>
              </a:lnSpc>
              <a:buFont typeface="Wingdings" pitchFamily="2" charset="2"/>
              <a:buNone/>
            </a:pPr>
            <a:r>
              <a:rPr lang="en-US" sz="2100"/>
              <a:t>Occupational Therapy Program, Department of Kinesiology</a:t>
            </a:r>
          </a:p>
          <a:p>
            <a:pPr marL="577850" indent="-577850">
              <a:lnSpc>
                <a:spcPct val="80000"/>
              </a:lnSpc>
            </a:pPr>
            <a:r>
              <a:rPr lang="en-US" sz="1700"/>
              <a:t>Joshua J. Hedrich, MSOT</a:t>
            </a:r>
          </a:p>
          <a:p>
            <a:pPr marL="577850" indent="-577850">
              <a:lnSpc>
                <a:spcPct val="80000"/>
              </a:lnSpc>
            </a:pPr>
            <a:r>
              <a:rPr lang="en-US" sz="1700"/>
              <a:t>Dorothy F. Edwards, PhD </a:t>
            </a:r>
          </a:p>
          <a:p>
            <a:pPr marL="577850" indent="-577850">
              <a:lnSpc>
                <a:spcPct val="80000"/>
              </a:lnSpc>
            </a:pPr>
            <a:endParaRPr lang="en-US" sz="1700"/>
          </a:p>
          <a:p>
            <a:pPr marL="577850" indent="-577850">
              <a:lnSpc>
                <a:spcPct val="80000"/>
              </a:lnSpc>
              <a:buFont typeface="Wingdings" pitchFamily="2" charset="2"/>
              <a:buNone/>
            </a:pPr>
            <a:r>
              <a:rPr lang="en-US" sz="2100"/>
              <a:t>Medstar Health Systems – National Rehabilitation Hospital, Washington, D.C</a:t>
            </a:r>
            <a:r>
              <a:rPr lang="en-US" sz="1700"/>
              <a:t>.</a:t>
            </a:r>
          </a:p>
          <a:p>
            <a:pPr marL="577850" indent="-577850">
              <a:lnSpc>
                <a:spcPct val="80000"/>
              </a:lnSpc>
            </a:pPr>
            <a:r>
              <a:rPr lang="en-US" sz="1700"/>
              <a:t>Rahsaan J. Holley, MS, OTR</a:t>
            </a:r>
          </a:p>
          <a:p>
            <a:pPr marL="577850" indent="-577850">
              <a:lnSpc>
                <a:spcPct val="80000"/>
              </a:lnSpc>
            </a:pPr>
            <a:r>
              <a:rPr lang="en-US" sz="1700"/>
              <a:t>Alexander W. Dromerick, MD</a:t>
            </a:r>
          </a:p>
          <a:p>
            <a:pPr marL="952500" lvl="1" indent="-608013">
              <a:lnSpc>
                <a:spcPct val="80000"/>
              </a:lnSpc>
            </a:pPr>
            <a:endParaRPr lang="en-US" sz="1500"/>
          </a:p>
          <a:p>
            <a:pPr marL="952500" lvl="1" indent="-608013">
              <a:lnSpc>
                <a:spcPct val="80000"/>
              </a:lnSpc>
            </a:pPr>
            <a:endParaRPr lang="en-US" sz="1500"/>
          </a:p>
          <a:p>
            <a:pPr marL="577850" indent="-577850">
              <a:lnSpc>
                <a:spcPct val="80000"/>
              </a:lnSpc>
              <a:buFont typeface="Wingdings" pitchFamily="2" charset="2"/>
              <a:buNone/>
            </a:pPr>
            <a:r>
              <a:rPr lang="en-US" sz="2100"/>
              <a:t>University of Wisconsin-Madison, </a:t>
            </a:r>
          </a:p>
          <a:p>
            <a:pPr marL="577850" indent="-577850">
              <a:lnSpc>
                <a:spcPct val="80000"/>
              </a:lnSpc>
              <a:buFont typeface="Wingdings" pitchFamily="2" charset="2"/>
              <a:buNone/>
            </a:pPr>
            <a:r>
              <a:rPr lang="en-US" sz="2100"/>
              <a:t>Biological Systems Engineering Department/AgrAbility of Wisconsin</a:t>
            </a:r>
            <a:endParaRPr lang="en-US" sz="1700"/>
          </a:p>
          <a:p>
            <a:pPr marL="577850" indent="-577850">
              <a:lnSpc>
                <a:spcPct val="80000"/>
              </a:lnSpc>
            </a:pPr>
            <a:r>
              <a:rPr lang="en-US" sz="1700"/>
              <a:t>Robert H. Meyer, MS</a:t>
            </a:r>
          </a:p>
          <a:p>
            <a:pPr marL="577850" indent="-577850">
              <a:lnSpc>
                <a:spcPct val="80000"/>
              </a:lnSpc>
            </a:pPr>
            <a:r>
              <a:rPr lang="en-US" sz="1700"/>
              <a:t>Richard J. Straub, PhD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Background</a:t>
            </a:r>
          </a:p>
        </p:txBody>
      </p:sp>
      <p:sp>
        <p:nvSpPr>
          <p:cNvPr id="4099" name="Rectangle 3"/>
          <p:cNvSpPr>
            <a:spLocks noGrp="1" noChangeArrowheads="1"/>
          </p:cNvSpPr>
          <p:nvPr>
            <p:ph type="body" idx="1"/>
          </p:nvPr>
        </p:nvSpPr>
        <p:spPr/>
        <p:txBody>
          <a:bodyPr/>
          <a:lstStyle/>
          <a:p>
            <a:r>
              <a:rPr lang="en-US"/>
              <a:t>AgrAbility of Wisconsin was approached in the Fall of 2009 to assist with a survey related to upper extremity amputation and prosthetic training.</a:t>
            </a:r>
          </a:p>
          <a:p>
            <a:pPr>
              <a:buFont typeface="Wingdings" pitchFamily="2" charset="2"/>
              <a:buNone/>
            </a:pPr>
            <a:endParaRPr lang="en-US"/>
          </a:p>
          <a:p>
            <a:r>
              <a:rPr lang="en-US"/>
              <a:t>The investigators were interested in any differences between rural and urban populations.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Project purpose and participants</a:t>
            </a:r>
          </a:p>
        </p:txBody>
      </p:sp>
      <p:sp>
        <p:nvSpPr>
          <p:cNvPr id="5123" name="Rectangle 3"/>
          <p:cNvSpPr>
            <a:spLocks noGrp="1" noChangeArrowheads="1"/>
          </p:cNvSpPr>
          <p:nvPr>
            <p:ph type="body" idx="1"/>
          </p:nvPr>
        </p:nvSpPr>
        <p:spPr/>
        <p:txBody>
          <a:bodyPr/>
          <a:lstStyle/>
          <a:p>
            <a:r>
              <a:rPr lang="en-US"/>
              <a:t>To explore the effects of:</a:t>
            </a:r>
          </a:p>
          <a:p>
            <a:pPr lvl="1"/>
            <a:r>
              <a:rPr lang="en-US"/>
              <a:t>upper extremity prosthesis use, and</a:t>
            </a:r>
          </a:p>
          <a:p>
            <a:pPr lvl="1"/>
            <a:r>
              <a:rPr lang="en-US"/>
              <a:t>prosthetic training on the functional ability of individuals with an upper extremity amputation</a:t>
            </a:r>
          </a:p>
          <a:p>
            <a:pPr lvl="1">
              <a:buFont typeface="Wingdings" pitchFamily="2" charset="2"/>
              <a:buNone/>
            </a:pPr>
            <a:endParaRPr lang="en-US"/>
          </a:p>
          <a:p>
            <a:r>
              <a:rPr lang="en-US"/>
              <a:t>74 clients (past and current) of the AgrAbility of Wisconsin program.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Survey Basics</a:t>
            </a:r>
          </a:p>
        </p:txBody>
      </p:sp>
      <p:sp>
        <p:nvSpPr>
          <p:cNvPr id="8195" name="Rectangle 3"/>
          <p:cNvSpPr>
            <a:spLocks noGrp="1" noChangeArrowheads="1"/>
          </p:cNvSpPr>
          <p:nvPr>
            <p:ph type="body" idx="1"/>
          </p:nvPr>
        </p:nvSpPr>
        <p:spPr/>
        <p:txBody>
          <a:bodyPr/>
          <a:lstStyle/>
          <a:p>
            <a:pPr>
              <a:lnSpc>
                <a:spcPct val="90000"/>
              </a:lnSpc>
            </a:pPr>
            <a:r>
              <a:rPr lang="en-US"/>
              <a:t>Self-report mail based survey:</a:t>
            </a:r>
          </a:p>
          <a:p>
            <a:pPr lvl="1">
              <a:lnSpc>
                <a:spcPct val="90000"/>
              </a:lnSpc>
            </a:pPr>
            <a:r>
              <a:rPr lang="en-US"/>
              <a:t>Characteristics of participants</a:t>
            </a:r>
          </a:p>
          <a:p>
            <a:pPr lvl="2">
              <a:lnSpc>
                <a:spcPct val="90000"/>
              </a:lnSpc>
            </a:pPr>
            <a:r>
              <a:rPr lang="en-US"/>
              <a:t>Location and etiology of amputation, prosthesis type, use and frequency</a:t>
            </a:r>
          </a:p>
          <a:p>
            <a:pPr lvl="1">
              <a:lnSpc>
                <a:spcPct val="90000"/>
              </a:lnSpc>
            </a:pPr>
            <a:r>
              <a:rPr lang="en-US"/>
              <a:t>Self-efficacy in prosthesis use and common activities.</a:t>
            </a:r>
          </a:p>
          <a:p>
            <a:pPr lvl="1">
              <a:lnSpc>
                <a:spcPct val="90000"/>
              </a:lnSpc>
            </a:pPr>
            <a:r>
              <a:rPr lang="en-US"/>
              <a:t>Training involved in learning to use prosthesis</a:t>
            </a:r>
          </a:p>
          <a:p>
            <a:pPr lvl="1">
              <a:lnSpc>
                <a:spcPct val="90000"/>
              </a:lnSpc>
            </a:pPr>
            <a:r>
              <a:rPr lang="en-US"/>
              <a:t>DASH (Disabilities of the Arm, Shoulder and Hand)</a:t>
            </a:r>
          </a:p>
          <a:p>
            <a:pPr lvl="2">
              <a:lnSpc>
                <a:spcPct val="90000"/>
              </a:lnSpc>
            </a:pPr>
            <a:r>
              <a:rPr lang="en-US"/>
              <a:t>Standardized, valid survey instrument (30 items)</a:t>
            </a:r>
          </a:p>
          <a:p>
            <a:pPr lvl="1">
              <a:lnSpc>
                <a:spcPct val="90000"/>
              </a:lnSpc>
            </a:pPr>
            <a:r>
              <a:rPr lang="en-US"/>
              <a:t>Demographic and employment questions</a:t>
            </a:r>
          </a:p>
          <a:p>
            <a:pPr lvl="1">
              <a:lnSpc>
                <a:spcPct val="90000"/>
              </a:lnSpc>
            </a:pP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Methods</a:t>
            </a:r>
          </a:p>
        </p:txBody>
      </p:sp>
      <p:sp>
        <p:nvSpPr>
          <p:cNvPr id="10243" name="Rectangle 3"/>
          <p:cNvSpPr>
            <a:spLocks noGrp="1" noChangeArrowheads="1"/>
          </p:cNvSpPr>
          <p:nvPr>
            <p:ph type="body" idx="1"/>
          </p:nvPr>
        </p:nvSpPr>
        <p:spPr/>
        <p:txBody>
          <a:bodyPr/>
          <a:lstStyle/>
          <a:p>
            <a:pPr>
              <a:lnSpc>
                <a:spcPct val="90000"/>
              </a:lnSpc>
            </a:pPr>
            <a:r>
              <a:rPr lang="en-US"/>
              <a:t>Survey packets were provided to AgrAbility of Wisconsin.  </a:t>
            </a:r>
          </a:p>
          <a:p>
            <a:pPr lvl="1">
              <a:lnSpc>
                <a:spcPct val="90000"/>
              </a:lnSpc>
            </a:pPr>
            <a:r>
              <a:rPr lang="en-US"/>
              <a:t>Survey, introduction letter and reply postage paid envelope (returned directly to UW Survey Center)</a:t>
            </a:r>
          </a:p>
          <a:p>
            <a:pPr lvl="1">
              <a:lnSpc>
                <a:spcPct val="90000"/>
              </a:lnSpc>
            </a:pPr>
            <a:r>
              <a:rPr lang="en-US"/>
              <a:t>AgrAbility of Wisconsin inserted a personalized letter describing the purpose and informing the clients of their rights under our UW-Extension IRB guidelines.</a:t>
            </a:r>
          </a:p>
          <a:p>
            <a:pPr lvl="1">
              <a:lnSpc>
                <a:spcPct val="90000"/>
              </a:lnSpc>
            </a:pPr>
            <a:r>
              <a:rPr lang="en-US"/>
              <a:t>No follow up procedures or incentives were used.  Participants were informed in the AAW letter that this was a one-time survey mailing.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Results</a:t>
            </a:r>
          </a:p>
        </p:txBody>
      </p:sp>
      <p:sp>
        <p:nvSpPr>
          <p:cNvPr id="12291" name="Rectangle 3"/>
          <p:cNvSpPr>
            <a:spLocks noGrp="1" noChangeArrowheads="1"/>
          </p:cNvSpPr>
          <p:nvPr>
            <p:ph type="body" idx="1"/>
          </p:nvPr>
        </p:nvSpPr>
        <p:spPr/>
        <p:txBody>
          <a:bodyPr/>
          <a:lstStyle/>
          <a:p>
            <a:r>
              <a:rPr lang="en-US"/>
              <a:t>Total number of surveys mailed out: 74</a:t>
            </a:r>
          </a:p>
          <a:p>
            <a:endParaRPr lang="en-US"/>
          </a:p>
          <a:p>
            <a:r>
              <a:rPr lang="en-US"/>
              <a:t>Completed surveys returned:  20 (1 was returned incomplete)</a:t>
            </a:r>
          </a:p>
          <a:p>
            <a:endParaRPr lang="en-US"/>
          </a:p>
          <a:p>
            <a:r>
              <a:rPr lang="en-US"/>
              <a:t>Response rate 27%</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941387"/>
          </a:xfrm>
        </p:spPr>
        <p:txBody>
          <a:bodyPr/>
          <a:lstStyle/>
          <a:p>
            <a:r>
              <a:rPr lang="en-US"/>
              <a:t>Demographics</a:t>
            </a:r>
          </a:p>
        </p:txBody>
      </p:sp>
      <p:sp>
        <p:nvSpPr>
          <p:cNvPr id="14339" name="Rectangle 3"/>
          <p:cNvSpPr>
            <a:spLocks noGrp="1" noChangeArrowheads="1"/>
          </p:cNvSpPr>
          <p:nvPr>
            <p:ph type="body" idx="1"/>
          </p:nvPr>
        </p:nvSpPr>
        <p:spPr/>
        <p:txBody>
          <a:bodyPr/>
          <a:lstStyle/>
          <a:p>
            <a:r>
              <a:rPr lang="en-US"/>
              <a:t>19 male, 1 female</a:t>
            </a:r>
          </a:p>
          <a:p>
            <a:r>
              <a:rPr lang="en-US"/>
              <a:t>Mean age 54 (S.D. 11.7) Range 34 – 82</a:t>
            </a:r>
          </a:p>
          <a:p>
            <a:r>
              <a:rPr lang="en-US"/>
              <a:t>Amputation level</a:t>
            </a:r>
          </a:p>
          <a:p>
            <a:pPr lvl="1"/>
            <a:r>
              <a:rPr lang="en-US"/>
              <a:t>Partial hand - 7</a:t>
            </a:r>
          </a:p>
          <a:p>
            <a:pPr lvl="1"/>
            <a:r>
              <a:rPr lang="en-US"/>
              <a:t>Wrist disarticulation - 3</a:t>
            </a:r>
          </a:p>
          <a:p>
            <a:pPr lvl="1"/>
            <a:r>
              <a:rPr lang="en-US"/>
              <a:t>Below elbow - 4</a:t>
            </a:r>
          </a:p>
          <a:p>
            <a:pPr lvl="1"/>
            <a:r>
              <a:rPr lang="en-US"/>
              <a:t>At elbow - 1</a:t>
            </a:r>
          </a:p>
          <a:p>
            <a:pPr lvl="1"/>
            <a:r>
              <a:rPr lang="en-US"/>
              <a:t>Below shoulder - 3</a:t>
            </a:r>
          </a:p>
          <a:p>
            <a:pPr lvl="1"/>
            <a:r>
              <a:rPr lang="en-US"/>
              <a:t>At shoulder - 3</a:t>
            </a:r>
          </a:p>
          <a:p>
            <a:pPr lvl="1"/>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Etiology of Amputations</a:t>
            </a:r>
          </a:p>
        </p:txBody>
      </p:sp>
      <p:sp>
        <p:nvSpPr>
          <p:cNvPr id="35843" name="Rectangle 3"/>
          <p:cNvSpPr>
            <a:spLocks noGrp="1" noChangeArrowheads="1"/>
          </p:cNvSpPr>
          <p:nvPr>
            <p:ph type="body" idx="1"/>
          </p:nvPr>
        </p:nvSpPr>
        <p:spPr/>
        <p:txBody>
          <a:bodyPr/>
          <a:lstStyle/>
          <a:p>
            <a:r>
              <a:rPr lang="en-US" dirty="0"/>
              <a:t>19 civilian related trauma (9 specifically listed farm accident as cause)</a:t>
            </a:r>
          </a:p>
          <a:p>
            <a:r>
              <a:rPr lang="en-US" dirty="0"/>
              <a:t>1 birth related defect </a:t>
            </a:r>
          </a:p>
          <a:p>
            <a:pPr>
              <a:buFont typeface="Wingdings" pitchFamily="2" charset="2"/>
              <a:buNone/>
            </a:pPr>
            <a:endParaRPr lang="en-US" dirty="0"/>
          </a:p>
          <a:p>
            <a:pPr>
              <a:buFont typeface="Wingdings" pitchFamily="2" charset="2"/>
              <a:buNone/>
            </a:pPr>
            <a:r>
              <a:rPr lang="en-US" dirty="0"/>
              <a:t>Timeframe:</a:t>
            </a:r>
          </a:p>
          <a:p>
            <a:r>
              <a:rPr lang="en-US" dirty="0"/>
              <a:t>2000 - 2009 - 5 amputations</a:t>
            </a:r>
          </a:p>
          <a:p>
            <a:r>
              <a:rPr lang="en-US" dirty="0"/>
              <a:t>1990 - </a:t>
            </a:r>
            <a:r>
              <a:rPr lang="en-US" dirty="0" smtClean="0"/>
              <a:t>1999 </a:t>
            </a:r>
            <a:r>
              <a:rPr lang="en-US" dirty="0"/>
              <a:t>- 7 amputations</a:t>
            </a:r>
          </a:p>
        </p:txBody>
      </p:sp>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396</TotalTime>
  <Words>2578</Words>
  <Application>Microsoft Office PowerPoint</Application>
  <PresentationFormat>On-screen Show (4:3)</PresentationFormat>
  <Paragraphs>230</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Edge</vt:lpstr>
      <vt:lpstr>Pilot Survey Results  Regarding Upper Extremity Prosthesis Use and Issues Among Wisconsin AgrAbility Clients.</vt:lpstr>
      <vt:lpstr>Contributors</vt:lpstr>
      <vt:lpstr>Background</vt:lpstr>
      <vt:lpstr>Project purpose and participants</vt:lpstr>
      <vt:lpstr>Survey Basics</vt:lpstr>
      <vt:lpstr>Methods</vt:lpstr>
      <vt:lpstr>Results</vt:lpstr>
      <vt:lpstr>Demographics</vt:lpstr>
      <vt:lpstr>Etiology of Amputations</vt:lpstr>
      <vt:lpstr>Prosthetic Use</vt:lpstr>
      <vt:lpstr>Ability to use prosthesis in certain activities: </vt:lpstr>
      <vt:lpstr>Ability to perform tasks, continued…</vt:lpstr>
      <vt:lpstr>Client Responses</vt:lpstr>
      <vt:lpstr>Discussion</vt:lpstr>
      <vt:lpstr>Discussion, Cont.</vt:lpstr>
      <vt:lpstr>Conclusions</vt:lpstr>
      <vt:lpstr>Questions?  Applications?  </vt:lpstr>
    </vt:vector>
  </TitlesOfParts>
  <Company>UW Madison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Pilot Survey Results  Regarding Upper Extremity Prosthesis Use and Issues Among Wisconsin AgrAbility Clients.</dc:title>
  <dc:creator>mfbeck</dc:creator>
  <cp:lastModifiedBy>Joe Grande</cp:lastModifiedBy>
  <cp:revision>15</cp:revision>
  <dcterms:created xsi:type="dcterms:W3CDTF">2010-09-24T18:03:31Z</dcterms:created>
  <dcterms:modified xsi:type="dcterms:W3CDTF">2010-10-12T14:25:57Z</dcterms:modified>
</cp:coreProperties>
</file>