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CDA25-D9E3-4475-8DC0-A85E656B31F5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6ABDC-D3E6-4EE1-AB49-4C9237F4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758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16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A60C9E-4576-4326-B537-99D823B4B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2EDF2-C74B-46CB-AB5A-FC2DC00DE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EBA45-CCB3-4A50-8671-AB7CFB9E8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E4278-5299-4812-89BC-F1499A3FF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BD626-2D4C-4F14-B0DE-CA22B032A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8C77B-21BD-472F-BD21-2D626CAA8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32FE3-D691-4B1D-B386-FAA88E8C1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CDBE8-FC9A-4EE9-828A-8C7330793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E9D7-0DC3-41BC-AEE8-F0EBBA0C5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2ADD6-89C6-49E6-B625-CE4BCDC34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C541F-65DB-431D-856F-F933539A8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10DF6C-CA6D-4640-9926-012D5AF46C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16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6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6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6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6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6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6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6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6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andra.stevenson@okstate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472362" cy="1444625"/>
          </a:xfrm>
        </p:spPr>
        <p:txBody>
          <a:bodyPr/>
          <a:lstStyle/>
          <a:p>
            <a:r>
              <a:rPr lang="en-US" dirty="0" smtClean="0"/>
              <a:t>Standard Operating Procedures – Case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8000"/>
            <a:ext cx="7239000" cy="2211387"/>
          </a:xfrm>
        </p:spPr>
        <p:txBody>
          <a:bodyPr/>
          <a:lstStyle/>
          <a:p>
            <a:r>
              <a:rPr lang="en-US" dirty="0" smtClean="0"/>
              <a:t>Linda Jaco</a:t>
            </a:r>
          </a:p>
          <a:p>
            <a:r>
              <a:rPr lang="en-US" dirty="0" smtClean="0"/>
              <a:t>Milissa Gofourth</a:t>
            </a:r>
          </a:p>
          <a:p>
            <a:r>
              <a:rPr lang="en-US" dirty="0" smtClean="0"/>
              <a:t>Melinda Fruendt</a:t>
            </a:r>
          </a:p>
          <a:p>
            <a:r>
              <a:rPr lang="en-US" dirty="0" smtClean="0"/>
              <a:t>October 13,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313612" cy="4572000"/>
          </a:xfrm>
        </p:spPr>
        <p:txBody>
          <a:bodyPr/>
          <a:lstStyle/>
          <a:p>
            <a:r>
              <a:rPr lang="en-US" dirty="0" smtClean="0"/>
              <a:t>Complete DRS assessment report</a:t>
            </a:r>
          </a:p>
          <a:p>
            <a:pPr lvl="1"/>
            <a:r>
              <a:rPr lang="en-US" dirty="0" smtClean="0"/>
              <a:t>Finalize priorities based on employment needs</a:t>
            </a:r>
          </a:p>
          <a:p>
            <a:pPr lvl="1"/>
            <a:r>
              <a:rPr lang="en-US" dirty="0" smtClean="0"/>
              <a:t>Identify AT needs and vendors</a:t>
            </a:r>
          </a:p>
          <a:p>
            <a:pPr lvl="1"/>
            <a:r>
              <a:rPr lang="en-US" dirty="0" smtClean="0"/>
              <a:t>Discuss with client</a:t>
            </a:r>
          </a:p>
          <a:p>
            <a:r>
              <a:rPr lang="en-US" dirty="0" smtClean="0"/>
              <a:t>On going case management</a:t>
            </a:r>
          </a:p>
          <a:p>
            <a:pPr lvl="1"/>
            <a:r>
              <a:rPr lang="en-US" dirty="0" smtClean="0"/>
              <a:t>Follow-up on services with client &amp; counselor regularly</a:t>
            </a:r>
          </a:p>
          <a:p>
            <a:pPr lvl="1"/>
            <a:r>
              <a:rPr lang="en-US" dirty="0" smtClean="0"/>
              <a:t>Follow-up with vendors, Extension, IFMAPS,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DRS AgrAbility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Farm site visit</a:t>
            </a:r>
          </a:p>
          <a:p>
            <a:r>
              <a:rPr lang="en-US" dirty="0" smtClean="0"/>
              <a:t>Coordinate with AT Act Program appropriate equipment to take for demonstration or short-term loan</a:t>
            </a:r>
          </a:p>
          <a:p>
            <a:r>
              <a:rPr lang="en-US" dirty="0" smtClean="0"/>
              <a:t>Identify any additional supports needed – take materials</a:t>
            </a:r>
          </a:p>
          <a:p>
            <a:r>
              <a:rPr lang="en-US" dirty="0" smtClean="0"/>
              <a:t>Complete assessment report provide to the client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621587" cy="4114800"/>
          </a:xfrm>
        </p:spPr>
        <p:txBody>
          <a:bodyPr/>
          <a:lstStyle/>
          <a:p>
            <a:r>
              <a:rPr lang="en-US" dirty="0" smtClean="0"/>
              <a:t>Coordinate with funding sources</a:t>
            </a:r>
          </a:p>
          <a:p>
            <a:pPr lvl="1"/>
            <a:r>
              <a:rPr lang="en-US" dirty="0" smtClean="0"/>
              <a:t>OkAT – the non-profit partner</a:t>
            </a:r>
          </a:p>
          <a:p>
            <a:pPr lvl="1"/>
            <a:r>
              <a:rPr lang="en-US" dirty="0" smtClean="0"/>
              <a:t>Alternative Financing Program/Access to Telework Fund, low interest bank loan</a:t>
            </a:r>
          </a:p>
          <a:p>
            <a:pPr lvl="1"/>
            <a:r>
              <a:rPr lang="en-US" dirty="0" smtClean="0"/>
              <a:t>PASS Plan other SSA work incentives</a:t>
            </a:r>
          </a:p>
          <a:p>
            <a:pPr lvl="1"/>
            <a:r>
              <a:rPr lang="en-US" dirty="0" smtClean="0"/>
              <a:t>Refer to other resources Extension, ABLE Tech, Langston, etc.</a:t>
            </a:r>
          </a:p>
          <a:p>
            <a:r>
              <a:rPr lang="en-US" dirty="0" smtClean="0"/>
              <a:t>Continue on-going case management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joint decision between AgrAbility and Client</a:t>
            </a:r>
          </a:p>
          <a:p>
            <a:pPr lvl="1"/>
            <a:r>
              <a:rPr lang="en-US" dirty="0" smtClean="0"/>
              <a:t>Has AT been delivered?</a:t>
            </a:r>
          </a:p>
          <a:p>
            <a:pPr lvl="1"/>
            <a:r>
              <a:rPr lang="en-US" dirty="0" smtClean="0"/>
              <a:t>Has AgrAbility done what we have agreed to complete?</a:t>
            </a:r>
          </a:p>
          <a:p>
            <a:pPr lvl="1"/>
            <a:r>
              <a:rPr lang="en-US" dirty="0" smtClean="0"/>
              <a:t>Has Client done what they have agreed to complete?</a:t>
            </a:r>
          </a:p>
          <a:p>
            <a:r>
              <a:rPr lang="en-US" dirty="0" smtClean="0"/>
              <a:t>Complete client survey</a:t>
            </a:r>
          </a:p>
          <a:p>
            <a:r>
              <a:rPr lang="en-US" dirty="0" smtClean="0"/>
              <a:t>Success story moment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685800"/>
            <a:ext cx="8305800" cy="1391929"/>
            <a:chOff x="50491" y="-526411"/>
            <a:chExt cx="5503545" cy="1391929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50491" y="-526411"/>
              <a:ext cx="5503545" cy="139192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0491" y="-374011"/>
              <a:ext cx="5439863" cy="1023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latin typeface="Times New Roman" pitchFamily="18" charset="0"/>
                  <a:cs typeface="Times New Roman" pitchFamily="18" charset="0"/>
                </a:rPr>
                <a:t>INITIAL CONTACT AND INFORMATION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 Follow up with potential client verbally in 2 business days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Mail AgrAbility application packet within 3 days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Determine Client Status within 30 days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2133600"/>
            <a:ext cx="8305800" cy="1066800"/>
            <a:chOff x="0" y="1625292"/>
            <a:chExt cx="5503545" cy="935554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1625292"/>
              <a:ext cx="5503545" cy="93555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7401" y="1652693"/>
              <a:ext cx="5448743" cy="88075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latin typeface="Times New Roman" pitchFamily="18" charset="0"/>
                  <a:cs typeface="Times New Roman" pitchFamily="18" charset="0"/>
                </a:rPr>
                <a:t>Active Clients for Service Delivery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*If client is seeking third party funding - assistance with DRS application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 Process DRS application within 30 days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3276600"/>
            <a:ext cx="8305800" cy="1999520"/>
            <a:chOff x="0" y="3092019"/>
            <a:chExt cx="5503545" cy="1703295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0" y="3092019"/>
              <a:ext cx="5503545" cy="168340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50491" y="3092019"/>
              <a:ext cx="5404935" cy="17032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latin typeface="Times New Roman" pitchFamily="18" charset="0"/>
                  <a:cs typeface="Times New Roman" pitchFamily="18" charset="0"/>
                </a:rPr>
                <a:t>CASE MANAGEMENT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Schedule on-farm site assessment within 2 weeks of </a:t>
              </a:r>
              <a:r>
                <a:rPr lang="en-US" sz="1600" kern="1200" dirty="0" smtClean="0">
                  <a:latin typeface="Times New Roman" pitchFamily="18" charset="0"/>
                  <a:cs typeface="Times New Roman" pitchFamily="18" charset="0"/>
                </a:rPr>
                <a:t>initial </a:t>
              </a: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interview with DRS counselor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Complete assessment report and submit to appropriate parties within 2 weeks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Coordinate funding resources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*Contact client every 4 to 6 weeks for on-going case management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*Coordinate assistive technology delivery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5334000"/>
            <a:ext cx="8305800" cy="1143000"/>
            <a:chOff x="0" y="5306595"/>
            <a:chExt cx="5503545" cy="1611089"/>
          </a:xfrm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0" y="5306595"/>
              <a:ext cx="5503545" cy="161108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47187" y="5353782"/>
              <a:ext cx="5409171" cy="1516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latin typeface="Times New Roman" pitchFamily="18" charset="0"/>
                  <a:cs typeface="Times New Roman" pitchFamily="18" charset="0"/>
                </a:rPr>
                <a:t>CASE CLOSURE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 Obtain customer satisfaction survey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Times New Roman" pitchFamily="18" charset="0"/>
                  <a:cs typeface="Times New Roman" pitchFamily="18" charset="0"/>
                </a:rPr>
                <a:t>* Create success story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76402" y="152400"/>
            <a:ext cx="4443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AgrAbility Program Flow Chart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DRS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meetings to coordinate DRS to AgrAbility responsibilities </a:t>
            </a:r>
          </a:p>
          <a:p>
            <a:r>
              <a:rPr lang="en-US" dirty="0" smtClean="0"/>
              <a:t>Provided a staff liaison that is has decision making ability</a:t>
            </a:r>
          </a:p>
          <a:p>
            <a:r>
              <a:rPr lang="en-US" dirty="0" smtClean="0"/>
              <a:t>Will host quarterly meetings for DRS and AgrAbility staff</a:t>
            </a:r>
          </a:p>
          <a:p>
            <a:r>
              <a:rPr lang="en-US" dirty="0" smtClean="0"/>
              <a:t>Provides monthly reports on AgrAbility co-shared cases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22014" y="152400"/>
            <a:ext cx="6551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DRS Co-Shared AgrAbility Program Flow Chart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4343400"/>
            <a:ext cx="8458200" cy="1754326"/>
          </a:xfrm>
          <a:prstGeom prst="rect">
            <a:avLst/>
          </a:prstGeom>
          <a:solidFill>
            <a:srgbClr val="FBD4B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AgrAbility Project Program Manager will contact the Counselor and invite them to participate in the on-farm site assessment.  Following the on-farm site assessment, the AgrAbility Program Manager will create the Assessment Report and submit a copy to the Counselor within 2 weeks (along with the invoice submission) and schedule an appointment with the Counselor to review the report at that time.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838200"/>
            <a:ext cx="82296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DRS receives referral of farmer/rancher case from AgrAbility Project in state office, Programs Manager will be asked to assign the case to counselor.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828801"/>
            <a:ext cx="8305800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Counselor reviews application and determines eligibility.  (Note:  If farmer/rancher applies directly to DRS , Counselor will refer client to the AgrAbility Project)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3048000"/>
            <a:ext cx="8382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Counselor contacts AgrAbility Project, Case Manager, Sandra Stevenson at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sandra.stevenson@okstate.edu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or 405-744-5182 to authorize on-farm site assessment.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1200329"/>
          </a:xfrm>
          <a:prstGeom prst="rect">
            <a:avLst/>
          </a:prstGeom>
          <a:solidFill>
            <a:srgbClr val="CCECFF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The AgrAbility Assessment Report will include, if needed, a referral to the VR or VS AT Unit, regarding the following:  Vehicle Modifications (Non-Farm related), Wheelchairs and Seating Positioning, Computers and Home Modifications.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8534400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Counselor will complete comprehensive assessment and plan development with consideration of farm assessment report priorities.  Future amendments may be needed for inclusion of VR or VS AT Unit recommendation(s).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00400"/>
            <a:ext cx="8534400" cy="2308324"/>
          </a:xfrm>
          <a:prstGeom prst="rect">
            <a:avLst/>
          </a:prstGeom>
          <a:solidFill>
            <a:srgbClr val="FFCC99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The AgrAbility Project receives an updated monthly AWARE report regarding information on partner cases.  The report includes the following:  Case Notes, Client Name, Client ID, Case Status, Application Date, Eligibility Date, Plan Date, Staff Assignment (Area/Field Coordinator/Supervisor/Counselor), Disability Status (Priority Group/Impairment/Cause/SSA Status), Open Cases Planned Services, Service Category (Start Date/End Date), Authorization History, and Payment History.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84582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Case work will continue to achieve successful closure.  Counselor will authorize final payment to the AgrAbility Project upon invoice submission.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Questions</a:t>
            </a:r>
            <a:endParaRPr lang="en-US" sz="3600" dirty="0"/>
          </a:p>
        </p:txBody>
      </p:sp>
      <p:pic>
        <p:nvPicPr>
          <p:cNvPr id="30722" name="Picture 2" descr="C:\Documents and Settings\mgofour\Local Settings\Temporary Internet Files\Content.IE5\AGK5IMP0\MM9002545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90800"/>
            <a:ext cx="2667000" cy="2667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3612" cy="4267200"/>
          </a:xfrm>
        </p:spPr>
        <p:txBody>
          <a:bodyPr/>
          <a:lstStyle/>
          <a:p>
            <a:r>
              <a:rPr lang="en-US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Standard Operating Procedure (SOP) is a set of written instructions that document a routine or repetitive activity followed by an organization. </a:t>
            </a:r>
            <a:endParaRPr lang="en-US" sz="27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SOPs document </a:t>
            </a:r>
            <a:r>
              <a:rPr lang="en-US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way activities are to be performed to facilitate consistent conformance to technical and quality system requirements and to support data quality. </a:t>
            </a:r>
            <a:endParaRPr lang="en-US" sz="27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r>
              <a:rPr lang="en-US" sz="1400" dirty="0" err="1" smtClean="0"/>
              <a:t>EPA.Gov</a:t>
            </a:r>
            <a:endParaRPr lang="en-US" sz="1400" dirty="0"/>
          </a:p>
        </p:txBody>
      </p:sp>
      <p:pic>
        <p:nvPicPr>
          <p:cNvPr id="86018" name="Picture 2" descr="C:\Documents and Settings\mgofour\Local Settings\Temporary Internet Files\Content.IE5\AGK5IMP0\MC9002971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"/>
            <a:ext cx="1629925" cy="152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86200" y="5029200"/>
            <a:ext cx="266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5410200"/>
            <a:ext cx="266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848600" cy="45720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concise, step-by-step,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easy-to-read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not be overly complicated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 "you" should not be used, but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implied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simple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be conveyed clearly and explicitly to remove any doubt as to what is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required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flow chart to illustrate the process being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described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 SOP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469187" cy="4267200"/>
          </a:xfrm>
        </p:spPr>
        <p:txBody>
          <a:bodyPr/>
          <a:lstStyle/>
          <a:p>
            <a:r>
              <a:rPr lang="en-US" dirty="0" smtClean="0"/>
              <a:t>Initial Contact &amp; Information</a:t>
            </a:r>
          </a:p>
          <a:p>
            <a:pPr lvl="1"/>
            <a:r>
              <a:rPr lang="en-US" dirty="0" smtClean="0"/>
              <a:t>Outreach – conferences, workshops, etc</a:t>
            </a:r>
          </a:p>
          <a:p>
            <a:pPr lvl="1"/>
            <a:r>
              <a:rPr lang="en-US" dirty="0" smtClean="0"/>
              <a:t>Phone call inquiries (toll free line)</a:t>
            </a:r>
          </a:p>
          <a:p>
            <a:r>
              <a:rPr lang="en-US" dirty="0" smtClean="0"/>
              <a:t>Gather needed information</a:t>
            </a:r>
          </a:p>
          <a:p>
            <a:pPr lvl="1"/>
            <a:r>
              <a:rPr lang="en-US" dirty="0" smtClean="0"/>
              <a:t>Assign case number</a:t>
            </a:r>
          </a:p>
          <a:p>
            <a:pPr lvl="1"/>
            <a:r>
              <a:rPr lang="en-US" dirty="0" smtClean="0"/>
              <a:t>Document in database</a:t>
            </a:r>
          </a:p>
          <a:p>
            <a:r>
              <a:rPr lang="en-US" dirty="0" smtClean="0"/>
              <a:t>Determine what services may be appropriate</a:t>
            </a:r>
          </a:p>
          <a:p>
            <a:pPr lvl="1"/>
            <a:r>
              <a:rPr lang="en-US" dirty="0" smtClean="0"/>
              <a:t>Next steps – time frames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appropriate providers, funders, and resources </a:t>
            </a:r>
          </a:p>
          <a:p>
            <a:pPr lvl="1"/>
            <a:r>
              <a:rPr lang="en-US" dirty="0" smtClean="0"/>
              <a:t>Mail necessary documents</a:t>
            </a:r>
          </a:p>
          <a:p>
            <a:r>
              <a:rPr lang="en-US" dirty="0" smtClean="0"/>
              <a:t>If farm assessment is needed</a:t>
            </a:r>
          </a:p>
          <a:p>
            <a:pPr lvl="1"/>
            <a:r>
              <a:rPr lang="en-US" dirty="0" smtClean="0"/>
              <a:t>Mail AgrAbility Application</a:t>
            </a:r>
          </a:p>
          <a:p>
            <a:pPr lvl="1"/>
            <a:r>
              <a:rPr lang="en-US" dirty="0" smtClean="0"/>
              <a:t>Release of Information</a:t>
            </a:r>
          </a:p>
          <a:p>
            <a:pPr lvl="1"/>
            <a:r>
              <a:rPr lang="en-US" dirty="0" smtClean="0"/>
              <a:t>Appropriate educational materials</a:t>
            </a:r>
          </a:p>
          <a:p>
            <a:r>
              <a:rPr lang="en-US" dirty="0" smtClean="0"/>
              <a:t>Follow-up as necessary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01625"/>
            <a:ext cx="7545387" cy="1143000"/>
          </a:xfrm>
        </p:spPr>
        <p:txBody>
          <a:bodyPr/>
          <a:lstStyle/>
          <a:p>
            <a:r>
              <a:rPr lang="en-US" dirty="0" smtClean="0"/>
              <a:t>Completing the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assistance for completing application </a:t>
            </a:r>
          </a:p>
          <a:p>
            <a:r>
              <a:rPr lang="en-US" dirty="0" smtClean="0"/>
              <a:t>If application not received – move client to inactive I&amp;R in database</a:t>
            </a:r>
          </a:p>
          <a:p>
            <a:r>
              <a:rPr lang="en-US" dirty="0" smtClean="0"/>
              <a:t>If application received – move to active client status </a:t>
            </a:r>
          </a:p>
          <a:p>
            <a:pPr lvl="1"/>
            <a:r>
              <a:rPr lang="en-US" dirty="0" smtClean="0"/>
              <a:t>Document application information</a:t>
            </a:r>
          </a:p>
          <a:p>
            <a:pPr lvl="1"/>
            <a:r>
              <a:rPr lang="en-US" dirty="0" smtClean="0"/>
              <a:t>Staff for potential funding sources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313612" cy="4495800"/>
          </a:xfrm>
        </p:spPr>
        <p:txBody>
          <a:bodyPr/>
          <a:lstStyle/>
          <a:p>
            <a:r>
              <a:rPr lang="en-US" dirty="0" smtClean="0"/>
              <a:t>If disability is a barrier to employment discuss DRS services</a:t>
            </a:r>
          </a:p>
          <a:p>
            <a:pPr lvl="1"/>
            <a:r>
              <a:rPr lang="en-US" dirty="0" smtClean="0"/>
              <a:t>Send DRS application and other necessary documentation</a:t>
            </a:r>
          </a:p>
          <a:p>
            <a:pPr lvl="1"/>
            <a:r>
              <a:rPr lang="en-US" dirty="0" smtClean="0"/>
              <a:t>Offer assistance with completion of DRS application</a:t>
            </a:r>
          </a:p>
          <a:p>
            <a:r>
              <a:rPr lang="en-US" dirty="0" smtClean="0"/>
              <a:t>If DRS application is not complete proceed to arrange farm-site visit</a:t>
            </a:r>
          </a:p>
          <a:p>
            <a:r>
              <a:rPr lang="en-US" dirty="0" smtClean="0"/>
              <a:t>If DRS application complete – provide to DRS liaison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 DRS Client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employment services between client and DRS counselor</a:t>
            </a:r>
          </a:p>
          <a:p>
            <a:r>
              <a:rPr lang="en-US" dirty="0" smtClean="0"/>
              <a:t>Once DRS initial interview complete coordinate farm-site visit</a:t>
            </a:r>
          </a:p>
          <a:p>
            <a:pPr lvl="1"/>
            <a:r>
              <a:rPr lang="en-US" dirty="0" smtClean="0"/>
              <a:t>Invite DRS counselor </a:t>
            </a:r>
          </a:p>
          <a:p>
            <a:r>
              <a:rPr lang="en-US" dirty="0" smtClean="0"/>
              <a:t>Provide DRS list of co-shared clients monthly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Farm-site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313612" cy="4572000"/>
          </a:xfrm>
        </p:spPr>
        <p:txBody>
          <a:bodyPr/>
          <a:lstStyle/>
          <a:p>
            <a:r>
              <a:rPr lang="en-US" dirty="0" smtClean="0"/>
              <a:t>Coordinate with AT Act Program appropriate equipment to take for demonstration or short-term loan</a:t>
            </a:r>
          </a:p>
          <a:p>
            <a:r>
              <a:rPr lang="en-US" dirty="0" smtClean="0"/>
              <a:t>Identify any additional supports needed – take materials</a:t>
            </a:r>
          </a:p>
          <a:p>
            <a:r>
              <a:rPr lang="en-US" dirty="0" smtClean="0"/>
              <a:t>Complete draft assessment report</a:t>
            </a:r>
          </a:p>
          <a:p>
            <a:pPr lvl="1"/>
            <a:r>
              <a:rPr lang="en-US" dirty="0" smtClean="0"/>
              <a:t>Provide to Counselor with follow-up conversation</a:t>
            </a:r>
          </a:p>
          <a:p>
            <a:pPr lvl="1"/>
            <a:r>
              <a:rPr lang="en-US" dirty="0" smtClean="0"/>
              <a:t>If needed request referral for DRS AT Specialist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 design template">
  <a:themeElements>
    <a:clrScheme name="Office Them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 design template</Template>
  <TotalTime>417</TotalTime>
  <Words>994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Eclipse design template</vt:lpstr>
      <vt:lpstr>Standard Operating Procedures – Case Management</vt:lpstr>
      <vt:lpstr>Purpose </vt:lpstr>
      <vt:lpstr>Format</vt:lpstr>
      <vt:lpstr>Case Management SOP</vt:lpstr>
      <vt:lpstr>Provide Information</vt:lpstr>
      <vt:lpstr>Completing the Application Process</vt:lpstr>
      <vt:lpstr>Active Client</vt:lpstr>
      <vt:lpstr>Case Management DRS Client </vt:lpstr>
      <vt:lpstr>Farm-site Visit</vt:lpstr>
      <vt:lpstr>Case Management Continued</vt:lpstr>
      <vt:lpstr>Non DRS AgrAbility Services</vt:lpstr>
      <vt:lpstr>Case Management Continued</vt:lpstr>
      <vt:lpstr>Case Closures</vt:lpstr>
      <vt:lpstr>Slide 14</vt:lpstr>
      <vt:lpstr>DRS Initiatives</vt:lpstr>
      <vt:lpstr>Slide 16</vt:lpstr>
      <vt:lpstr>Slide 17</vt:lpstr>
      <vt:lpstr>Thank you</vt:lpstr>
    </vt:vector>
  </TitlesOfParts>
  <Manager/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Operational Procedure – Case Management</dc:title>
  <dc:subject/>
  <dc:creator>Gofourth, Milissa</dc:creator>
  <cp:keywords/>
  <dc:description/>
  <cp:lastModifiedBy>Inetta Fluharty</cp:lastModifiedBy>
  <cp:revision>36</cp:revision>
  <cp:lastPrinted>1601-01-01T00:00:00Z</cp:lastPrinted>
  <dcterms:created xsi:type="dcterms:W3CDTF">2010-09-24T20:38:04Z</dcterms:created>
  <dcterms:modified xsi:type="dcterms:W3CDTF">2010-10-13T14:29:29Z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TC102037701033</vt:lpwstr>
  </property>
</Properties>
</file>