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453" r:id="rId2"/>
    <p:sldId id="454" r:id="rId3"/>
    <p:sldId id="529" r:id="rId4"/>
    <p:sldId id="455" r:id="rId5"/>
    <p:sldId id="530" r:id="rId6"/>
    <p:sldId id="456" r:id="rId7"/>
    <p:sldId id="499" r:id="rId8"/>
    <p:sldId id="531" r:id="rId9"/>
    <p:sldId id="532" r:id="rId10"/>
    <p:sldId id="533" r:id="rId11"/>
    <p:sldId id="457" r:id="rId12"/>
    <p:sldId id="525" r:id="rId13"/>
    <p:sldId id="526" r:id="rId14"/>
    <p:sldId id="458" r:id="rId15"/>
    <p:sldId id="459" r:id="rId16"/>
    <p:sldId id="476" r:id="rId17"/>
    <p:sldId id="509" r:id="rId18"/>
    <p:sldId id="515" r:id="rId19"/>
    <p:sldId id="507" r:id="rId20"/>
    <p:sldId id="460" r:id="rId21"/>
    <p:sldId id="522" r:id="rId22"/>
    <p:sldId id="511" r:id="rId23"/>
    <p:sldId id="461" r:id="rId24"/>
    <p:sldId id="477" r:id="rId25"/>
    <p:sldId id="462" r:id="rId26"/>
    <p:sldId id="527" r:id="rId27"/>
    <p:sldId id="508" r:id="rId28"/>
    <p:sldId id="513" r:id="rId29"/>
    <p:sldId id="516" r:id="rId30"/>
    <p:sldId id="514" r:id="rId31"/>
    <p:sldId id="482" r:id="rId32"/>
    <p:sldId id="483" r:id="rId33"/>
    <p:sldId id="484" r:id="rId34"/>
    <p:sldId id="485" r:id="rId35"/>
    <p:sldId id="486" r:id="rId36"/>
    <p:sldId id="487" r:id="rId37"/>
    <p:sldId id="528" r:id="rId38"/>
    <p:sldId id="520" r:id="rId39"/>
    <p:sldId id="523" r:id="rId40"/>
    <p:sldId id="519" r:id="rId41"/>
    <p:sldId id="518" r:id="rId42"/>
    <p:sldId id="490" r:id="rId43"/>
    <p:sldId id="524" r:id="rId44"/>
    <p:sldId id="496"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F06"/>
    <a:srgbClr val="6666FF"/>
    <a:srgbClr val="000099"/>
    <a:srgbClr val="FAD80E"/>
    <a:srgbClr val="70488E"/>
    <a:srgbClr val="91499D"/>
    <a:srgbClr val="FBC837"/>
    <a:srgbClr val="FD8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36" autoAdjust="0"/>
    <p:restoredTop sz="95626" autoAdjust="0"/>
  </p:normalViewPr>
  <p:slideViewPr>
    <p:cSldViewPr>
      <p:cViewPr>
        <p:scale>
          <a:sx n="78" d="100"/>
          <a:sy n="78" d="100"/>
        </p:scale>
        <p:origin x="-418" y="3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218"/>
    </p:cViewPr>
  </p:sorterViewPr>
  <p:notesViewPr>
    <p:cSldViewPr>
      <p:cViewPr varScale="1">
        <p:scale>
          <a:sx n="53" d="100"/>
          <a:sy n="53" d="100"/>
        </p:scale>
        <p:origin x="-2256"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584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584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584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6677F9A-7380-4009-B40D-4584A30123A1}" type="slidenum">
              <a:rPr lang="en-US"/>
              <a:pPr/>
              <a:t>‹#›</a:t>
            </a:fld>
            <a:endParaRPr lang="en-US"/>
          </a:p>
        </p:txBody>
      </p:sp>
    </p:spTree>
    <p:extLst>
      <p:ext uri="{BB962C8B-B14F-4D97-AF65-F5344CB8AC3E}">
        <p14:creationId xmlns:p14="http://schemas.microsoft.com/office/powerpoint/2010/main" val="2205169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08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BD8BBCE-4CFA-45D4-A501-C17806655AC9}" type="slidenum">
              <a:rPr lang="en-US"/>
              <a:pPr/>
              <a:t>‹#›</a:t>
            </a:fld>
            <a:endParaRPr lang="en-US"/>
          </a:p>
        </p:txBody>
      </p:sp>
    </p:spTree>
    <p:extLst>
      <p:ext uri="{BB962C8B-B14F-4D97-AF65-F5344CB8AC3E}">
        <p14:creationId xmlns:p14="http://schemas.microsoft.com/office/powerpoint/2010/main" val="29184341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D8BBCE-4CFA-45D4-A501-C17806655AC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buNone/>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buNone/>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marL="914400" lvl="1" indent="-514350">
              <a:buNone/>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90000"/>
              </a:lnSpc>
              <a:buFont typeface="Arial" pitchFamily="34" charset="0"/>
              <a:buNone/>
            </a:pPr>
            <a:endParaRPr lang="en-US" sz="1200" dirty="0" smtClean="0"/>
          </a:p>
          <a:p>
            <a:pPr marL="0" indent="0">
              <a:lnSpc>
                <a:spcPct val="90000"/>
              </a:lnSpc>
              <a:buFont typeface="Arial" pitchFamily="34" charset="0"/>
              <a:buNone/>
            </a:pPr>
            <a:endParaRPr lang="en-US" sz="1200" dirty="0" smtClean="0"/>
          </a:p>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90000"/>
              </a:lnSpc>
              <a:buFont typeface="Arial" pitchFamily="34" charset="0"/>
              <a:buNone/>
            </a:pPr>
            <a:endParaRPr lang="en-US" sz="1200" baseline="0"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90000"/>
              </a:lnSpc>
              <a:buFont typeface="Arial" pitchFamily="34" charset="0"/>
              <a:buNone/>
            </a:pPr>
            <a:endParaRPr lang="en-US" sz="1200" dirty="0" smtClean="0"/>
          </a:p>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baseline="0" dirty="0" smtClean="0">
              <a:solidFill>
                <a:schemeClr val="tx1"/>
              </a:solidFill>
              <a:effectLst/>
              <a:latin typeface="Arial" charset="0"/>
              <a:ea typeface="+mn-ea"/>
              <a:cs typeface="+mn-cs"/>
            </a:endParaRPr>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dirty="0" smtClean="0"/>
          </a:p>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8BBCE-4CFA-45D4-A501-C17806655AC9}" type="slidenum">
              <a:rPr lang="en-US" smtClean="0"/>
              <a:pPr/>
              <a:t>37</a:t>
            </a:fld>
            <a:endParaRPr lang="en-US"/>
          </a:p>
        </p:txBody>
      </p:sp>
    </p:spTree>
    <p:extLst>
      <p:ext uri="{BB962C8B-B14F-4D97-AF65-F5344CB8AC3E}">
        <p14:creationId xmlns:p14="http://schemas.microsoft.com/office/powerpoint/2010/main" val="3301632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8BBCE-4CFA-45D4-A501-C17806655AC9}" type="slidenum">
              <a:rPr lang="en-US" smtClean="0"/>
              <a:pPr/>
              <a:t>38</a:t>
            </a:fld>
            <a:endParaRPr lang="en-US"/>
          </a:p>
        </p:txBody>
      </p:sp>
    </p:spTree>
    <p:extLst>
      <p:ext uri="{BB962C8B-B14F-4D97-AF65-F5344CB8AC3E}">
        <p14:creationId xmlns:p14="http://schemas.microsoft.com/office/powerpoint/2010/main" val="3301632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90000"/>
              </a:lnSpc>
              <a:buFont typeface="Arial" pitchFamily="34" charset="0"/>
              <a:buNone/>
            </a:pPr>
            <a:endParaRPr lang="en-US" sz="1200" dirty="0" smtClean="0"/>
          </a:p>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BD8BBCE-4CFA-45D4-A501-C17806655AC9}" type="slidenum">
              <a:rPr lang="en-US" smtClean="0"/>
              <a:pPr/>
              <a:t>40</a:t>
            </a:fld>
            <a:endParaRPr lang="en-US"/>
          </a:p>
        </p:txBody>
      </p:sp>
    </p:spTree>
    <p:extLst>
      <p:ext uri="{BB962C8B-B14F-4D97-AF65-F5344CB8AC3E}">
        <p14:creationId xmlns:p14="http://schemas.microsoft.com/office/powerpoint/2010/main" val="3301632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8BBCE-4CFA-45D4-A501-C17806655AC9}" type="slidenum">
              <a:rPr lang="en-US" smtClean="0"/>
              <a:pPr/>
              <a:t>41</a:t>
            </a:fld>
            <a:endParaRPr lang="en-US"/>
          </a:p>
        </p:txBody>
      </p:sp>
    </p:spTree>
    <p:extLst>
      <p:ext uri="{BB962C8B-B14F-4D97-AF65-F5344CB8AC3E}">
        <p14:creationId xmlns:p14="http://schemas.microsoft.com/office/powerpoint/2010/main" val="3301632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8BBCE-4CFA-45D4-A501-C17806655AC9}" type="slidenum">
              <a:rPr lang="en-US" smtClean="0"/>
              <a:pPr/>
              <a:t>43</a:t>
            </a:fld>
            <a:endParaRPr lang="en-US"/>
          </a:p>
        </p:txBody>
      </p:sp>
    </p:spTree>
    <p:extLst>
      <p:ext uri="{BB962C8B-B14F-4D97-AF65-F5344CB8AC3E}">
        <p14:creationId xmlns:p14="http://schemas.microsoft.com/office/powerpoint/2010/main" val="3301632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8BBCE-4CFA-45D4-A501-C17806655AC9}" type="slidenum">
              <a:rPr lang="en-US" smtClean="0"/>
              <a:pPr/>
              <a:t>44</a:t>
            </a:fld>
            <a:endParaRPr lang="en-US"/>
          </a:p>
        </p:txBody>
      </p:sp>
    </p:spTree>
    <p:extLst>
      <p:ext uri="{BB962C8B-B14F-4D97-AF65-F5344CB8AC3E}">
        <p14:creationId xmlns:p14="http://schemas.microsoft.com/office/powerpoint/2010/main" val="1002570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buNone/>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4D15E-5557-497B-8D6F-A77D19FBF403}"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990600"/>
            <a:ext cx="20383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990600"/>
            <a:ext cx="59626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8001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2362200"/>
            <a:ext cx="4000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2362200"/>
            <a:ext cx="4000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8001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362200"/>
            <a:ext cx="4000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14900" y="2362200"/>
            <a:ext cx="4000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0" y="990600"/>
            <a:ext cx="8153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362200"/>
            <a:ext cx="4000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2362200"/>
            <a:ext cx="4000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38200" y="990600"/>
            <a:ext cx="8001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62000" y="2362200"/>
            <a:ext cx="8153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0" indent="0" algn="l" rtl="0" fontAlgn="base">
        <a:spcBef>
          <a:spcPct val="20000"/>
        </a:spcBef>
        <a:spcAft>
          <a:spcPct val="0"/>
        </a:spcAft>
        <a:buClr>
          <a:srgbClr val="FA6F06"/>
        </a:buClr>
        <a:buFont typeface="Wingdings" pitchFamily="2" charset="2"/>
        <a:buNone/>
        <a:defRPr sz="3200">
          <a:solidFill>
            <a:schemeClr val="tx1"/>
          </a:solidFill>
          <a:latin typeface="+mn-lt"/>
          <a:ea typeface="+mn-ea"/>
          <a:cs typeface="+mn-cs"/>
        </a:defRPr>
      </a:lvl1pPr>
      <a:lvl2pPr marL="457200" indent="0" algn="l" rtl="0" fontAlgn="base">
        <a:spcBef>
          <a:spcPct val="20000"/>
        </a:spcBef>
        <a:spcAft>
          <a:spcPct val="0"/>
        </a:spcAft>
        <a:buClr>
          <a:srgbClr val="FA6F06"/>
        </a:buClr>
        <a:buFont typeface="Arial" charset="0"/>
        <a:buNone/>
        <a:defRPr sz="3200">
          <a:solidFill>
            <a:schemeClr val="tx1"/>
          </a:solidFill>
          <a:latin typeface="+mn-lt"/>
        </a:defRPr>
      </a:lvl2pPr>
      <a:lvl3pPr marL="1143000" indent="-228600" algn="l" rtl="0" fontAlgn="base">
        <a:spcBef>
          <a:spcPct val="20000"/>
        </a:spcBef>
        <a:spcAft>
          <a:spcPct val="0"/>
        </a:spcAft>
        <a:buChar char="•"/>
        <a:defRPr sz="2400">
          <a:solidFill>
            <a:schemeClr val="accent2"/>
          </a:solidFill>
          <a:latin typeface="+mn-lt"/>
        </a:defRPr>
      </a:lvl3pPr>
      <a:lvl4pPr marL="1600200" indent="-228600" algn="l" rtl="0" fontAlgn="base">
        <a:spcBef>
          <a:spcPct val="20000"/>
        </a:spcBef>
        <a:spcAft>
          <a:spcPct val="0"/>
        </a:spcAft>
        <a:buChar char="–"/>
        <a:defRPr sz="2000">
          <a:solidFill>
            <a:schemeClr val="accent2"/>
          </a:solidFill>
          <a:latin typeface="+mn-lt"/>
        </a:defRPr>
      </a:lvl4pPr>
      <a:lvl5pPr marL="2057400" indent="-228600" algn="l" rtl="0" fontAlgn="base">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imgres?imgurl=http://www.freshhealthyvending.com/wp-content/uploads/2010/09/Obesity-Epidemic.jpg&amp;imgrefurl=http://freshhealthyvending.com/child-obesity/childhood-obesity-is-an-important-issue-in-reducing-health-care-costs/&amp;usg=__DhnVm59MalHuKIlkSZg-Kk5Twx0=&amp;h=955&amp;w=1280&amp;sz=232&amp;hl=en&amp;start=13&amp;zoom=1&amp;tbnid=sTYenvvCJGJxCM:&amp;tbnh=112&amp;tbnw=150&amp;ei=LDS0TsbQEeWe2wX_5czMDQ&amp;prev=/search%3Fq%3Dobesity%26hl%3Den%26sa%3DN%26gbv%3D2%26tbm%3Disch&amp;itbs=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livingandworkingwell.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rtc.ruralinstitute.umt.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mailto:boehm@ruralinstitute.umt.edu"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hyperlink" Target="mailto:ipsen@ruralinstitute.umt.edu" TargetMode="External"/><Relationship Id="rId4" Type="http://schemas.openxmlformats.org/officeDocument/2006/relationships/hyperlink" Target="mailto:Craig.Ravesloot@umontana.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514600" cy="6858000"/>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51" name="Title 1"/>
          <p:cNvSpPr>
            <a:spLocks noGrp="1"/>
          </p:cNvSpPr>
          <p:nvPr>
            <p:ph type="ctrTitle"/>
          </p:nvPr>
        </p:nvSpPr>
        <p:spPr>
          <a:xfrm>
            <a:off x="2971800" y="304800"/>
            <a:ext cx="5638800" cy="2819400"/>
          </a:xfrm>
        </p:spPr>
        <p:txBody>
          <a:bodyPr/>
          <a:lstStyle/>
          <a:p>
            <a:pPr algn="l" eaLnBrk="1" hangingPunct="1">
              <a:defRPr/>
            </a:pPr>
            <a:r>
              <a:rPr lang="en-US" sz="4000" b="1" i="1" dirty="0" smtClean="0">
                <a:solidFill>
                  <a:schemeClr val="accent1">
                    <a:lumMod val="50000"/>
                  </a:schemeClr>
                </a:solidFill>
              </a:rPr>
              <a:t>Living and Working Well with a Disability</a:t>
            </a:r>
            <a:r>
              <a:rPr lang="en-US" sz="4000" b="1" dirty="0" smtClean="0">
                <a:solidFill>
                  <a:schemeClr val="accent1">
                    <a:lumMod val="50000"/>
                  </a:schemeClr>
                </a:solidFill>
              </a:rPr>
              <a:t>: What’s Health Got to Do with It?</a:t>
            </a:r>
            <a:endParaRPr lang="en-US" sz="4000" dirty="0" smtClean="0"/>
          </a:p>
        </p:txBody>
      </p:sp>
      <p:sp>
        <p:nvSpPr>
          <p:cNvPr id="3" name="Subtitle 2"/>
          <p:cNvSpPr>
            <a:spLocks noGrp="1"/>
          </p:cNvSpPr>
          <p:nvPr>
            <p:ph type="subTitle" idx="1"/>
          </p:nvPr>
        </p:nvSpPr>
        <p:spPr>
          <a:xfrm>
            <a:off x="2971800" y="3276600"/>
            <a:ext cx="4953000" cy="1905000"/>
          </a:xfrm>
        </p:spPr>
        <p:txBody>
          <a:bodyPr rtlCol="0">
            <a:normAutofit/>
          </a:bodyPr>
          <a:lstStyle/>
          <a:p>
            <a:pPr algn="l" eaLnBrk="1" hangingPunct="1">
              <a:defRPr/>
            </a:pPr>
            <a:r>
              <a:rPr lang="en-US" sz="2600" b="1" dirty="0" smtClean="0">
                <a:solidFill>
                  <a:schemeClr val="tx1"/>
                </a:solidFill>
              </a:rPr>
              <a:t>The University of Montana Rural Institute</a:t>
            </a:r>
          </a:p>
          <a:p>
            <a:pPr algn="l" eaLnBrk="1" hangingPunct="1">
              <a:defRPr/>
            </a:pPr>
            <a:r>
              <a:rPr lang="en-US" sz="2600" dirty="0" smtClean="0"/>
              <a:t>Tracy </a:t>
            </a:r>
            <a:r>
              <a:rPr lang="en-US" sz="2600" dirty="0" smtClean="0"/>
              <a:t>Boehm</a:t>
            </a:r>
          </a:p>
          <a:p>
            <a:pPr algn="l" eaLnBrk="1" hangingPunct="1">
              <a:defRPr/>
            </a:pPr>
            <a:endParaRPr lang="en-US" sz="2600" dirty="0" smtClean="0"/>
          </a:p>
        </p:txBody>
      </p:sp>
      <p:pic>
        <p:nvPicPr>
          <p:cNvPr id="2054" name="Picture 8" descr="Rural-Insitute.gif"/>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bwMode="auto">
          <a:xfrm>
            <a:off x="535598" y="5262612"/>
            <a:ext cx="1443403" cy="615851"/>
          </a:xfrm>
          <a:prstGeom prst="rect">
            <a:avLst/>
          </a:prstGeom>
          <a:noFill/>
          <a:ln w="9525">
            <a:noFill/>
            <a:miter lim="800000"/>
            <a:headEnd/>
            <a:tailEnd/>
          </a:ln>
        </p:spPr>
      </p:pic>
      <p:pic>
        <p:nvPicPr>
          <p:cNvPr id="2055" name="Picture 9" descr="UM_bw.png"/>
          <p:cNvPicPr>
            <a:picLocks noChangeAspect="1"/>
          </p:cNvPicPr>
          <p:nvPr/>
        </p:nvPicPr>
        <p:blipFill>
          <a:blip r:embed="rId4" cstate="email">
            <a:duotone>
              <a:prstClr val="black"/>
              <a:schemeClr val="tx2">
                <a:tint val="45000"/>
                <a:satMod val="400000"/>
              </a:schemeClr>
            </a:duotone>
            <a:lum contrast="-20000"/>
            <a:extLst>
              <a:ext uri="{28A0092B-C50C-407E-A947-70E740481C1C}">
                <a14:useLocalDpi xmlns:a14="http://schemas.microsoft.com/office/drawing/2010/main"/>
              </a:ext>
            </a:extLst>
          </a:blip>
          <a:stretch>
            <a:fillRect/>
          </a:stretch>
        </p:blipFill>
        <p:spPr bwMode="auto">
          <a:xfrm>
            <a:off x="391662" y="6096000"/>
            <a:ext cx="1731275" cy="458788"/>
          </a:xfrm>
          <a:prstGeom prst="rect">
            <a:avLst/>
          </a:prstGeom>
          <a:noFill/>
          <a:ln w="9525">
            <a:noFill/>
            <a:miter lim="800000"/>
            <a:headEnd/>
            <a:tailEnd/>
          </a:ln>
        </p:spPr>
      </p:pic>
      <p:pic>
        <p:nvPicPr>
          <p:cNvPr id="2" name="Picture 8" descr="RTC_logo_whit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381000"/>
            <a:ext cx="1838325" cy="1646238"/>
          </a:xfrm>
          <a:prstGeom prst="rect">
            <a:avLst/>
          </a:prstGeom>
          <a:noFill/>
          <a:ln w="9525">
            <a:noFill/>
            <a:miter lim="800000"/>
            <a:headEnd/>
            <a:tailEnd/>
          </a:ln>
        </p:spPr>
      </p:pic>
    </p:spTree>
    <p:extLst>
      <p:ext uri="{BB962C8B-B14F-4D97-AF65-F5344CB8AC3E}">
        <p14:creationId xmlns:p14="http://schemas.microsoft.com/office/powerpoint/2010/main" val="284253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81000"/>
            <a:ext cx="8229600" cy="1036638"/>
          </a:xfrm>
        </p:spPr>
        <p:txBody>
          <a:bodyPr/>
          <a:lstStyle/>
          <a:p>
            <a:pPr eaLnBrk="1" hangingPunct="1">
              <a:defRPr/>
            </a:pPr>
            <a:r>
              <a:rPr lang="en-US" dirty="0"/>
              <a:t>What is Health Promotion?</a:t>
            </a:r>
            <a:endParaRPr lang="en-US" dirty="0" smtClean="0"/>
          </a:p>
        </p:txBody>
      </p:sp>
      <p:sp>
        <p:nvSpPr>
          <p:cNvPr id="3075" name="Content Placeholder 2"/>
          <p:cNvSpPr>
            <a:spLocks noGrp="1"/>
          </p:cNvSpPr>
          <p:nvPr>
            <p:ph idx="1"/>
          </p:nvPr>
        </p:nvSpPr>
        <p:spPr>
          <a:xfrm>
            <a:off x="457200" y="2209800"/>
            <a:ext cx="3276600" cy="4114799"/>
          </a:xfrm>
        </p:spPr>
        <p:txBody>
          <a:bodyPr/>
          <a:lstStyle/>
          <a:p>
            <a:r>
              <a:rPr lang="en-US" dirty="0"/>
              <a:t>Health promotion involves facilitating people’s efforts to change behavior in healthy ways.</a:t>
            </a:r>
          </a:p>
          <a:p>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3" descr="C:\Users\boehm\AppData\Local\Microsoft\Windows\Temporary Internet Files\Content.IE5\7YD4280E\MP90018516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2209800"/>
            <a:ext cx="3023632" cy="20006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boehm\AppData\Local\Microsoft\Windows\Temporary Internet Files\Content.IE5\37N5PGUY\MP900422824[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52568" y="1929318"/>
            <a:ext cx="2010432" cy="22207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boehm\AppData\Local\Microsoft\Windows\Temporary Internet Files\Content.IE5\37N5PGUY\MP900444243[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81400" y="4133867"/>
            <a:ext cx="3018768" cy="18734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C:\Users\boehm\AppData\Local\Microsoft\Windows\Temporary Internet Files\Content.IE5\7YD4280E\MP900185155[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4445" y="4150079"/>
            <a:ext cx="2643356" cy="185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25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81000"/>
            <a:ext cx="8229600" cy="1036638"/>
          </a:xfrm>
        </p:spPr>
        <p:txBody>
          <a:bodyPr/>
          <a:lstStyle/>
          <a:p>
            <a:pPr eaLnBrk="1" hangingPunct="1">
              <a:defRPr/>
            </a:pPr>
            <a:endParaRPr lang="en-US" dirty="0" smtClean="0"/>
          </a:p>
        </p:txBody>
      </p:sp>
      <p:sp>
        <p:nvSpPr>
          <p:cNvPr id="3075" name="Content Placeholder 2"/>
          <p:cNvSpPr>
            <a:spLocks noGrp="1"/>
          </p:cNvSpPr>
          <p:nvPr>
            <p:ph idx="1"/>
          </p:nvPr>
        </p:nvSpPr>
        <p:spPr>
          <a:xfrm>
            <a:off x="457200" y="1219200"/>
            <a:ext cx="3276600" cy="4221163"/>
          </a:xfrm>
        </p:spPr>
        <p:txBody>
          <a:bodyPr/>
          <a:lstStyle/>
          <a:p>
            <a:r>
              <a:rPr lang="en-US" dirty="0"/>
              <a:t>Why health promotion for people with </a:t>
            </a:r>
            <a:r>
              <a:rPr lang="en-US" dirty="0" smtClean="0"/>
              <a:t>disabilities or </a:t>
            </a:r>
            <a:r>
              <a:rPr lang="en-US" dirty="0" smtClean="0"/>
              <a:t>permanent injuries or impairments</a:t>
            </a:r>
            <a:r>
              <a:rPr lang="en-US" dirty="0" smtClean="0"/>
              <a:t>?</a:t>
            </a: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4" descr="A picture of a fitness facility with an inaccessible entrance."/>
          <p:cNvPicPr>
            <a:picLocks noChangeAspect="1" noChangeArrowheads="1"/>
          </p:cNvPicPr>
          <p:nvPr/>
        </p:nvPicPr>
        <p:blipFill>
          <a:blip r:embed="rId3" cstate="print"/>
          <a:srcRect/>
          <a:stretch>
            <a:fillRect/>
          </a:stretch>
        </p:blipFill>
        <p:spPr bwMode="auto">
          <a:xfrm>
            <a:off x="3733800" y="1219200"/>
            <a:ext cx="4373563" cy="4940328"/>
          </a:xfrm>
          <a:prstGeom prst="rect">
            <a:avLst/>
          </a:prstGeom>
          <a:noFill/>
        </p:spPr>
      </p:pic>
    </p:spTree>
    <p:extLst>
      <p:ext uri="{BB962C8B-B14F-4D97-AF65-F5344CB8AC3E}">
        <p14:creationId xmlns:p14="http://schemas.microsoft.com/office/powerpoint/2010/main" val="285341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81000"/>
            <a:ext cx="8229600" cy="990600"/>
          </a:xfrm>
        </p:spPr>
        <p:txBody>
          <a:bodyPr/>
          <a:lstStyle/>
          <a:p>
            <a:pPr eaLnBrk="1" hangingPunct="1">
              <a:defRPr/>
            </a:pPr>
            <a:r>
              <a:rPr lang="en-US" sz="3600" dirty="0" smtClean="0">
                <a:solidFill>
                  <a:schemeClr val="tx1"/>
                </a:solidFill>
              </a:rPr>
              <a:t>Health Disparities</a:t>
            </a:r>
            <a:endParaRPr lang="en-US" sz="3600" dirty="0" smtClean="0">
              <a:solidFill>
                <a:schemeClr val="tx1"/>
              </a:solidFill>
            </a:endParaRPr>
          </a:p>
        </p:txBody>
      </p:sp>
      <p:sp>
        <p:nvSpPr>
          <p:cNvPr id="3075" name="Content Placeholder 2"/>
          <p:cNvSpPr>
            <a:spLocks noGrp="1"/>
          </p:cNvSpPr>
          <p:nvPr>
            <p:ph idx="1"/>
          </p:nvPr>
        </p:nvSpPr>
        <p:spPr>
          <a:xfrm>
            <a:off x="457200" y="1828800"/>
            <a:ext cx="8229600" cy="4068763"/>
          </a:xfrm>
        </p:spPr>
        <p:txBody>
          <a:bodyPr/>
          <a:lstStyle/>
          <a:p>
            <a:pPr marL="457200" indent="-457200">
              <a:buFont typeface="Arial" pitchFamily="34" charset="0"/>
              <a:buChar char="•"/>
            </a:pPr>
            <a:r>
              <a:rPr lang="en-US" sz="2800" dirty="0"/>
              <a:t>Health disparities are differences in the incidence, prevalence, mortality, burden of diseases and other adverse health conditions or outcomes that exist among specific populations.</a:t>
            </a:r>
            <a:endParaRPr lang="en-US" sz="2800"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3069572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838200" y="190500"/>
            <a:ext cx="8001000" cy="1181100"/>
          </a:xfrm>
        </p:spPr>
        <p:txBody>
          <a:bodyPr/>
          <a:lstStyle/>
          <a:p>
            <a:pPr eaLnBrk="1" hangingPunct="1">
              <a:defRPr/>
            </a:pPr>
            <a:r>
              <a:rPr lang="en-US" sz="3600" dirty="0" smtClean="0">
                <a:solidFill>
                  <a:schemeClr val="tx1"/>
                </a:solidFill>
              </a:rPr>
              <a:t>Secondary Conditions</a:t>
            </a:r>
            <a:endParaRPr lang="en-US" sz="3600" dirty="0" smtClean="0">
              <a:solidFill>
                <a:schemeClr val="tx1"/>
              </a:solidFill>
            </a:endParaRPr>
          </a:p>
        </p:txBody>
      </p:sp>
      <p:sp>
        <p:nvSpPr>
          <p:cNvPr id="3075" name="Content Placeholder 2"/>
          <p:cNvSpPr>
            <a:spLocks noGrp="1"/>
          </p:cNvSpPr>
          <p:nvPr>
            <p:ph idx="1"/>
          </p:nvPr>
        </p:nvSpPr>
        <p:spPr>
          <a:xfrm>
            <a:off x="762000" y="1600200"/>
            <a:ext cx="8153400" cy="4876800"/>
          </a:xfrm>
        </p:spPr>
        <p:txBody>
          <a:bodyPr/>
          <a:lstStyle/>
          <a:p>
            <a:r>
              <a:rPr lang="en-US" sz="2800" dirty="0"/>
              <a:t>"Those physical, medical, cognitive, emotional, or psychosocial consequences to which persons with disabilities are more susceptible by virtue of an underlying condition, including adverse outcomes in health, wellness, participation, and quality of life" (Hough, 1999)</a:t>
            </a:r>
          </a:p>
          <a:p>
            <a:pPr marL="457200" indent="-457200">
              <a:buFont typeface="Arial" pitchFamily="34" charset="0"/>
              <a:buChar char="•"/>
            </a:pPr>
            <a:endParaRPr lang="en-US" sz="2800"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4343400"/>
            <a:ext cx="28575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73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81000"/>
            <a:ext cx="8229600" cy="1036638"/>
          </a:xfrm>
        </p:spPr>
        <p:txBody>
          <a:bodyPr/>
          <a:lstStyle/>
          <a:p>
            <a:pPr eaLnBrk="1" hangingPunct="1">
              <a:defRPr/>
            </a:pPr>
            <a:r>
              <a:rPr lang="en-US" dirty="0" smtClean="0">
                <a:solidFill>
                  <a:schemeClr val="tx1"/>
                </a:solidFill>
              </a:rPr>
              <a:t>Secondary Conditions Research</a:t>
            </a:r>
          </a:p>
        </p:txBody>
      </p:sp>
      <p:sp>
        <p:nvSpPr>
          <p:cNvPr id="3075" name="Content Placeholder 2"/>
          <p:cNvSpPr>
            <a:spLocks noGrp="1"/>
          </p:cNvSpPr>
          <p:nvPr>
            <p:ph idx="1"/>
          </p:nvPr>
        </p:nvSpPr>
        <p:spPr>
          <a:xfrm>
            <a:off x="457200" y="1371600"/>
            <a:ext cx="8229600" cy="4525963"/>
          </a:xfrm>
        </p:spPr>
        <p:txBody>
          <a:bodyPr/>
          <a:lstStyle/>
          <a:p>
            <a:pPr marL="457200" indent="-457200">
              <a:buFont typeface="Arial" pitchFamily="34" charset="0"/>
              <a:buChar char="•"/>
            </a:pPr>
            <a:r>
              <a:rPr lang="en-US" dirty="0"/>
              <a:t>Research </a:t>
            </a:r>
            <a:r>
              <a:rPr lang="en-US" dirty="0" smtClean="0"/>
              <a:t>about secondary conditions </a:t>
            </a:r>
            <a:endParaRPr lang="en-US" dirty="0"/>
          </a:p>
          <a:p>
            <a:pPr marL="457200" indent="-457200">
              <a:buFont typeface="Arial" pitchFamily="34" charset="0"/>
              <a:buChar char="•"/>
            </a:pPr>
            <a:r>
              <a:rPr lang="en-US" dirty="0"/>
              <a:t>14 secondary conditions annually</a:t>
            </a:r>
          </a:p>
          <a:p>
            <a:pPr marL="457200" indent="-457200">
              <a:buFont typeface="Arial" pitchFamily="34" charset="0"/>
              <a:buChar char="•"/>
            </a:pPr>
            <a:r>
              <a:rPr lang="en-US" dirty="0"/>
              <a:t>Most problematic conditions related to lifestyle</a:t>
            </a:r>
          </a:p>
          <a:p>
            <a:pPr eaLnBrk="1" hangingPunct="1">
              <a:buFont typeface="Arial" charset="0"/>
              <a:buNone/>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122" name="Picture 2" descr="http://t2.gstatic.com/images?q=tbn:ANd9GcTIwgAIEtLcecdCqoPIQ_JvWS-C7lfEuomi6S6nlYlR6qzeLqW7COuelJc">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3438" y="4182082"/>
            <a:ext cx="2551338" cy="1905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http://whatisthetrend.net/wp-content/uploads/2011/02/Diabete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1726" y="4182083"/>
            <a:ext cx="2850931"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8" name="Picture 8" descr="http://www.fitnessgoop.com/wp-content/uploads/2009/08/Depression_article-by-Lee-Kotsali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1800" y="4182083"/>
            <a:ext cx="28575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604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81000"/>
            <a:ext cx="8229600" cy="533400"/>
          </a:xfrm>
        </p:spPr>
        <p:txBody>
          <a:bodyPr/>
          <a:lstStyle/>
          <a:p>
            <a:pPr eaLnBrk="1" hangingPunct="1">
              <a:defRPr/>
            </a:pPr>
            <a:endParaRPr lang="en-US" dirty="0" smtClean="0"/>
          </a:p>
        </p:txBody>
      </p:sp>
      <p:graphicFrame>
        <p:nvGraphicFramePr>
          <p:cNvPr id="2" name="Content Placeholder 1" descr="A table listing the top ten secondary conditions - problems with mobility, joint/muscle pain, physical conditioning problems, fatigue, chronic pain, arthritist, difficulties with access, sleep disturbances, contractures, and depression."/>
          <p:cNvGraphicFramePr>
            <a:graphicFrameLocks noGrp="1"/>
          </p:cNvGraphicFramePr>
          <p:nvPr>
            <p:ph idx="1"/>
            <p:extLst>
              <p:ext uri="{D42A27DB-BD31-4B8C-83A1-F6EECF244321}">
                <p14:modId xmlns:p14="http://schemas.microsoft.com/office/powerpoint/2010/main" val="59655561"/>
              </p:ext>
            </p:extLst>
          </p:nvPr>
        </p:nvGraphicFramePr>
        <p:xfrm>
          <a:off x="1447800" y="1066800"/>
          <a:ext cx="6400800" cy="4442690"/>
        </p:xfrm>
        <a:graphic>
          <a:graphicData uri="http://schemas.openxmlformats.org/drawingml/2006/table">
            <a:tbl>
              <a:tblPr firstRow="1" bandRow="1">
                <a:tableStyleId>{5C22544A-7EE6-4342-B048-85BDC9FD1C3A}</a:tableStyleId>
              </a:tblPr>
              <a:tblGrid>
                <a:gridCol w="6400800"/>
              </a:tblGrid>
              <a:tr h="398549">
                <a:tc>
                  <a:txBody>
                    <a:bodyPr/>
                    <a:lstStyle/>
                    <a:p>
                      <a:pPr algn="ctr"/>
                      <a:r>
                        <a:rPr lang="en-US" sz="2400" dirty="0" smtClean="0">
                          <a:solidFill>
                            <a:schemeClr val="tx2">
                              <a:lumMod val="95000"/>
                              <a:lumOff val="5000"/>
                            </a:schemeClr>
                          </a:solidFill>
                        </a:rPr>
                        <a:t>Top Ten Secondary Conditions</a:t>
                      </a:r>
                      <a:endParaRPr lang="en-US" sz="2400" dirty="0">
                        <a:solidFill>
                          <a:schemeClr val="tx2">
                            <a:lumMod val="95000"/>
                            <a:lumOff val="5000"/>
                          </a:schemeClr>
                        </a:solidFill>
                      </a:endParaRPr>
                    </a:p>
                  </a:txBody>
                  <a:tcPr/>
                </a:tc>
              </a:tr>
              <a:tr h="398549">
                <a:tc>
                  <a:txBody>
                    <a:bodyPr/>
                    <a:lstStyle/>
                    <a:p>
                      <a:r>
                        <a:rPr lang="en-US" sz="2000" dirty="0" smtClean="0"/>
                        <a:t>Problems with mobility</a:t>
                      </a:r>
                      <a:endParaRPr lang="en-US" sz="2000" dirty="0"/>
                    </a:p>
                  </a:txBody>
                  <a:tcPr/>
                </a:tc>
              </a:tr>
              <a:tr h="398549">
                <a:tc>
                  <a:txBody>
                    <a:bodyPr/>
                    <a:lstStyle/>
                    <a:p>
                      <a:r>
                        <a:rPr lang="en-US" sz="2000" dirty="0" smtClean="0"/>
                        <a:t>Joint</a:t>
                      </a:r>
                      <a:r>
                        <a:rPr lang="en-US" sz="2000" baseline="0" dirty="0" smtClean="0"/>
                        <a:t>/muscle pain</a:t>
                      </a:r>
                      <a:endParaRPr lang="en-US" sz="2000" dirty="0" smtClean="0"/>
                    </a:p>
                  </a:txBody>
                  <a:tcPr/>
                </a:tc>
              </a:tr>
              <a:tr h="398549">
                <a:tc>
                  <a:txBody>
                    <a:bodyPr/>
                    <a:lstStyle/>
                    <a:p>
                      <a:r>
                        <a:rPr lang="en-US" sz="2000" dirty="0" smtClean="0"/>
                        <a:t>Physical conditioning problems</a:t>
                      </a:r>
                      <a:endParaRPr lang="en-US" sz="2000" dirty="0"/>
                    </a:p>
                  </a:txBody>
                  <a:tcPr/>
                </a:tc>
              </a:tr>
              <a:tr h="398549">
                <a:tc>
                  <a:txBody>
                    <a:bodyPr/>
                    <a:lstStyle/>
                    <a:p>
                      <a:r>
                        <a:rPr lang="en-US" sz="2000" dirty="0" smtClean="0"/>
                        <a:t>Fatigue</a:t>
                      </a:r>
                      <a:endParaRPr lang="en-US" sz="2000" dirty="0"/>
                    </a:p>
                  </a:txBody>
                  <a:tcPr/>
                </a:tc>
              </a:tr>
              <a:tr h="398549">
                <a:tc>
                  <a:txBody>
                    <a:bodyPr/>
                    <a:lstStyle/>
                    <a:p>
                      <a:r>
                        <a:rPr lang="en-US" sz="2000" dirty="0" smtClean="0"/>
                        <a:t>Chronic Pain</a:t>
                      </a:r>
                      <a:endParaRPr lang="en-US" sz="2000" dirty="0"/>
                    </a:p>
                  </a:txBody>
                  <a:tcPr/>
                </a:tc>
              </a:tr>
              <a:tr h="398549">
                <a:tc>
                  <a:txBody>
                    <a:bodyPr/>
                    <a:lstStyle/>
                    <a:p>
                      <a:r>
                        <a:rPr lang="en-US" sz="2000" dirty="0" smtClean="0"/>
                        <a:t>Arthritis</a:t>
                      </a:r>
                      <a:endParaRPr lang="en-US" sz="2000" dirty="0"/>
                    </a:p>
                  </a:txBody>
                  <a:tcPr/>
                </a:tc>
              </a:tr>
              <a:tr h="398549">
                <a:tc>
                  <a:txBody>
                    <a:bodyPr/>
                    <a:lstStyle/>
                    <a:p>
                      <a:r>
                        <a:rPr lang="en-US" sz="2000" dirty="0" smtClean="0"/>
                        <a:t>Difficulties with access</a:t>
                      </a:r>
                      <a:endParaRPr lang="en-US" sz="2000" dirty="0"/>
                    </a:p>
                  </a:txBody>
                  <a:tcPr/>
                </a:tc>
              </a:tr>
              <a:tr h="398549">
                <a:tc>
                  <a:txBody>
                    <a:bodyPr/>
                    <a:lstStyle/>
                    <a:p>
                      <a:r>
                        <a:rPr lang="en-US" sz="2000" dirty="0" smtClean="0"/>
                        <a:t>Sleep disturbances</a:t>
                      </a:r>
                      <a:endParaRPr lang="en-US" sz="2000" dirty="0"/>
                    </a:p>
                  </a:txBody>
                  <a:tcPr/>
                </a:tc>
              </a:tr>
              <a:tr h="398549">
                <a:tc>
                  <a:txBody>
                    <a:bodyPr/>
                    <a:lstStyle/>
                    <a:p>
                      <a:r>
                        <a:rPr lang="en-US" sz="2000" dirty="0" smtClean="0"/>
                        <a:t>Contractures</a:t>
                      </a:r>
                    </a:p>
                  </a:txBody>
                  <a:tcPr/>
                </a:tc>
              </a:tr>
              <a:tr h="398549">
                <a:tc>
                  <a:txBody>
                    <a:bodyPr/>
                    <a:lstStyle/>
                    <a:p>
                      <a:r>
                        <a:rPr lang="en-US" sz="2000" dirty="0" smtClean="0"/>
                        <a:t>Depression</a:t>
                      </a:r>
                    </a:p>
                  </a:txBody>
                  <a:tcPr/>
                </a:tc>
              </a:tr>
            </a:tbl>
          </a:graphicData>
        </a:graphic>
      </p:graphicFrame>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196732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defRPr/>
            </a:pPr>
            <a:r>
              <a:rPr lang="en-US" dirty="0" smtClean="0"/>
              <a:t>Why is this important?</a:t>
            </a:r>
          </a:p>
        </p:txBody>
      </p:sp>
      <p:sp>
        <p:nvSpPr>
          <p:cNvPr id="3075" name="Content Placeholder 2"/>
          <p:cNvSpPr>
            <a:spLocks noGrp="1"/>
          </p:cNvSpPr>
          <p:nvPr>
            <p:ph sz="half" idx="1"/>
          </p:nvPr>
        </p:nvSpPr>
        <p:spPr>
          <a:xfrm>
            <a:off x="762000" y="2362200"/>
            <a:ext cx="4876800" cy="4114800"/>
          </a:xfrm>
        </p:spPr>
        <p:txBody>
          <a:bodyPr/>
          <a:lstStyle/>
          <a:p>
            <a:pPr>
              <a:lnSpc>
                <a:spcPct val="90000"/>
              </a:lnSpc>
            </a:pPr>
            <a:r>
              <a:rPr lang="en-US" sz="3000" dirty="0" smtClean="0"/>
              <a:t>Secondary conditions</a:t>
            </a:r>
            <a:r>
              <a:rPr lang="en-US" sz="3000" dirty="0" smtClean="0"/>
              <a:t>:</a:t>
            </a:r>
            <a:endParaRPr lang="en-US" sz="3000" dirty="0" smtClean="0"/>
          </a:p>
          <a:p>
            <a:pPr marL="914400" lvl="1" indent="-457200">
              <a:lnSpc>
                <a:spcPct val="90000"/>
              </a:lnSpc>
              <a:buFont typeface="Arial" pitchFamily="34" charset="0"/>
              <a:buChar char="•"/>
            </a:pPr>
            <a:r>
              <a:rPr lang="en-US" sz="3000" dirty="0" smtClean="0"/>
              <a:t>Affect experiences in daily living, participation, work, and maintaining life balance and maintenance</a:t>
            </a:r>
            <a:r>
              <a:rPr lang="en-US" sz="3000" dirty="0" smtClean="0"/>
              <a:t>.</a:t>
            </a:r>
            <a:endParaRPr lang="en-US" sz="3000" dirty="0" smtClean="0"/>
          </a:p>
          <a:p>
            <a:pPr marL="914400" lvl="1" indent="-457200">
              <a:lnSpc>
                <a:spcPct val="90000"/>
              </a:lnSpc>
              <a:buFont typeface="Arial" pitchFamily="34" charset="0"/>
              <a:buChar char="•"/>
            </a:pPr>
            <a:r>
              <a:rPr lang="en-US" sz="3000" dirty="0" smtClean="0"/>
              <a:t>Influence quality of life</a:t>
            </a:r>
          </a:p>
          <a:p>
            <a:pPr eaLnBrk="1" hangingPunct="1">
              <a:buFont typeface="Arial" charset="0"/>
              <a:buNone/>
            </a:pPr>
            <a:endParaRPr lang="en-US" dirty="0" smtClean="0"/>
          </a:p>
        </p:txBody>
      </p:sp>
      <p:sp>
        <p:nvSpPr>
          <p:cNvPr id="2" name="Content Placeholder 1"/>
          <p:cNvSpPr>
            <a:spLocks noGrp="1"/>
          </p:cNvSpPr>
          <p:nvPr>
            <p:ph sz="half" idx="2"/>
          </p:nvPr>
        </p:nvSpPr>
        <p:spPr>
          <a:xfrm>
            <a:off x="5867400" y="2362200"/>
            <a:ext cx="3048000" cy="4114800"/>
          </a:xfrm>
        </p:spPr>
        <p:txBody>
          <a:bodyPr/>
          <a:lstStyle/>
          <a:p>
            <a:endParaRPr lang="en-US" dirty="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3720" y="2286000"/>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075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09600"/>
            <a:ext cx="8229600" cy="1036638"/>
          </a:xfrm>
        </p:spPr>
        <p:txBody>
          <a:bodyPr/>
          <a:lstStyle/>
          <a:p>
            <a:pPr eaLnBrk="1" hangingPunct="1">
              <a:defRPr/>
            </a:pPr>
            <a:r>
              <a:rPr lang="en-US" dirty="0" smtClean="0">
                <a:solidFill>
                  <a:schemeClr val="tx1"/>
                </a:solidFill>
              </a:rPr>
              <a:t>Access to Health </a:t>
            </a:r>
            <a:r>
              <a:rPr lang="en-US" dirty="0" smtClean="0">
                <a:solidFill>
                  <a:schemeClr val="tx1"/>
                </a:solidFill>
              </a:rPr>
              <a:t>Promotion</a:t>
            </a:r>
            <a:endParaRPr lang="en-US" dirty="0" smtClean="0">
              <a:solidFill>
                <a:schemeClr val="tx1"/>
              </a:solidFill>
            </a:endParaRPr>
          </a:p>
        </p:txBody>
      </p:sp>
      <p:sp>
        <p:nvSpPr>
          <p:cNvPr id="3075" name="Content Placeholder 2"/>
          <p:cNvSpPr>
            <a:spLocks noGrp="1"/>
          </p:cNvSpPr>
          <p:nvPr>
            <p:ph idx="1"/>
          </p:nvPr>
        </p:nvSpPr>
        <p:spPr>
          <a:xfrm>
            <a:off x="457200" y="1828800"/>
            <a:ext cx="8229600" cy="4525963"/>
          </a:xfrm>
        </p:spPr>
        <p:txBody>
          <a:bodyPr/>
          <a:lstStyle/>
          <a:p>
            <a:pPr marL="457200" indent="-457200">
              <a:lnSpc>
                <a:spcPct val="90000"/>
              </a:lnSpc>
              <a:buFont typeface="Arial" pitchFamily="34" charset="0"/>
              <a:buChar char="•"/>
            </a:pPr>
            <a:r>
              <a:rPr lang="en-US" sz="3000" dirty="0" smtClean="0"/>
              <a:t>Haves</a:t>
            </a:r>
          </a:p>
          <a:p>
            <a:pPr marL="914400" lvl="1" indent="-457200">
              <a:lnSpc>
                <a:spcPct val="90000"/>
              </a:lnSpc>
              <a:buFont typeface="Arial" pitchFamily="34" charset="0"/>
              <a:buChar char="•"/>
            </a:pPr>
            <a:r>
              <a:rPr lang="en-US" sz="2400" dirty="0" smtClean="0"/>
              <a:t>Adults with private insurance</a:t>
            </a:r>
          </a:p>
          <a:p>
            <a:pPr marL="914400" lvl="1" indent="-457200">
              <a:lnSpc>
                <a:spcPct val="90000"/>
              </a:lnSpc>
              <a:buFont typeface="Arial" pitchFamily="34" charset="0"/>
              <a:buChar char="•"/>
            </a:pPr>
            <a:r>
              <a:rPr lang="en-US" sz="2400" dirty="0" smtClean="0"/>
              <a:t>Full-time workers in small and large enterprises</a:t>
            </a:r>
          </a:p>
          <a:p>
            <a:pPr marL="914400" lvl="1" indent="-457200">
              <a:lnSpc>
                <a:spcPct val="90000"/>
              </a:lnSpc>
              <a:buFont typeface="Arial" pitchFamily="34" charset="0"/>
              <a:buChar char="•"/>
            </a:pPr>
            <a:r>
              <a:rPr lang="en-US" sz="2400" dirty="0" smtClean="0"/>
              <a:t>Urban Workers</a:t>
            </a:r>
          </a:p>
          <a:p>
            <a:pPr marL="457200" indent="-457200">
              <a:lnSpc>
                <a:spcPct val="90000"/>
              </a:lnSpc>
              <a:buFont typeface="Arial" pitchFamily="34" charset="0"/>
              <a:buChar char="•"/>
            </a:pPr>
            <a:r>
              <a:rPr lang="en-US" sz="3000" dirty="0" smtClean="0"/>
              <a:t>Have </a:t>
            </a:r>
            <a:r>
              <a:rPr lang="en-US" sz="3000" dirty="0" err="1" smtClean="0"/>
              <a:t>nots</a:t>
            </a:r>
            <a:endParaRPr lang="en-US" sz="3000" dirty="0" smtClean="0"/>
          </a:p>
          <a:p>
            <a:pPr marL="914400" lvl="1" indent="-457200">
              <a:lnSpc>
                <a:spcPct val="90000"/>
              </a:lnSpc>
              <a:buFont typeface="Arial" pitchFamily="34" charset="0"/>
              <a:buChar char="•"/>
            </a:pPr>
            <a:r>
              <a:rPr lang="en-US" sz="2400" dirty="0" smtClean="0"/>
              <a:t>Adults with public insurance (Medicaid/Medicare)</a:t>
            </a:r>
          </a:p>
          <a:p>
            <a:pPr marL="914400" lvl="1" indent="-457200">
              <a:lnSpc>
                <a:spcPct val="90000"/>
              </a:lnSpc>
              <a:buFont typeface="Arial" pitchFamily="34" charset="0"/>
              <a:buChar char="•"/>
            </a:pPr>
            <a:r>
              <a:rPr lang="en-US" sz="2400" dirty="0" smtClean="0"/>
              <a:t>Part-time workers and rural workers</a:t>
            </a:r>
          </a:p>
          <a:p>
            <a:pPr marL="914400" lvl="1" indent="-457200">
              <a:lnSpc>
                <a:spcPct val="90000"/>
              </a:lnSpc>
              <a:buFont typeface="Arial" pitchFamily="34" charset="0"/>
              <a:buChar char="•"/>
            </a:pPr>
            <a:r>
              <a:rPr lang="en-US" sz="2400" dirty="0" smtClean="0"/>
              <a:t>People who are not employed</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638259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667000" y="1802606"/>
            <a:ext cx="6096000" cy="1036638"/>
          </a:xfrm>
        </p:spPr>
        <p:txBody>
          <a:bodyPr/>
          <a:lstStyle/>
          <a:p>
            <a:pPr eaLnBrk="1" hangingPunct="1">
              <a:defRPr/>
            </a:pPr>
            <a:r>
              <a:rPr lang="en-US" dirty="0" smtClean="0">
                <a:solidFill>
                  <a:schemeClr val="tx1"/>
                </a:solidFill>
              </a:rPr>
              <a:t>Building Capacity for Health Promotion</a:t>
            </a:r>
          </a:p>
        </p:txBody>
      </p:sp>
      <p:sp>
        <p:nvSpPr>
          <p:cNvPr id="3075" name="Content Placeholder 2"/>
          <p:cNvSpPr>
            <a:spLocks noGrp="1"/>
          </p:cNvSpPr>
          <p:nvPr>
            <p:ph idx="1"/>
          </p:nvPr>
        </p:nvSpPr>
        <p:spPr>
          <a:xfrm>
            <a:off x="457200" y="3352800"/>
            <a:ext cx="8229600" cy="3001963"/>
          </a:xfrm>
        </p:spPr>
        <p:txBody>
          <a:bodyPr/>
          <a:lstStyle/>
          <a:p>
            <a:pPr marL="457200" indent="-457200">
              <a:lnSpc>
                <a:spcPct val="90000"/>
              </a:lnSpc>
              <a:buFont typeface="Arial" pitchFamily="34" charset="0"/>
              <a:buChar char="•"/>
            </a:pPr>
            <a:r>
              <a:rPr lang="en-US" sz="3000" dirty="0" smtClean="0"/>
              <a:t>A need for two programs</a:t>
            </a:r>
          </a:p>
          <a:p>
            <a:pPr marL="914400" lvl="1" indent="-457200">
              <a:lnSpc>
                <a:spcPct val="90000"/>
              </a:lnSpc>
              <a:buFont typeface="Arial" pitchFamily="34" charset="0"/>
              <a:buChar char="•"/>
            </a:pPr>
            <a:r>
              <a:rPr lang="en-US" sz="3000" dirty="0" smtClean="0"/>
              <a:t>Living Well with a Disability</a:t>
            </a:r>
          </a:p>
          <a:p>
            <a:pPr marL="914400" lvl="1" indent="-457200">
              <a:lnSpc>
                <a:spcPct val="90000"/>
              </a:lnSpc>
              <a:buFont typeface="Arial" pitchFamily="34" charset="0"/>
              <a:buChar char="•"/>
            </a:pPr>
            <a:r>
              <a:rPr lang="en-US" sz="3000" dirty="0" smtClean="0"/>
              <a:t>Working Well with a Disability</a:t>
            </a:r>
          </a:p>
          <a:p>
            <a:pPr lvl="1">
              <a:lnSpc>
                <a:spcPct val="90000"/>
              </a:lnSpc>
            </a:pPr>
            <a:endParaRPr lang="en-US" sz="3000" dirty="0" smtClean="0"/>
          </a:p>
          <a:p>
            <a:pPr marL="457200" indent="-457200">
              <a:lnSpc>
                <a:spcPct val="90000"/>
              </a:lnSpc>
              <a:buFont typeface="Arial" pitchFamily="34" charset="0"/>
              <a:buChar char="•"/>
            </a:pPr>
            <a:r>
              <a:rPr lang="en-US" sz="3000" dirty="0"/>
              <a:t>Centers for Independent Living</a:t>
            </a:r>
            <a:endParaRPr lang="en-US" sz="3000" dirty="0" smtClean="0"/>
          </a:p>
          <a:p>
            <a:pPr marL="457200" indent="-457200">
              <a:lnSpc>
                <a:spcPct val="90000"/>
              </a:lnSpc>
              <a:buFont typeface="Arial" pitchFamily="34" charset="0"/>
              <a:buChar char="•"/>
            </a:pPr>
            <a:r>
              <a:rPr lang="en-US" sz="3000" dirty="0"/>
              <a:t>Vocational </a:t>
            </a:r>
            <a:r>
              <a:rPr lang="en-US" sz="3000" dirty="0" smtClean="0"/>
              <a:t>Rehabilitation</a:t>
            </a:r>
            <a:endParaRPr lang="en-US" sz="2400"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170" name="Picture 2" descr="http://www.verticalmeasures.com/wordpress/wp-content/uploads/2010/03/build-link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40" y="533400"/>
            <a:ext cx="3057525"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58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85800"/>
            <a:ext cx="8229600" cy="762000"/>
          </a:xfrm>
        </p:spPr>
        <p:txBody>
          <a:bodyPr/>
          <a:lstStyle/>
          <a:p>
            <a:pPr eaLnBrk="1" hangingPunct="1">
              <a:defRPr/>
            </a:pPr>
            <a:r>
              <a:rPr lang="en-US" dirty="0" smtClean="0"/>
              <a:t>Living and Working Well with a Disability</a:t>
            </a:r>
          </a:p>
        </p:txBody>
      </p:sp>
      <p:sp>
        <p:nvSpPr>
          <p:cNvPr id="3075" name="Content Placeholder 2"/>
          <p:cNvSpPr>
            <a:spLocks noGrp="1"/>
          </p:cNvSpPr>
          <p:nvPr>
            <p:ph idx="1"/>
          </p:nvPr>
        </p:nvSpPr>
        <p:spPr>
          <a:xfrm>
            <a:off x="457200" y="2438400"/>
            <a:ext cx="8229600" cy="3916363"/>
          </a:xfrm>
        </p:spPr>
        <p:txBody>
          <a:bodyPr/>
          <a:lstStyle/>
          <a:p>
            <a:pPr marL="457200" indent="-457200">
              <a:buFont typeface="Arial" pitchFamily="34" charset="0"/>
              <a:buChar char="•"/>
            </a:pPr>
            <a:r>
              <a:rPr lang="en-US" dirty="0" smtClean="0"/>
              <a:t>Promote healthy independent living</a:t>
            </a:r>
          </a:p>
          <a:p>
            <a:pPr marL="457200" indent="-457200">
              <a:buFont typeface="Arial" pitchFamily="34" charset="0"/>
              <a:buChar char="•"/>
            </a:pPr>
            <a:r>
              <a:rPr lang="en-US" dirty="0" smtClean="0"/>
              <a:t>Goal development </a:t>
            </a:r>
          </a:p>
          <a:p>
            <a:pPr marL="457200" indent="-457200">
              <a:buFont typeface="Arial" pitchFamily="34" charset="0"/>
              <a:buChar char="•"/>
            </a:pPr>
            <a:r>
              <a:rPr lang="en-US" dirty="0" smtClean="0"/>
              <a:t>Healthy &amp; balanced lifestyle</a:t>
            </a:r>
          </a:p>
          <a:p>
            <a:pPr marL="457200" indent="-457200">
              <a:buFont typeface="Arial" pitchFamily="34" charset="0"/>
              <a:buChar char="•"/>
            </a:pPr>
            <a:r>
              <a:rPr lang="en-US" dirty="0" smtClean="0"/>
              <a:t>Improvements in outlook, lifestyle, heath &amp; community participation</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3606400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81000"/>
            <a:ext cx="8229600" cy="1036638"/>
          </a:xfrm>
        </p:spPr>
        <p:txBody>
          <a:bodyPr/>
          <a:lstStyle/>
          <a:p>
            <a:pPr eaLnBrk="1" hangingPunct="1">
              <a:defRPr/>
            </a:pPr>
            <a:r>
              <a:rPr lang="en-US" dirty="0" smtClean="0">
                <a:solidFill>
                  <a:schemeClr val="tx1"/>
                </a:solidFill>
              </a:rPr>
              <a:t>Acknowledgements</a:t>
            </a:r>
          </a:p>
        </p:txBody>
      </p:sp>
      <p:sp>
        <p:nvSpPr>
          <p:cNvPr id="3075" name="Content Placeholder 2"/>
          <p:cNvSpPr>
            <a:spLocks noGrp="1"/>
          </p:cNvSpPr>
          <p:nvPr>
            <p:ph idx="1"/>
          </p:nvPr>
        </p:nvSpPr>
        <p:spPr>
          <a:xfrm>
            <a:off x="457200" y="1371600"/>
            <a:ext cx="8229600" cy="4525963"/>
          </a:xfrm>
        </p:spPr>
        <p:txBody>
          <a:bodyPr/>
          <a:lstStyle/>
          <a:p>
            <a:pPr marL="457200" indent="-457200">
              <a:buFont typeface="Arial" pitchFamily="34" charset="0"/>
              <a:buChar char="•"/>
            </a:pPr>
            <a:r>
              <a:rPr lang="en-US" dirty="0"/>
              <a:t>Independent Living Centers and their consumers </a:t>
            </a:r>
          </a:p>
          <a:p>
            <a:pPr marL="457200" indent="-457200">
              <a:buFont typeface="Arial" pitchFamily="34" charset="0"/>
              <a:buChar char="•"/>
            </a:pPr>
            <a:r>
              <a:rPr lang="en-US" dirty="0"/>
              <a:t>Vocational Rehabilitation Offices</a:t>
            </a:r>
          </a:p>
          <a:p>
            <a:pPr marL="457200" indent="-457200">
              <a:buFont typeface="Arial" pitchFamily="34" charset="0"/>
              <a:buChar char="•"/>
            </a:pPr>
            <a:r>
              <a:rPr lang="en-US" dirty="0"/>
              <a:t>Disability and Health Team– NCBDDD</a:t>
            </a:r>
          </a:p>
          <a:p>
            <a:pPr marL="457200" indent="-457200">
              <a:buFont typeface="Arial" pitchFamily="34" charset="0"/>
              <a:buChar char="•"/>
            </a:pPr>
            <a:r>
              <a:rPr lang="en-US" dirty="0"/>
              <a:t>National Institute on Disability and Rehabilitation Research (NIDRR</a:t>
            </a:r>
            <a:r>
              <a:rPr lang="en-US" dirty="0" smtClean="0"/>
              <a:t>)</a:t>
            </a:r>
          </a:p>
          <a:p>
            <a:pPr marL="457200" indent="-457200">
              <a:buFont typeface="Arial" pitchFamily="34" charset="0"/>
              <a:buChar char="•"/>
            </a:pPr>
            <a:r>
              <a:rPr lang="en-US" dirty="0" smtClean="0"/>
              <a:t>Centers for Disease Control</a:t>
            </a:r>
            <a:endParaRPr lang="en-US" dirty="0"/>
          </a:p>
          <a:p>
            <a:pPr eaLnBrk="1" hangingPunct="1">
              <a:buFont typeface="Arial" charset="0"/>
              <a:buNone/>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3192218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Living Well Format</a:t>
            </a:r>
          </a:p>
        </p:txBody>
      </p:sp>
      <p:sp>
        <p:nvSpPr>
          <p:cNvPr id="3075" name="Content Placeholder 2"/>
          <p:cNvSpPr>
            <a:spLocks noGrp="1"/>
          </p:cNvSpPr>
          <p:nvPr>
            <p:ph idx="1"/>
          </p:nvPr>
        </p:nvSpPr>
        <p:spPr>
          <a:xfrm>
            <a:off x="457200" y="1524000"/>
            <a:ext cx="8229600" cy="4678363"/>
          </a:xfrm>
        </p:spPr>
        <p:txBody>
          <a:bodyPr/>
          <a:lstStyle/>
          <a:p>
            <a:pPr marL="457200" indent="-457200">
              <a:lnSpc>
                <a:spcPct val="90000"/>
              </a:lnSpc>
              <a:buFont typeface="Arial" pitchFamily="34" charset="0"/>
              <a:buChar char="•"/>
            </a:pPr>
            <a:r>
              <a:rPr lang="en-US" sz="3000" dirty="0" smtClean="0"/>
              <a:t>Typically a 10-week </a:t>
            </a:r>
            <a:r>
              <a:rPr lang="en-US" sz="3000" dirty="0"/>
              <a:t>workshop</a:t>
            </a:r>
          </a:p>
          <a:p>
            <a:pPr marL="457200" indent="-457200">
              <a:lnSpc>
                <a:spcPct val="90000"/>
              </a:lnSpc>
              <a:buFont typeface="Arial" pitchFamily="34" charset="0"/>
              <a:buChar char="•"/>
            </a:pPr>
            <a:r>
              <a:rPr lang="en-US" sz="3000" dirty="0"/>
              <a:t>Groups of 8-10 </a:t>
            </a:r>
            <a:r>
              <a:rPr lang="en-US" sz="3000" dirty="0" smtClean="0"/>
              <a:t>led by facilitator</a:t>
            </a:r>
            <a:endParaRPr lang="en-US" sz="3000" dirty="0"/>
          </a:p>
          <a:p>
            <a:pPr marL="457200" indent="-457200">
              <a:lnSpc>
                <a:spcPct val="90000"/>
              </a:lnSpc>
              <a:buFont typeface="Arial" pitchFamily="34" charset="0"/>
              <a:buChar char="•"/>
            </a:pPr>
            <a:r>
              <a:rPr lang="en-US" sz="3000" dirty="0"/>
              <a:t>Groups meet 2 hours per week</a:t>
            </a:r>
          </a:p>
          <a:p>
            <a:pPr marL="457200" indent="-457200">
              <a:lnSpc>
                <a:spcPct val="90000"/>
              </a:lnSpc>
              <a:buFont typeface="Arial" pitchFamily="34" charset="0"/>
              <a:buChar char="•"/>
            </a:pPr>
            <a:r>
              <a:rPr lang="en-US" sz="3000" dirty="0"/>
              <a:t>Facilitator guides </a:t>
            </a:r>
            <a:r>
              <a:rPr lang="en-US" sz="3000" dirty="0" smtClean="0"/>
              <a:t>group </a:t>
            </a:r>
            <a:r>
              <a:rPr lang="en-US" sz="3000" dirty="0"/>
              <a:t>through10 chapters of a self-help workbook</a:t>
            </a:r>
          </a:p>
          <a:p>
            <a:pPr eaLnBrk="1" hangingPunct="1">
              <a:buFont typeface="Arial" charset="0"/>
              <a:buNone/>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194" name="Picture 2" descr="G:\Living Well\Ty's work\LWD Final manual cover.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3505200"/>
            <a:ext cx="2236257" cy="289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903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838200" y="533400"/>
            <a:ext cx="8001000" cy="1295400"/>
          </a:xfrm>
        </p:spPr>
        <p:txBody>
          <a:bodyPr/>
          <a:lstStyle/>
          <a:p>
            <a:pPr eaLnBrk="1" hangingPunct="1">
              <a:defRPr/>
            </a:pPr>
            <a:r>
              <a:rPr lang="en-US" dirty="0"/>
              <a:t>Living Well Program Content</a:t>
            </a:r>
            <a:endParaRPr lang="en-US" dirty="0" smtClean="0"/>
          </a:p>
        </p:txBody>
      </p:sp>
      <p:sp>
        <p:nvSpPr>
          <p:cNvPr id="2" name="Content Placeholder 1"/>
          <p:cNvSpPr>
            <a:spLocks noGrp="1"/>
          </p:cNvSpPr>
          <p:nvPr>
            <p:ph sz="half" idx="1"/>
          </p:nvPr>
        </p:nvSpPr>
        <p:spPr>
          <a:xfrm>
            <a:off x="762000" y="1828800"/>
            <a:ext cx="4000500" cy="4648200"/>
          </a:xfrm>
        </p:spPr>
        <p:txBody>
          <a:bodyPr/>
          <a:lstStyle/>
          <a:p>
            <a:pPr eaLnBrk="1" hangingPunct="1">
              <a:lnSpc>
                <a:spcPct val="90000"/>
              </a:lnSpc>
            </a:pPr>
            <a:r>
              <a:rPr lang="en-US" dirty="0"/>
              <a:t>Goal-setting</a:t>
            </a:r>
          </a:p>
          <a:p>
            <a:pPr eaLnBrk="1" hangingPunct="1">
              <a:lnSpc>
                <a:spcPct val="90000"/>
              </a:lnSpc>
            </a:pPr>
            <a:r>
              <a:rPr lang="en-US" dirty="0"/>
              <a:t>Problem-solving</a:t>
            </a:r>
          </a:p>
          <a:p>
            <a:pPr eaLnBrk="1" hangingPunct="1">
              <a:lnSpc>
                <a:spcPct val="90000"/>
              </a:lnSpc>
            </a:pPr>
            <a:r>
              <a:rPr lang="en-US" dirty="0"/>
              <a:t>Healthy Reactions</a:t>
            </a:r>
          </a:p>
          <a:p>
            <a:pPr eaLnBrk="1" hangingPunct="1">
              <a:lnSpc>
                <a:spcPct val="90000"/>
              </a:lnSpc>
            </a:pPr>
            <a:r>
              <a:rPr lang="en-US" dirty="0"/>
              <a:t>Beating the Blues</a:t>
            </a:r>
          </a:p>
          <a:p>
            <a:pPr eaLnBrk="1" hangingPunct="1">
              <a:lnSpc>
                <a:spcPct val="90000"/>
              </a:lnSpc>
            </a:pPr>
            <a:r>
              <a:rPr lang="en-US" dirty="0"/>
              <a:t>Healthy Communication</a:t>
            </a:r>
          </a:p>
          <a:p>
            <a:pPr eaLnBrk="1" hangingPunct="1">
              <a:lnSpc>
                <a:spcPct val="90000"/>
              </a:lnSpc>
            </a:pPr>
            <a:r>
              <a:rPr lang="en-US" dirty="0"/>
              <a:t>Information Seeking</a:t>
            </a:r>
          </a:p>
          <a:p>
            <a:pPr eaLnBrk="1" hangingPunct="1">
              <a:lnSpc>
                <a:spcPct val="90000"/>
              </a:lnSpc>
            </a:pPr>
            <a:r>
              <a:rPr lang="en-US" dirty="0"/>
              <a:t>Physical Activity</a:t>
            </a:r>
          </a:p>
          <a:p>
            <a:pPr eaLnBrk="1" hangingPunct="1">
              <a:lnSpc>
                <a:spcPct val="90000"/>
              </a:lnSpc>
            </a:pPr>
            <a:r>
              <a:rPr lang="en-US" dirty="0"/>
              <a:t>Nutrition</a:t>
            </a:r>
          </a:p>
          <a:p>
            <a:pPr eaLnBrk="1" hangingPunct="1">
              <a:lnSpc>
                <a:spcPct val="90000"/>
              </a:lnSpc>
            </a:pPr>
            <a:r>
              <a:rPr lang="en-US" dirty="0"/>
              <a:t>Advocacy</a:t>
            </a:r>
          </a:p>
          <a:p>
            <a:pPr eaLnBrk="1" hangingPunct="1">
              <a:lnSpc>
                <a:spcPct val="90000"/>
              </a:lnSpc>
            </a:pPr>
            <a:r>
              <a:rPr lang="en-US" dirty="0"/>
              <a:t>Maintenance</a:t>
            </a:r>
          </a:p>
          <a:p>
            <a:endParaRPr lang="en-US" dirty="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Content Placeholder 2"/>
          <p:cNvSpPr>
            <a:spLocks noGrp="1"/>
          </p:cNvSpPr>
          <p:nvPr>
            <p:ph sz="half" idx="2"/>
          </p:nvPr>
        </p:nvSpPr>
        <p:spPr/>
        <p:txBody>
          <a:bodyPr/>
          <a:lstStyle/>
          <a:p>
            <a:endParaRPr lang="en-US" dirty="0"/>
          </a:p>
        </p:txBody>
      </p:sp>
      <p:pic>
        <p:nvPicPr>
          <p:cNvPr id="3138" name="Picture 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6191" y="2286000"/>
            <a:ext cx="3200400"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706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Is Living Well helpful?</a:t>
            </a:r>
          </a:p>
        </p:txBody>
      </p:sp>
      <p:sp>
        <p:nvSpPr>
          <p:cNvPr id="3075" name="Content Placeholder 2"/>
          <p:cNvSpPr>
            <a:spLocks noGrp="1"/>
          </p:cNvSpPr>
          <p:nvPr>
            <p:ph idx="1"/>
          </p:nvPr>
        </p:nvSpPr>
        <p:spPr>
          <a:xfrm>
            <a:off x="457200" y="1828800"/>
            <a:ext cx="8229600" cy="4648200"/>
          </a:xfrm>
        </p:spPr>
        <p:txBody>
          <a:bodyPr/>
          <a:lstStyle/>
          <a:p>
            <a:pPr eaLnBrk="1" hangingPunct="1"/>
            <a:r>
              <a:rPr lang="en-US" dirty="0" smtClean="0"/>
              <a:t>Consumers report:</a:t>
            </a:r>
          </a:p>
          <a:p>
            <a:pPr marL="457200" indent="-457200" eaLnBrk="1" hangingPunct="1">
              <a:buFont typeface="Arial" pitchFamily="34" charset="0"/>
              <a:buChar char="•"/>
            </a:pPr>
            <a:r>
              <a:rPr lang="en-US" dirty="0" smtClean="0"/>
              <a:t>Fewer symptoms &amp; 20% reduction in limitation from secondary conditions</a:t>
            </a:r>
          </a:p>
          <a:p>
            <a:pPr marL="457200" indent="-457200" eaLnBrk="1" hangingPunct="1">
              <a:buFont typeface="Arial" pitchFamily="34" charset="0"/>
              <a:buChar char="•"/>
            </a:pPr>
            <a:r>
              <a:rPr lang="en-US" dirty="0" smtClean="0"/>
              <a:t>More healthful behavior</a:t>
            </a:r>
          </a:p>
          <a:p>
            <a:pPr marL="457200" indent="-457200">
              <a:buFont typeface="Arial" pitchFamily="34" charset="0"/>
              <a:buChar char="•"/>
            </a:pPr>
            <a:r>
              <a:rPr lang="en-US" dirty="0"/>
              <a:t>10% decline in spending for medical services </a:t>
            </a:r>
            <a:endParaRPr lang="en-US" dirty="0" smtClean="0"/>
          </a:p>
          <a:p>
            <a:pPr marL="457200" indent="-457200">
              <a:buFont typeface="Arial" pitchFamily="34" charset="0"/>
              <a:buChar char="•"/>
            </a:pPr>
            <a:endParaRPr lang="en-US" dirty="0"/>
          </a:p>
          <a:p>
            <a:pPr eaLnBrk="1" hangingPunct="1"/>
            <a:endParaRPr lang="en-US" dirty="0" smtClean="0"/>
          </a:p>
          <a:p>
            <a:pPr marL="457200" indent="-457200" eaLnBrk="1" hangingPunct="1">
              <a:buFont typeface="Arial" pitchFamily="34" charset="0"/>
              <a:buChar char="•"/>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169828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Approaches to Goal Setting</a:t>
            </a:r>
          </a:p>
        </p:txBody>
      </p:sp>
      <p:sp>
        <p:nvSpPr>
          <p:cNvPr id="3075" name="Content Placeholder 2"/>
          <p:cNvSpPr>
            <a:spLocks noGrp="1"/>
          </p:cNvSpPr>
          <p:nvPr>
            <p:ph idx="1"/>
          </p:nvPr>
        </p:nvSpPr>
        <p:spPr>
          <a:xfrm>
            <a:off x="457200" y="1676400"/>
            <a:ext cx="4114800" cy="4525963"/>
          </a:xfrm>
        </p:spPr>
        <p:txBody>
          <a:bodyPr/>
          <a:lstStyle/>
          <a:p>
            <a:pPr marL="514350" indent="-514350">
              <a:buFont typeface="+mj-lt"/>
              <a:buAutoNum type="arabicPeriod"/>
            </a:pPr>
            <a:r>
              <a:rPr lang="en-US" sz="2800" dirty="0"/>
              <a:t>The </a:t>
            </a:r>
            <a:r>
              <a:rPr lang="en-US" sz="2800" dirty="0" smtClean="0"/>
              <a:t>past - My </a:t>
            </a:r>
            <a:r>
              <a:rPr lang="en-US" sz="2800" dirty="0"/>
              <a:t>Favorite Things</a:t>
            </a:r>
          </a:p>
          <a:p>
            <a:pPr marL="514350" indent="-514350">
              <a:buFont typeface="+mj-lt"/>
              <a:buAutoNum type="arabicPeriod"/>
            </a:pPr>
            <a:r>
              <a:rPr lang="en-US" sz="2800" dirty="0"/>
              <a:t>The present- The House of Living Well</a:t>
            </a:r>
          </a:p>
          <a:p>
            <a:pPr marL="514350" indent="-514350">
              <a:buFont typeface="+mj-lt"/>
              <a:buAutoNum type="arabicPeriod"/>
            </a:pPr>
            <a:r>
              <a:rPr lang="en-US" sz="2800" dirty="0"/>
              <a:t>The future- </a:t>
            </a:r>
            <a:r>
              <a:rPr lang="en-US" sz="2800" dirty="0" smtClean="0"/>
              <a:t>Storyboarding</a:t>
            </a:r>
          </a:p>
          <a:p>
            <a:pPr marL="514350" indent="-514350">
              <a:buFont typeface="+mj-lt"/>
              <a:buAutoNum type="arabicPeriod"/>
            </a:pPr>
            <a:r>
              <a:rPr lang="en-US" sz="2800" dirty="0" smtClean="0"/>
              <a:t>Maintaining Balance</a:t>
            </a:r>
            <a:endParaRPr lang="en-US" sz="2800" dirty="0"/>
          </a:p>
          <a:p>
            <a:pPr eaLnBrk="1" hangingPunct="1">
              <a:buFont typeface="Arial" charset="0"/>
              <a:buNone/>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078" name="Picture 6" descr="C:\Users\boehm\AppData\Local\Microsoft\Windows\Temporary Internet Files\Content.IE5\37N5PGUY\MP90040054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1981200"/>
            <a:ext cx="3659029"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633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Workshop Exercises</a:t>
            </a:r>
          </a:p>
        </p:txBody>
      </p:sp>
      <p:sp>
        <p:nvSpPr>
          <p:cNvPr id="3075" name="Content Placeholder 2"/>
          <p:cNvSpPr>
            <a:spLocks noGrp="1"/>
          </p:cNvSpPr>
          <p:nvPr>
            <p:ph idx="1"/>
          </p:nvPr>
        </p:nvSpPr>
        <p:spPr>
          <a:xfrm>
            <a:off x="457200" y="1676401"/>
            <a:ext cx="7772400" cy="3810000"/>
          </a:xfrm>
        </p:spPr>
        <p:txBody>
          <a:bodyPr/>
          <a:lstStyle/>
          <a:p>
            <a:pPr marL="457200" indent="-457200" eaLnBrk="1" hangingPunct="1">
              <a:buFont typeface="Arial" pitchFamily="34" charset="0"/>
              <a:buChar char="•"/>
            </a:pPr>
            <a:r>
              <a:rPr lang="en-US" dirty="0" smtClean="0"/>
              <a:t>My Favorite Things</a:t>
            </a:r>
          </a:p>
          <a:p>
            <a:pPr marL="457200" indent="-457200" eaLnBrk="1" hangingPunct="1">
              <a:buFont typeface="Arial" pitchFamily="34" charset="0"/>
              <a:buChar char="•"/>
            </a:pPr>
            <a:r>
              <a:rPr lang="en-US" dirty="0" smtClean="0"/>
              <a:t>The House of Living Well</a:t>
            </a:r>
          </a:p>
          <a:p>
            <a:pPr marL="457200" indent="-457200" eaLnBrk="1" hangingPunct="1">
              <a:buFont typeface="Arial" pitchFamily="34" charset="0"/>
              <a:buChar char="•"/>
            </a:pPr>
            <a:r>
              <a:rPr lang="en-US" dirty="0" smtClean="0"/>
              <a:t>Imagining my Future</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242" name="Picture 2" descr="http://www.rehabilitation-handicap.nat.tn/IMAGES/exp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905655"/>
            <a:ext cx="173355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pgta.org/PGTA2008Images/HarvestBasket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877736"/>
            <a:ext cx="2628900" cy="26201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photorenate.com/family-pics/farm-fami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26" y="3889086"/>
            <a:ext cx="2813892" cy="2597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276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The House of Living Well</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Content Placeholder 7" descr="C:\Users\boehm\AppData\Local\Microsoft\Windows\Temporary Internet Files\Content.Outlook\C3WHW9VO\equal w- roof.jpg"/>
          <p:cNvPicPr>
            <a:picLocks noGrp="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665458" y="1676400"/>
            <a:ext cx="6792742" cy="4724400"/>
          </a:xfrm>
          <a:prstGeom prst="rect">
            <a:avLst/>
          </a:prstGeom>
          <a:noFill/>
          <a:ln w="9525">
            <a:noFill/>
            <a:miter lim="800000"/>
            <a:headEnd/>
            <a:tailEnd/>
          </a:ln>
        </p:spPr>
      </p:pic>
    </p:spTree>
    <p:extLst>
      <p:ext uri="{BB962C8B-B14F-4D97-AF65-F5344CB8AC3E}">
        <p14:creationId xmlns:p14="http://schemas.microsoft.com/office/powerpoint/2010/main" val="26481735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The Time Wheel</a:t>
            </a:r>
            <a:endParaRPr lang="en-US" dirty="0" smtClean="0">
              <a:solidFill>
                <a:schemeClr val="tx1"/>
              </a:solidFill>
            </a:endParaRP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Content Placeholder 6" descr="timewheel.jpg"/>
          <p:cNvPicPr>
            <a:picLocks noGrp="1"/>
          </p:cNvPicPr>
          <p:nvPr>
            <p:ph idx="1"/>
          </p:nvPr>
        </p:nvPicPr>
        <p:blipFill>
          <a:blip r:embed="rId3"/>
          <a:stretch>
            <a:fillRect/>
          </a:stretch>
        </p:blipFill>
        <p:spPr>
          <a:xfrm>
            <a:off x="2095500" y="2362200"/>
            <a:ext cx="5486400" cy="4114800"/>
          </a:xfrm>
          <a:prstGeom prst="rect">
            <a:avLst/>
          </a:prstGeom>
        </p:spPr>
      </p:pic>
    </p:spTree>
    <p:extLst>
      <p:ext uri="{BB962C8B-B14F-4D97-AF65-F5344CB8AC3E}">
        <p14:creationId xmlns:p14="http://schemas.microsoft.com/office/powerpoint/2010/main" val="2597682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824631"/>
          </a:xfrm>
        </p:spPr>
        <p:txBody>
          <a:bodyPr/>
          <a:lstStyle/>
          <a:p>
            <a:pPr eaLnBrk="1" hangingPunct="1">
              <a:defRPr/>
            </a:pPr>
            <a:r>
              <a:rPr lang="en-US" dirty="0" smtClean="0"/>
              <a:t>Imagining </a:t>
            </a:r>
            <a:r>
              <a:rPr lang="en-US" dirty="0"/>
              <a:t>M</a:t>
            </a:r>
            <a:r>
              <a:rPr lang="en-US" dirty="0" smtClean="0"/>
              <a:t>y Future</a:t>
            </a:r>
          </a:p>
        </p:txBody>
      </p:sp>
      <p:sp>
        <p:nvSpPr>
          <p:cNvPr id="3075" name="Content Placeholder 2"/>
          <p:cNvSpPr>
            <a:spLocks noGrp="1"/>
          </p:cNvSpPr>
          <p:nvPr>
            <p:ph idx="1"/>
          </p:nvPr>
        </p:nvSpPr>
        <p:spPr>
          <a:xfrm>
            <a:off x="457200" y="1676400"/>
            <a:ext cx="4114800" cy="4525963"/>
          </a:xfrm>
        </p:spPr>
        <p:txBody>
          <a:bodyPr/>
          <a:lstStyle/>
          <a:p>
            <a:pPr eaLnBrk="1" hangingPunct="1">
              <a:buFont typeface="Arial" charset="0"/>
              <a:buNone/>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108" name="Picture 12" descr="C:\Users\boehm\AppData\Local\Microsoft\Windows\Temporary Internet Files\Content.IE5\7YD4280E\MP90026228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76400"/>
            <a:ext cx="239572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Users\boehm\AppData\Local\Microsoft\Windows\Temporary Internet Files\Content.IE5\37N5PGUY\MP900444588[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81800" y="1591283"/>
            <a:ext cx="19304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descr="C:\Users\boehm\AppData\Local\Microsoft\Windows\Temporary Internet Files\Content.IE5\3QGAAT0S\MP900448541[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14600" y="3039083"/>
            <a:ext cx="3528657" cy="2319421"/>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C:\Users\boehm\AppData\Local\Microsoft\Windows\Temporary Internet Files\Content.IE5\37N5PGUY\MP900262503[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29200" y="4384837"/>
            <a:ext cx="2921000" cy="1947333"/>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C:\Users\boehm\AppData\Local\Microsoft\Windows\Temporary Internet Files\Content.IE5\37N5PGUY\MP900406534[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52928" y="4763721"/>
            <a:ext cx="2243792" cy="1495277"/>
          </a:xfrm>
          <a:prstGeom prst="rect">
            <a:avLst/>
          </a:prstGeom>
          <a:noFill/>
          <a:extLst>
            <a:ext uri="{909E8E84-426E-40DD-AFC4-6F175D3DCCD1}">
              <a14:hiddenFill xmlns:a14="http://schemas.microsoft.com/office/drawing/2010/main">
                <a:solidFill>
                  <a:srgbClr val="FFFFFF"/>
                </a:solidFill>
              </a14:hiddenFill>
            </a:ext>
          </a:extLst>
        </p:spPr>
      </p:pic>
      <p:pic>
        <p:nvPicPr>
          <p:cNvPr id="4127" name="Picture 31" descr="C:\Users\boehm\AppData\Local\Microsoft\Windows\Temporary Internet Files\Content.IE5\VHJDVM7Y\MP900216050[1].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67579" y="1558857"/>
            <a:ext cx="26289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33" name="Picture 37" descr="http://www.nycamh.com/assets/images/farmpartners-foo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43257" y="2950345"/>
            <a:ext cx="228600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4135" name="Picture 39" descr="http://www.michfb.com/ci/images/agrability/farmer_wife.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63685" y="4332172"/>
            <a:ext cx="2438400" cy="1907371"/>
          </a:xfrm>
          <a:prstGeom prst="rect">
            <a:avLst/>
          </a:prstGeom>
          <a:noFill/>
          <a:extLst>
            <a:ext uri="{909E8E84-426E-40DD-AFC4-6F175D3DCCD1}">
              <a14:hiddenFill xmlns:a14="http://schemas.microsoft.com/office/drawing/2010/main">
                <a:solidFill>
                  <a:srgbClr val="FFFFFF"/>
                </a:solidFill>
              </a14:hiddenFill>
            </a:ext>
          </a:extLst>
        </p:spPr>
      </p:pic>
      <p:pic>
        <p:nvPicPr>
          <p:cNvPr id="4137" name="Picture 41" descr="http://www.leighforbes.co.uk/blog/crutches.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504276" y="1236111"/>
            <a:ext cx="1763303" cy="2398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170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09600"/>
            <a:ext cx="8229600" cy="1036638"/>
          </a:xfrm>
        </p:spPr>
        <p:txBody>
          <a:bodyPr/>
          <a:lstStyle/>
          <a:p>
            <a:pPr eaLnBrk="1" hangingPunct="1">
              <a:defRPr/>
            </a:pPr>
            <a:r>
              <a:rPr lang="en-US" dirty="0" smtClean="0">
                <a:solidFill>
                  <a:schemeClr val="tx1"/>
                </a:solidFill>
              </a:rPr>
              <a:t>Working Well with a Disability</a:t>
            </a:r>
          </a:p>
        </p:txBody>
      </p:sp>
      <p:sp>
        <p:nvSpPr>
          <p:cNvPr id="3075" name="Content Placeholder 2"/>
          <p:cNvSpPr>
            <a:spLocks noGrp="1"/>
          </p:cNvSpPr>
          <p:nvPr>
            <p:ph idx="1"/>
          </p:nvPr>
        </p:nvSpPr>
        <p:spPr>
          <a:xfrm>
            <a:off x="76200" y="1752600"/>
            <a:ext cx="6019800" cy="4602163"/>
          </a:xfrm>
        </p:spPr>
        <p:txBody>
          <a:bodyPr/>
          <a:lstStyle/>
          <a:p>
            <a:pPr marL="457200" indent="-457200">
              <a:lnSpc>
                <a:spcPct val="90000"/>
              </a:lnSpc>
              <a:buFont typeface="Arial" pitchFamily="34" charset="0"/>
              <a:buChar char="•"/>
            </a:pPr>
            <a:r>
              <a:rPr lang="en-US" sz="3000" dirty="0" smtClean="0"/>
              <a:t>Modified from </a:t>
            </a:r>
            <a:r>
              <a:rPr lang="en-US" sz="3000" i="1" dirty="0" smtClean="0"/>
              <a:t>Living Well with a Disability</a:t>
            </a:r>
          </a:p>
          <a:p>
            <a:pPr marL="914400" lvl="1" indent="-457200">
              <a:lnSpc>
                <a:spcPct val="90000"/>
              </a:lnSpc>
              <a:buFont typeface="Arial" pitchFamily="34" charset="0"/>
              <a:buChar char="•"/>
            </a:pPr>
            <a:r>
              <a:rPr lang="en-US" sz="2400" dirty="0" smtClean="0"/>
              <a:t>Meaningful life goals as the impetus for making healthy lifestyle changes</a:t>
            </a:r>
          </a:p>
          <a:p>
            <a:pPr marL="457200" indent="-457200">
              <a:lnSpc>
                <a:spcPct val="90000"/>
              </a:lnSpc>
              <a:buFont typeface="Arial" pitchFamily="34" charset="0"/>
              <a:buChar char="•"/>
            </a:pPr>
            <a:r>
              <a:rPr lang="en-US" sz="3000" i="1" dirty="0" smtClean="0"/>
              <a:t>Working Well with a Disability</a:t>
            </a:r>
          </a:p>
          <a:p>
            <a:pPr marL="914400" lvl="1" indent="-457200">
              <a:lnSpc>
                <a:spcPct val="90000"/>
              </a:lnSpc>
              <a:buFont typeface="Arial" pitchFamily="34" charset="0"/>
              <a:buChar char="•"/>
            </a:pPr>
            <a:r>
              <a:rPr lang="en-US" sz="2400" dirty="0" smtClean="0"/>
              <a:t>Life balance – personal values as impetus for making lifestyle changes</a:t>
            </a:r>
          </a:p>
          <a:p>
            <a:pPr marL="914400" lvl="1" indent="-457200">
              <a:lnSpc>
                <a:spcPct val="90000"/>
              </a:lnSpc>
              <a:buFont typeface="Arial" pitchFamily="34" charset="0"/>
              <a:buChar char="•"/>
            </a:pPr>
            <a:r>
              <a:rPr lang="en-US" sz="2400" dirty="0" smtClean="0"/>
              <a:t>6-7 week program, 2 hours weekly</a:t>
            </a:r>
          </a:p>
          <a:p>
            <a:pPr marL="914400" lvl="1" indent="-457200">
              <a:lnSpc>
                <a:spcPct val="90000"/>
              </a:lnSpc>
              <a:buFont typeface="Arial" pitchFamily="34" charset="0"/>
              <a:buChar char="•"/>
            </a:pPr>
            <a:r>
              <a:rPr lang="en-US" sz="2400" dirty="0" smtClean="0"/>
              <a:t>Facilitators (peers) guide groups of 6-10</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2290" name="Picture 2" descr="R:\WWD Program Files\24316 Rural Institute Working Well 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514600"/>
            <a:ext cx="2708564"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641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09600"/>
            <a:ext cx="8229600" cy="1036638"/>
          </a:xfrm>
        </p:spPr>
        <p:txBody>
          <a:bodyPr/>
          <a:lstStyle/>
          <a:p>
            <a:pPr eaLnBrk="1" hangingPunct="1">
              <a:defRPr/>
            </a:pPr>
            <a:r>
              <a:rPr lang="en-US" dirty="0"/>
              <a:t>Secondary Conditions and Employment</a:t>
            </a:r>
            <a:endParaRPr lang="en-US" dirty="0" smtClean="0"/>
          </a:p>
        </p:txBody>
      </p:sp>
      <p:sp>
        <p:nvSpPr>
          <p:cNvPr id="3075" name="Content Placeholder 2"/>
          <p:cNvSpPr>
            <a:spLocks noGrp="1"/>
          </p:cNvSpPr>
          <p:nvPr>
            <p:ph idx="1"/>
          </p:nvPr>
        </p:nvSpPr>
        <p:spPr>
          <a:xfrm>
            <a:off x="457200" y="1828800"/>
            <a:ext cx="8229600" cy="4525963"/>
          </a:xfrm>
        </p:spPr>
        <p:txBody>
          <a:bodyPr/>
          <a:lstStyle/>
          <a:p>
            <a:pPr marL="914400" lvl="1" indent="-457200">
              <a:lnSpc>
                <a:spcPct val="90000"/>
              </a:lnSpc>
              <a:buFont typeface="Arial" pitchFamily="34" charset="0"/>
              <a:buChar char="•"/>
            </a:pPr>
            <a:r>
              <a:rPr lang="en-US" sz="3000" dirty="0"/>
              <a:t>Associated with worse employment outcomes</a:t>
            </a:r>
          </a:p>
          <a:p>
            <a:pPr marL="914400" lvl="1" indent="-457200">
              <a:lnSpc>
                <a:spcPct val="90000"/>
              </a:lnSpc>
              <a:buFont typeface="Arial" pitchFamily="34" charset="0"/>
              <a:buChar char="•"/>
            </a:pPr>
            <a:endParaRPr lang="en-US" sz="3000" dirty="0" smtClean="0"/>
          </a:p>
          <a:p>
            <a:pPr marL="914400" lvl="1" indent="-457200">
              <a:lnSpc>
                <a:spcPct val="90000"/>
              </a:lnSpc>
              <a:buFont typeface="Arial" pitchFamily="34" charset="0"/>
              <a:buChar char="•"/>
            </a:pPr>
            <a:r>
              <a:rPr lang="en-US" sz="3000" dirty="0" smtClean="0"/>
              <a:t>Amenable </a:t>
            </a:r>
            <a:r>
              <a:rPr lang="en-US" sz="3000" dirty="0"/>
              <a:t>to change through improved health behaviors</a:t>
            </a:r>
          </a:p>
          <a:p>
            <a:pPr marL="1600200" lvl="2" indent="-457200">
              <a:lnSpc>
                <a:spcPct val="90000"/>
              </a:lnSpc>
              <a:buFont typeface="Arial" pitchFamily="34" charset="0"/>
              <a:buChar char="•"/>
            </a:pPr>
            <a:r>
              <a:rPr lang="en-US" sz="2200" dirty="0"/>
              <a:t>Worksite literature (Pelletier, 1999, 2001, 2005)</a:t>
            </a:r>
          </a:p>
          <a:p>
            <a:pPr marL="1600200" lvl="2" indent="-457200">
              <a:lnSpc>
                <a:spcPct val="90000"/>
              </a:lnSpc>
              <a:buFont typeface="Arial" pitchFamily="34" charset="0"/>
              <a:buChar char="•"/>
            </a:pPr>
            <a:r>
              <a:rPr lang="en-US" sz="2200" dirty="0"/>
              <a:t>Living Well with a Disability</a:t>
            </a:r>
          </a:p>
          <a:p>
            <a:pPr>
              <a:lnSpc>
                <a:spcPct val="90000"/>
              </a:lnSpc>
            </a:pPr>
            <a:endParaRPr lang="en-US" sz="2400"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3764422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81000"/>
            <a:ext cx="8229600" cy="1036638"/>
          </a:xfrm>
        </p:spPr>
        <p:txBody>
          <a:bodyPr/>
          <a:lstStyle/>
          <a:p>
            <a:pPr eaLnBrk="1" hangingPunct="1">
              <a:defRPr/>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4" descr="Picture of a traffic sign that has a very squiggly line and reads &quot;just kidding&quot; below."/>
          <p:cNvPicPr>
            <a:picLocks noGrp="1" noChangeAspect="1" noChangeArrowheads="1"/>
          </p:cNvPicPr>
          <p:nvPr>
            <p:ph idx="1"/>
          </p:nvPr>
        </p:nvPicPr>
        <p:blipFill>
          <a:blip r:embed="rId3" cstate="print"/>
          <a:srcRect/>
          <a:stretch>
            <a:fillRect/>
          </a:stretch>
        </p:blipFill>
        <p:spPr bwMode="auto">
          <a:xfrm>
            <a:off x="2474692" y="1524000"/>
            <a:ext cx="4194615" cy="4728034"/>
          </a:xfrm>
          <a:prstGeom prst="rect">
            <a:avLst/>
          </a:prstGeom>
          <a:noFill/>
        </p:spPr>
      </p:pic>
    </p:spTree>
    <p:extLst>
      <p:ext uri="{BB962C8B-B14F-4D97-AF65-F5344CB8AC3E}">
        <p14:creationId xmlns:p14="http://schemas.microsoft.com/office/powerpoint/2010/main" val="2565955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Working Well Research</a:t>
            </a:r>
          </a:p>
        </p:txBody>
      </p:sp>
      <p:sp>
        <p:nvSpPr>
          <p:cNvPr id="3075" name="Content Placeholder 2"/>
          <p:cNvSpPr>
            <a:spLocks noGrp="1"/>
          </p:cNvSpPr>
          <p:nvPr>
            <p:ph idx="1"/>
          </p:nvPr>
        </p:nvSpPr>
        <p:spPr>
          <a:xfrm>
            <a:off x="457200" y="1676400"/>
            <a:ext cx="4114800" cy="4525963"/>
          </a:xfrm>
        </p:spPr>
        <p:txBody>
          <a:bodyPr/>
          <a:lstStyle/>
          <a:p>
            <a:pPr eaLnBrk="1" hangingPunct="1">
              <a:buFont typeface="Arial" charset="0"/>
              <a:buNone/>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8" name="Group 44" descr="A flow chart that despicts recruitment into the Working Well program.  VR clients recruited (n = 291) are broken into two groups - control (n = 130) and intervention (n = 161).  The intervention group is further broken down into three groups - did not attend Working Well (n = 88), attended 1-5 Working Well sessions (n = 23), attended 6-10 Working Well sessions (n = 50). "/>
          <p:cNvGrpSpPr>
            <a:grpSpLocks noGrp="1"/>
          </p:cNvGrpSpPr>
          <p:nvPr/>
        </p:nvGrpSpPr>
        <p:grpSpPr bwMode="auto">
          <a:xfrm>
            <a:off x="1066800" y="1600200"/>
            <a:ext cx="7238773" cy="4573295"/>
            <a:chOff x="1936" y="0"/>
            <a:chExt cx="22984" cy="27924"/>
          </a:xfrm>
        </p:grpSpPr>
        <p:sp>
          <p:nvSpPr>
            <p:cNvPr id="9" name="Text Box 33" descr="&#10;"/>
            <p:cNvSpPr txBox="1">
              <a:spLocks noChangeArrowheads="1"/>
            </p:cNvSpPr>
            <p:nvPr/>
          </p:nvSpPr>
          <p:spPr bwMode="auto">
            <a:xfrm>
              <a:off x="1936" y="8667"/>
              <a:ext cx="5323" cy="6560"/>
            </a:xfrm>
            <a:prstGeom prst="rect">
              <a:avLst/>
            </a:prstGeom>
            <a:solidFill>
              <a:srgbClr val="C6D9F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Control group</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n = 130</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38" descr="291 VR clients were recruited: 130 in the Control Group and 161 in the Intervention Group.  Of the 161 in the Intervention Group, 88 did not attend any Working Well sessions, 23 attended between 1 to 5 sessions, and 50 attended 6 or more Working Well sessions."/>
            <p:cNvSpPr txBox="1">
              <a:spLocks noChangeArrowheads="1"/>
            </p:cNvSpPr>
            <p:nvPr/>
          </p:nvSpPr>
          <p:spPr bwMode="auto">
            <a:xfrm>
              <a:off x="7016" y="0"/>
              <a:ext cx="5081" cy="6140"/>
            </a:xfrm>
            <a:prstGeom prst="rect">
              <a:avLst/>
            </a:prstGeom>
            <a:solidFill>
              <a:srgbClr val="F2F2F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VR clients recruited </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n = 291</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 name="AutoShape 8"/>
            <p:cNvCxnSpPr>
              <a:cxnSpLocks noChangeShapeType="1"/>
            </p:cNvCxnSpPr>
            <p:nvPr/>
          </p:nvCxnSpPr>
          <p:spPr bwMode="auto">
            <a:xfrm flipH="1">
              <a:off x="3810" y="6191"/>
              <a:ext cx="5619" cy="2400"/>
            </a:xfrm>
            <a:prstGeom prst="straightConnector1">
              <a:avLst/>
            </a:prstGeom>
            <a:noFill/>
            <a:ln w="9525">
              <a:solidFill>
                <a:srgbClr val="000000"/>
              </a:solidFill>
              <a:round/>
              <a:headEnd/>
              <a:tailEnd type="triangle" w="med" len="med"/>
            </a:ln>
          </p:spPr>
        </p:cxnSp>
        <p:cxnSp>
          <p:nvCxnSpPr>
            <p:cNvPr id="12" name="AutoShape 9"/>
            <p:cNvCxnSpPr>
              <a:cxnSpLocks noChangeShapeType="1"/>
            </p:cNvCxnSpPr>
            <p:nvPr/>
          </p:nvCxnSpPr>
          <p:spPr bwMode="auto">
            <a:xfrm>
              <a:off x="9429" y="6191"/>
              <a:ext cx="5182" cy="2453"/>
            </a:xfrm>
            <a:prstGeom prst="straightConnector1">
              <a:avLst/>
            </a:prstGeom>
            <a:noFill/>
            <a:ln w="9525">
              <a:solidFill>
                <a:srgbClr val="000000"/>
              </a:solidFill>
              <a:round/>
              <a:headEnd/>
              <a:tailEnd type="triangle" w="med" len="med"/>
            </a:ln>
          </p:spPr>
        </p:cxnSp>
        <p:sp>
          <p:nvSpPr>
            <p:cNvPr id="13" name="Text Box 7" descr="Text Box: Attended 1 to 5 (WW=1-5), the second subset of the Intervention group, 23 people&#10;"/>
            <p:cNvSpPr txBox="1">
              <a:spLocks noChangeArrowheads="1"/>
            </p:cNvSpPr>
            <p:nvPr/>
          </p:nvSpPr>
          <p:spPr bwMode="auto">
            <a:xfrm>
              <a:off x="13065" y="19812"/>
              <a:ext cx="4113" cy="7753"/>
            </a:xfrm>
            <a:prstGeom prst="rect">
              <a:avLst/>
            </a:prstGeom>
            <a:solidFill>
              <a:srgbClr val="D6E3BC"/>
            </a:solidFill>
            <a:ln w="9525">
              <a:solidFill>
                <a:srgbClr val="000000"/>
              </a:solidFill>
              <a:miter lim="800000"/>
              <a:headEnd/>
              <a:tailEnd/>
            </a:ln>
          </p:spPr>
          <p:txBody>
            <a:bodyPr vert="horz" wrap="square" lIns="9144" tIns="45720" rIns="9144"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Attended </a:t>
              </a:r>
              <a:br>
                <a:rPr kumimoji="0" lang="en-US" b="1" i="0" u="none" strike="noStrike" cap="none" normalizeH="0" baseline="0" dirty="0" smtClean="0">
                  <a:ln>
                    <a:noFill/>
                  </a:ln>
                  <a:solidFill>
                    <a:schemeClr val="tx1"/>
                  </a:solidFill>
                  <a:effectLst/>
                  <a:latin typeface="Calibri" pitchFamily="34" charset="0"/>
                  <a:cs typeface="Arial" pitchFamily="34" charset="0"/>
                </a:rPr>
              </a:br>
              <a:r>
                <a:rPr kumimoji="0" lang="en-US" b="1" i="0" u="none" strike="noStrike" cap="none" normalizeH="0" baseline="0" dirty="0" smtClean="0">
                  <a:ln>
                    <a:noFill/>
                  </a:ln>
                  <a:solidFill>
                    <a:schemeClr val="tx1"/>
                  </a:solidFill>
                  <a:effectLst/>
                  <a:latin typeface="Calibri" pitchFamily="34" charset="0"/>
                  <a:cs typeface="Arial" pitchFamily="34" charset="0"/>
                </a:rPr>
                <a:t>1 to 5 </a:t>
              </a:r>
              <a:r>
                <a:rPr kumimoji="0" lang="en-US" b="1" i="0" u="none" strike="noStrike" cap="none" normalizeH="0" baseline="0" dirty="0" smtClean="0">
                  <a:ln>
                    <a:noFill/>
                  </a:ln>
                  <a:solidFill>
                    <a:schemeClr val="tx1"/>
                  </a:solidFill>
                  <a:effectLst/>
                  <a:latin typeface="Times New Roman" pitchFamily="18" charset="0"/>
                  <a:cs typeface="Arial" pitchFamily="34" charset="0"/>
                </a:rPr>
                <a:t/>
              </a:r>
              <a:br>
                <a:rPr kumimoji="0" lang="en-US" b="1" i="0" u="none" strike="noStrike" cap="none" normalizeH="0" baseline="0" dirty="0" smtClean="0">
                  <a:ln>
                    <a:noFill/>
                  </a:ln>
                  <a:solidFill>
                    <a:schemeClr val="tx1"/>
                  </a:solidFill>
                  <a:effectLst/>
                  <a:latin typeface="Times New Roman" pitchFamily="18" charset="0"/>
                  <a:cs typeface="Arial" pitchFamily="34" charset="0"/>
                </a:rPr>
              </a:br>
              <a:r>
                <a:rPr kumimoji="0" lang="en-US" b="1" i="0" u="none" strike="noStrike" cap="none" normalizeH="0" baseline="0" dirty="0" smtClean="0">
                  <a:ln>
                    <a:noFill/>
                  </a:ln>
                  <a:solidFill>
                    <a:schemeClr val="tx1"/>
                  </a:solidFill>
                  <a:effectLst/>
                  <a:latin typeface="Calibri" pitchFamily="34" charset="0"/>
                  <a:cs typeface="Arial" pitchFamily="34" charset="0"/>
                </a:rPr>
                <a:t>(</a:t>
              </a:r>
              <a:r>
                <a:rPr kumimoji="0" lang="en-US" b="1" i="1" u="none" strike="noStrike" cap="none" normalizeH="0" baseline="0" dirty="0" smtClean="0">
                  <a:ln>
                    <a:noFill/>
                  </a:ln>
                  <a:solidFill>
                    <a:schemeClr val="tx1"/>
                  </a:solidFill>
                  <a:effectLst/>
                  <a:latin typeface="Calibri" pitchFamily="34" charset="0"/>
                  <a:cs typeface="Arial" pitchFamily="34" charset="0"/>
                </a:rPr>
                <a:t>WW=1-5</a:t>
              </a:r>
              <a:r>
                <a:rPr kumimoji="0" lang="en-US" b="1" i="0" u="none" strike="noStrike" cap="none" normalizeH="0" baseline="0" dirty="0" smtClean="0">
                  <a:ln>
                    <a:noFill/>
                  </a:ln>
                  <a:solidFill>
                    <a:schemeClr val="tx1"/>
                  </a:solidFill>
                  <a:effectLst/>
                  <a:latin typeface="Calibri" pitchFamily="34" charset="0"/>
                  <a:cs typeface="Arial" pitchFamily="34" charset="0"/>
                </a:rPr>
                <a:t>)</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N = 23</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cxnSp>
          <p:nvCxnSpPr>
            <p:cNvPr id="14" name="AutoShape 8"/>
            <p:cNvCxnSpPr>
              <a:cxnSpLocks noChangeShapeType="1"/>
            </p:cNvCxnSpPr>
            <p:nvPr/>
          </p:nvCxnSpPr>
          <p:spPr bwMode="auto">
            <a:xfrm>
              <a:off x="14573" y="15240"/>
              <a:ext cx="0" cy="4610"/>
            </a:xfrm>
            <a:prstGeom prst="straightConnector1">
              <a:avLst/>
            </a:prstGeom>
            <a:noFill/>
            <a:ln w="9525">
              <a:solidFill>
                <a:srgbClr val="000000"/>
              </a:solidFill>
              <a:round/>
              <a:headEnd/>
              <a:tailEnd type="triangle" w="med" len="med"/>
            </a:ln>
          </p:spPr>
        </p:cxnSp>
        <p:sp>
          <p:nvSpPr>
            <p:cNvPr id="15" name="Text Box 9" descr="Text Box: Attended 6 to 10 (WW=6+), the third &amp; final subset of the Intervention group, 50 people&#10;"/>
            <p:cNvSpPr txBox="1">
              <a:spLocks noChangeArrowheads="1"/>
            </p:cNvSpPr>
            <p:nvPr/>
          </p:nvSpPr>
          <p:spPr bwMode="auto">
            <a:xfrm>
              <a:off x="20808" y="19812"/>
              <a:ext cx="4112" cy="7816"/>
            </a:xfrm>
            <a:prstGeom prst="rect">
              <a:avLst/>
            </a:prstGeom>
            <a:solidFill>
              <a:srgbClr val="E5DFEC"/>
            </a:solidFill>
            <a:ln w="9525" cap="rnd">
              <a:solidFill>
                <a:srgbClr val="000000"/>
              </a:solidFill>
              <a:miter lim="800000"/>
              <a:headEnd/>
              <a:tailEnd/>
            </a:ln>
          </p:spPr>
          <p:txBody>
            <a:bodyPr vert="horz" wrap="square" lIns="9144" tIns="45720" rIns="9144"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Attended </a:t>
              </a:r>
              <a:br>
                <a:rPr kumimoji="0" lang="en-US" b="1" i="0" u="none" strike="noStrike" cap="none" normalizeH="0" baseline="0" dirty="0" smtClean="0">
                  <a:ln>
                    <a:noFill/>
                  </a:ln>
                  <a:solidFill>
                    <a:schemeClr val="tx1"/>
                  </a:solidFill>
                  <a:effectLst/>
                  <a:latin typeface="Calibri" pitchFamily="34" charset="0"/>
                  <a:cs typeface="Arial" pitchFamily="34" charset="0"/>
                </a:rPr>
              </a:br>
              <a:r>
                <a:rPr kumimoji="0" lang="en-US" b="1" i="0" u="none" strike="noStrike" cap="none" normalizeH="0" baseline="0" dirty="0" smtClean="0">
                  <a:ln>
                    <a:noFill/>
                  </a:ln>
                  <a:solidFill>
                    <a:schemeClr val="tx1"/>
                  </a:solidFill>
                  <a:effectLst/>
                  <a:latin typeface="Calibri" pitchFamily="34" charset="0"/>
                  <a:cs typeface="Arial" pitchFamily="34" charset="0"/>
                </a:rPr>
                <a:t>6 to 10 </a:t>
              </a:r>
              <a:br>
                <a:rPr kumimoji="0" lang="en-US" b="1" i="0" u="none" strike="noStrike" cap="none" normalizeH="0" baseline="0" dirty="0" smtClean="0">
                  <a:ln>
                    <a:noFill/>
                  </a:ln>
                  <a:solidFill>
                    <a:schemeClr val="tx1"/>
                  </a:solidFill>
                  <a:effectLst/>
                  <a:latin typeface="Calibri" pitchFamily="34" charset="0"/>
                  <a:cs typeface="Arial" pitchFamily="34" charset="0"/>
                </a:rPr>
              </a:br>
              <a:r>
                <a:rPr kumimoji="0" lang="en-US" b="1" i="0" u="none" strike="noStrike" cap="none" normalizeH="0" baseline="0" dirty="0" smtClean="0">
                  <a:ln>
                    <a:noFill/>
                  </a:ln>
                  <a:solidFill>
                    <a:schemeClr val="tx1"/>
                  </a:solidFill>
                  <a:effectLst/>
                  <a:latin typeface="Calibri" pitchFamily="34" charset="0"/>
                  <a:cs typeface="Arial" pitchFamily="34" charset="0"/>
                </a:rPr>
                <a:t>(</a:t>
              </a:r>
              <a:r>
                <a:rPr kumimoji="0" lang="en-US" b="1" i="1" u="none" strike="noStrike" cap="none" normalizeH="0" baseline="0" dirty="0" smtClean="0">
                  <a:ln>
                    <a:noFill/>
                  </a:ln>
                  <a:solidFill>
                    <a:schemeClr val="tx1"/>
                  </a:solidFill>
                  <a:effectLst/>
                  <a:latin typeface="Calibri" pitchFamily="34" charset="0"/>
                  <a:cs typeface="Arial" pitchFamily="34" charset="0"/>
                </a:rPr>
                <a:t>WW=6+)</a:t>
              </a:r>
              <a:endParaRPr kumimoji="0" lang="en-US"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N = 50 </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
          <p:nvSpPr>
            <p:cNvPr id="16" name="Text Box 34"/>
            <p:cNvSpPr txBox="1">
              <a:spLocks noChangeArrowheads="1"/>
            </p:cNvSpPr>
            <p:nvPr/>
          </p:nvSpPr>
          <p:spPr bwMode="auto">
            <a:xfrm>
              <a:off x="11613" y="8667"/>
              <a:ext cx="5807" cy="6560"/>
            </a:xfrm>
            <a:prstGeom prst="rect">
              <a:avLst/>
            </a:prstGeom>
            <a:solidFill>
              <a:schemeClr val="bg2">
                <a:lumMod val="40000"/>
                <a:lumOff val="60000"/>
              </a:schemeClr>
            </a:solidFill>
            <a:ln w="9525">
              <a:solidFill>
                <a:srgbClr val="000000"/>
              </a:solidFill>
              <a:miter lim="800000"/>
              <a:headEnd/>
              <a:tailEnd/>
            </a:ln>
          </p:spPr>
          <p:txBody>
            <a:bodyPr vert="horz" wrap="square" lIns="45720" tIns="45720" rIns="4572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Intervention group</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n = 161</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cxnSp>
          <p:nvCxnSpPr>
            <p:cNvPr id="17" name="AutoShape 11"/>
            <p:cNvCxnSpPr>
              <a:cxnSpLocks noChangeShapeType="1"/>
            </p:cNvCxnSpPr>
            <p:nvPr/>
          </p:nvCxnSpPr>
          <p:spPr bwMode="auto">
            <a:xfrm>
              <a:off x="14573" y="15240"/>
              <a:ext cx="8121" cy="4419"/>
            </a:xfrm>
            <a:prstGeom prst="straightConnector1">
              <a:avLst/>
            </a:prstGeom>
            <a:noFill/>
            <a:ln w="9525">
              <a:solidFill>
                <a:srgbClr val="000000"/>
              </a:solidFill>
              <a:round/>
              <a:headEnd/>
              <a:tailEnd type="triangle" w="med" len="med"/>
            </a:ln>
          </p:spPr>
        </p:cxnSp>
        <p:sp>
          <p:nvSpPr>
            <p:cNvPr id="18" name="Text Box 12" descr="Text Box: Did not attend (WW=0), the first subset of the Intervention group, 88 people&#10;"/>
            <p:cNvSpPr txBox="1">
              <a:spLocks noChangeArrowheads="1"/>
            </p:cNvSpPr>
            <p:nvPr/>
          </p:nvSpPr>
          <p:spPr bwMode="auto">
            <a:xfrm>
              <a:off x="4839" y="19812"/>
              <a:ext cx="3871" cy="8112"/>
            </a:xfrm>
            <a:prstGeom prst="rect">
              <a:avLst/>
            </a:prstGeom>
            <a:solidFill>
              <a:srgbClr val="E5B8B7"/>
            </a:solidFill>
            <a:ln w="9525">
              <a:solidFill>
                <a:srgbClr val="000000"/>
              </a:solidFill>
              <a:miter lim="800000"/>
              <a:headEnd/>
              <a:tailEnd/>
            </a:ln>
          </p:spPr>
          <p:txBody>
            <a:bodyPr vert="horz" wrap="square" lIns="9144" tIns="45720" rIns="9144"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Did not attend (</a:t>
              </a:r>
              <a:r>
                <a:rPr kumimoji="0" lang="en-US" b="1" i="1" u="none" strike="noStrike" cap="none" normalizeH="0" baseline="0" dirty="0" smtClean="0">
                  <a:ln>
                    <a:noFill/>
                  </a:ln>
                  <a:solidFill>
                    <a:schemeClr val="tx1"/>
                  </a:solidFill>
                  <a:effectLst/>
                  <a:latin typeface="Calibri" pitchFamily="34" charset="0"/>
                  <a:cs typeface="Arial" pitchFamily="34" charset="0"/>
                </a:rPr>
                <a:t>WW=0</a:t>
              </a:r>
              <a:r>
                <a:rPr kumimoji="0" lang="en-US" b="1" i="0" u="none" strike="noStrike" cap="none" normalizeH="0" baseline="0" dirty="0" smtClean="0">
                  <a:ln>
                    <a:noFill/>
                  </a:ln>
                  <a:solidFill>
                    <a:schemeClr val="tx1"/>
                  </a:solidFill>
                  <a:effectLst/>
                  <a:latin typeface="Calibri" pitchFamily="34" charset="0"/>
                  <a:cs typeface="Arial" pitchFamily="34" charset="0"/>
                </a:rPr>
                <a:t>)</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N = 88</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cxnSp>
          <p:nvCxnSpPr>
            <p:cNvPr id="19" name="AutoShape 13"/>
            <p:cNvCxnSpPr>
              <a:cxnSpLocks noChangeShapeType="1"/>
            </p:cNvCxnSpPr>
            <p:nvPr/>
          </p:nvCxnSpPr>
          <p:spPr bwMode="auto">
            <a:xfrm flipH="1">
              <a:off x="6762" y="15240"/>
              <a:ext cx="7893" cy="4419"/>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33553763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Results</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19" descr="Description: Line graph shows sum of secondary conditions score (SCSI) at baseline and at 3-month intervals ending at 1 year.  &#10;The control group's baseline sore was 27.5, a 3-month score of 26.25, a 6-month score of 25.5, a 9-month score of 24, and a 12-month score of 24.4&#10;Intervention group WW=0's baseline score was 22.1, a 3-month score of 23.8, a 6-month score of 24.5, a 9-month score of 24.25, and a 12-month score of 23.5.&#10;Intervention group WW=1-5's baseline score was 31.3, a 3-month score of 31.7, a 6-month score of 32.2, a 9-month score of 31.5, and a 12-month score of 30.25.  &#10;Intervention group WW=6's baseline score was 30.4, a 3-month score of 26.25, a 6-month score of 24.5, a 9-month score of 25, and a 12-month score of 25.25."/>
          <p:cNvPicPr>
            <a:picLocks noGrp="1" noChangeAspect="1" noChangeArrowheads="1"/>
          </p:cNvPicPr>
          <p:nvPr>
            <p:ph idx="1"/>
          </p:nvPr>
        </p:nvPicPr>
        <p:blipFill>
          <a:blip r:embed="rId3" cstate="print"/>
          <a:srcRect/>
          <a:stretch>
            <a:fillRect/>
          </a:stretch>
        </p:blipFill>
        <p:spPr bwMode="auto">
          <a:xfrm>
            <a:off x="1066800" y="1676400"/>
            <a:ext cx="6553200" cy="3948201"/>
          </a:xfrm>
          <a:prstGeom prst="rect">
            <a:avLst/>
          </a:prstGeom>
          <a:noFill/>
          <a:ln w="9525">
            <a:noFill/>
            <a:miter lim="800000"/>
            <a:headEnd/>
            <a:tailEnd/>
          </a:ln>
        </p:spPr>
      </p:pic>
    </p:spTree>
    <p:extLst>
      <p:ext uri="{BB962C8B-B14F-4D97-AF65-F5344CB8AC3E}">
        <p14:creationId xmlns:p14="http://schemas.microsoft.com/office/powerpoint/2010/main" val="4121560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57200"/>
            <a:ext cx="8229600" cy="1036638"/>
          </a:xfrm>
        </p:spPr>
        <p:txBody>
          <a:bodyPr/>
          <a:lstStyle/>
          <a:p>
            <a:pPr eaLnBrk="1" hangingPunct="1">
              <a:defRPr/>
            </a:pPr>
            <a:r>
              <a:rPr lang="en-US" dirty="0" smtClean="0">
                <a:solidFill>
                  <a:schemeClr val="tx1"/>
                </a:solidFill>
              </a:rPr>
              <a:t>Working Well</a:t>
            </a:r>
          </a:p>
        </p:txBody>
      </p:sp>
      <p:sp>
        <p:nvSpPr>
          <p:cNvPr id="3075" name="Content Placeholder 2"/>
          <p:cNvSpPr>
            <a:spLocks noGrp="1"/>
          </p:cNvSpPr>
          <p:nvPr>
            <p:ph idx="1"/>
          </p:nvPr>
        </p:nvSpPr>
        <p:spPr>
          <a:xfrm>
            <a:off x="457200" y="1676400"/>
            <a:ext cx="3733800" cy="4221163"/>
          </a:xfrm>
        </p:spPr>
        <p:txBody>
          <a:bodyPr/>
          <a:lstStyle/>
          <a:p>
            <a:pPr marL="457200" indent="-457200">
              <a:buFont typeface="Arial" pitchFamily="34" charset="0"/>
              <a:buChar char="•"/>
            </a:pPr>
            <a:r>
              <a:rPr lang="en-US" sz="2100" dirty="0" smtClean="0"/>
              <a:t>Maintaining or building healthy behaviors when employed is a balancing act.</a:t>
            </a:r>
          </a:p>
          <a:p>
            <a:pPr marL="457200" indent="-457200">
              <a:buFont typeface="Arial" pitchFamily="34" charset="0"/>
              <a:buChar char="•"/>
            </a:pPr>
            <a:r>
              <a:rPr lang="en-US" sz="2100" dirty="0" smtClean="0"/>
              <a:t>Working Well is about finding creative ways to maintain balance across important life areas.</a:t>
            </a:r>
          </a:p>
          <a:p>
            <a:pPr marL="457200" indent="-457200">
              <a:buFont typeface="Arial" pitchFamily="34" charset="0"/>
              <a:buChar char="•"/>
            </a:pPr>
            <a:r>
              <a:rPr lang="en-US" sz="2100" dirty="0" smtClean="0"/>
              <a:t>Physical health is essential to long-term balance and sustained employment.</a:t>
            </a:r>
            <a:endParaRPr lang="en-US" sz="2100" dirty="0"/>
          </a:p>
          <a:p>
            <a:pPr eaLnBrk="1" hangingPunct="1">
              <a:buFont typeface="Arial" charset="0"/>
              <a:buNone/>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8" descr="Graphic picture of man walking on a tight rope over a rav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1761744"/>
            <a:ext cx="3921660" cy="3960877"/>
          </a:xfrm>
          <a:prstGeom prst="rect">
            <a:avLst/>
          </a:prstGeom>
          <a:noFill/>
        </p:spPr>
      </p:pic>
    </p:spTree>
    <p:extLst>
      <p:ext uri="{BB962C8B-B14F-4D97-AF65-F5344CB8AC3E}">
        <p14:creationId xmlns:p14="http://schemas.microsoft.com/office/powerpoint/2010/main" val="1740056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The House of Working Well</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Content Placeholder 9" descr="Picture of the House of Working Well that includes a foundation, living area, and roof.  The living area is broken into five rooms representing the social, intellectual, physical, spiritual, and emotional life areas."/>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38300" y="1752600"/>
            <a:ext cx="5867400" cy="4058841"/>
          </a:xfrm>
        </p:spPr>
      </p:pic>
    </p:spTree>
    <p:extLst>
      <p:ext uri="{BB962C8B-B14F-4D97-AF65-F5344CB8AC3E}">
        <p14:creationId xmlns:p14="http://schemas.microsoft.com/office/powerpoint/2010/main" val="31840383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The House of Working Well</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Content Placeholder 9" descr="Picture of the house of Working Well with social, intellectual, physical, spiritual, and emotional life areas.  In three of the life areas there are shadows."/>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00200" y="1447800"/>
            <a:ext cx="6553200" cy="4529682"/>
          </a:xfrm>
        </p:spPr>
      </p:pic>
    </p:spTree>
    <p:extLst>
      <p:ext uri="{BB962C8B-B14F-4D97-AF65-F5344CB8AC3E}">
        <p14:creationId xmlns:p14="http://schemas.microsoft.com/office/powerpoint/2010/main" val="1497406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Time Timeline</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Content Placeholder 1"/>
          <p:cNvSpPr>
            <a:spLocks noGrp="1"/>
          </p:cNvSpPr>
          <p:nvPr>
            <p:ph idx="1"/>
          </p:nvPr>
        </p:nvSpPr>
        <p:spPr/>
        <p:txBody>
          <a:bodyPr/>
          <a:lstStyle/>
          <a:p>
            <a:endParaRPr lang="en-US" dirty="0"/>
          </a:p>
        </p:txBody>
      </p:sp>
      <p:pic>
        <p:nvPicPr>
          <p:cNvPr id="8" name="Content Placeholder 9" descr="Timeline with current activities - sleep (8 hours), personal care (2 hours), work and transportation ( 7 hours), chores (2 hours), TV (3 hours), social activities (1 hour), rest (1 hour)."/>
          <p:cNvPicPr>
            <a:picLocks noChangeAspect="1"/>
          </p:cNvPicPr>
          <p:nvPr/>
        </p:nvPicPr>
        <p:blipFill rotWithShape="1">
          <a:blip r:embed="rId3" cstate="email">
            <a:extLst>
              <a:ext uri="{28A0092B-C50C-407E-A947-70E740481C1C}">
                <a14:useLocalDpi xmlns:a14="http://schemas.microsoft.com/office/drawing/2010/main"/>
              </a:ext>
            </a:extLst>
          </a:blip>
          <a:srcRect l="8403" t="38719" r="12941" b="19703"/>
          <a:stretch/>
        </p:blipFill>
        <p:spPr bwMode="auto">
          <a:xfrm>
            <a:off x="762000" y="1371600"/>
            <a:ext cx="7132320" cy="2217796"/>
          </a:xfrm>
          <a:prstGeom prst="rect">
            <a:avLst/>
          </a:prstGeom>
          <a:noFill/>
          <a:ln w="9525">
            <a:noFill/>
            <a:miter lim="800000"/>
            <a:headEnd/>
            <a:tailEnd/>
          </a:ln>
          <a:effectLst/>
        </p:spPr>
      </p:pic>
      <p:pic>
        <p:nvPicPr>
          <p:cNvPr id="9" name="Picture 8" descr="Timeline with future activities - sleep (8 hours), personal care (2 hours), work and transportation ( 7 hours), chores (2 hours), TV (1.5 hours), social activities (1.5 hour), physical activity (1 hour), and rest (1 hour)."/>
          <p:cNvPicPr>
            <a:picLocks noChangeAspect="1"/>
          </p:cNvPicPr>
          <p:nvPr/>
        </p:nvPicPr>
        <p:blipFill rotWithShape="1">
          <a:blip r:embed="rId4" cstate="email">
            <a:extLst>
              <a:ext uri="{28A0092B-C50C-407E-A947-70E740481C1C}">
                <a14:useLocalDpi xmlns:a14="http://schemas.microsoft.com/office/drawing/2010/main"/>
              </a:ext>
            </a:extLst>
          </a:blip>
          <a:srcRect l="9476" t="35000" r="13942" b="21667"/>
          <a:stretch/>
        </p:blipFill>
        <p:spPr>
          <a:xfrm>
            <a:off x="806196" y="3589396"/>
            <a:ext cx="7043928" cy="2344545"/>
          </a:xfrm>
          <a:prstGeom prst="rect">
            <a:avLst/>
          </a:prstGeom>
        </p:spPr>
      </p:pic>
    </p:spTree>
    <p:extLst>
      <p:ext uri="{BB962C8B-B14F-4D97-AF65-F5344CB8AC3E}">
        <p14:creationId xmlns:p14="http://schemas.microsoft.com/office/powerpoint/2010/main" val="12059896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09600"/>
            <a:ext cx="8229600" cy="1036638"/>
          </a:xfrm>
        </p:spPr>
        <p:txBody>
          <a:bodyPr/>
          <a:lstStyle/>
          <a:p>
            <a:pPr eaLnBrk="1" hangingPunct="1">
              <a:defRPr/>
            </a:pPr>
            <a:r>
              <a:rPr lang="en-US" dirty="0" smtClean="0">
                <a:solidFill>
                  <a:schemeClr val="tx1"/>
                </a:solidFill>
              </a:rPr>
              <a:t>The Rest of Working Well</a:t>
            </a:r>
          </a:p>
        </p:txBody>
      </p:sp>
      <p:sp>
        <p:nvSpPr>
          <p:cNvPr id="3075" name="Content Placeholder 2"/>
          <p:cNvSpPr>
            <a:spLocks noGrp="1"/>
          </p:cNvSpPr>
          <p:nvPr>
            <p:ph idx="1"/>
          </p:nvPr>
        </p:nvSpPr>
        <p:spPr>
          <a:xfrm>
            <a:off x="457200" y="1828800"/>
            <a:ext cx="8229600" cy="4525963"/>
          </a:xfrm>
        </p:spPr>
        <p:txBody>
          <a:bodyPr/>
          <a:lstStyle/>
          <a:p>
            <a:pPr marL="457200" indent="-457200">
              <a:lnSpc>
                <a:spcPct val="90000"/>
              </a:lnSpc>
              <a:buFont typeface="Arial" pitchFamily="34" charset="0"/>
              <a:buChar char="•"/>
            </a:pPr>
            <a:r>
              <a:rPr lang="en-US" sz="2800" dirty="0" smtClean="0"/>
              <a:t>Identifying obstacles, seeking information, problem </a:t>
            </a:r>
            <a:r>
              <a:rPr lang="en-US" sz="2800" dirty="0" smtClean="0"/>
              <a:t>solving and planning a pathway</a:t>
            </a:r>
          </a:p>
          <a:p>
            <a:pPr marL="457200" indent="-457200">
              <a:lnSpc>
                <a:spcPct val="90000"/>
              </a:lnSpc>
              <a:buFont typeface="Arial" pitchFamily="34" charset="0"/>
              <a:buChar char="•"/>
            </a:pPr>
            <a:r>
              <a:rPr lang="en-US" sz="2800" dirty="0" smtClean="0"/>
              <a:t>Stress management</a:t>
            </a:r>
          </a:p>
          <a:p>
            <a:pPr marL="914400" lvl="1" indent="-457200">
              <a:lnSpc>
                <a:spcPct val="90000"/>
              </a:lnSpc>
              <a:buFont typeface="Arial" pitchFamily="34" charset="0"/>
              <a:buChar char="•"/>
            </a:pPr>
            <a:r>
              <a:rPr lang="en-US" sz="2400" dirty="0" smtClean="0"/>
              <a:t>Reframing negative thoughts, relaxation techniques</a:t>
            </a:r>
          </a:p>
          <a:p>
            <a:pPr marL="457200" indent="-457200">
              <a:lnSpc>
                <a:spcPct val="90000"/>
              </a:lnSpc>
              <a:buFont typeface="Arial" pitchFamily="34" charset="0"/>
              <a:buChar char="•"/>
            </a:pPr>
            <a:r>
              <a:rPr lang="en-US" sz="2800" dirty="0" smtClean="0"/>
              <a:t>Advocating to get needs met</a:t>
            </a:r>
          </a:p>
          <a:p>
            <a:pPr marL="914400" lvl="1" indent="-457200">
              <a:lnSpc>
                <a:spcPct val="90000"/>
              </a:lnSpc>
              <a:buFont typeface="Arial" pitchFamily="34" charset="0"/>
              <a:buChar char="•"/>
            </a:pPr>
            <a:r>
              <a:rPr lang="en-US" sz="2400" dirty="0" smtClean="0"/>
              <a:t>Sending clear messages, active listening, writing a persuasive letter, asking for a meeting, etc.</a:t>
            </a:r>
          </a:p>
          <a:p>
            <a:pPr marL="457200" indent="-457200">
              <a:lnSpc>
                <a:spcPct val="90000"/>
              </a:lnSpc>
              <a:buFont typeface="Arial" pitchFamily="34" charset="0"/>
              <a:buChar char="•"/>
            </a:pPr>
            <a:r>
              <a:rPr lang="en-US" sz="2800" dirty="0" smtClean="0"/>
              <a:t>Physical activity and nutrition</a:t>
            </a:r>
          </a:p>
          <a:p>
            <a:pPr marL="914400" lvl="1" indent="-457200">
              <a:lnSpc>
                <a:spcPct val="90000"/>
              </a:lnSpc>
              <a:buFont typeface="Arial" pitchFamily="34" charset="0"/>
              <a:buChar char="•"/>
            </a:pPr>
            <a:r>
              <a:rPr lang="en-US" sz="2400" dirty="0" smtClean="0"/>
              <a:t>Adapted exercise and resources, eating on the run</a:t>
            </a:r>
          </a:p>
          <a:p>
            <a:pPr marL="457200" indent="-457200">
              <a:lnSpc>
                <a:spcPct val="90000"/>
              </a:lnSpc>
              <a:buFont typeface="Arial" pitchFamily="34" charset="0"/>
              <a:buChar char="•"/>
            </a:pPr>
            <a:r>
              <a:rPr lang="en-US" sz="2800" dirty="0" smtClean="0"/>
              <a:t>Maintaining balance</a:t>
            </a:r>
          </a:p>
          <a:p>
            <a:pPr marL="914400" lvl="1" indent="-457200">
              <a:lnSpc>
                <a:spcPct val="90000"/>
              </a:lnSpc>
              <a:buFont typeface="Arial" pitchFamily="34" charset="0"/>
              <a:buChar char="•"/>
            </a:pPr>
            <a:r>
              <a:rPr lang="en-US" sz="2400" dirty="0" smtClean="0"/>
              <a:t>Motivators, reassessment, discipline, and tracking.</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1745650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001000" cy="1143000"/>
          </a:xfrm>
        </p:spPr>
        <p:txBody>
          <a:bodyPr/>
          <a:lstStyle/>
          <a:p>
            <a:r>
              <a:rPr lang="en-US" dirty="0" smtClean="0"/>
              <a:t>Working Well Benefits</a:t>
            </a:r>
            <a:endParaRPr lang="en-US" dirty="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Content Placeholder 2"/>
          <p:cNvSpPr>
            <a:spLocks noGrp="1"/>
          </p:cNvSpPr>
          <p:nvPr>
            <p:ph idx="1"/>
          </p:nvPr>
        </p:nvSpPr>
        <p:spPr>
          <a:xfrm>
            <a:off x="495300" y="1676400"/>
            <a:ext cx="8153400" cy="5181600"/>
          </a:xfrm>
        </p:spPr>
        <p:txBody>
          <a:bodyPr/>
          <a:lstStyle/>
          <a:p>
            <a:pPr marL="914400" lvl="1" indent="-457200">
              <a:buFont typeface="Arial" pitchFamily="34" charset="0"/>
              <a:buChar char="•"/>
            </a:pPr>
            <a:r>
              <a:rPr lang="en-US" dirty="0" smtClean="0"/>
              <a:t>Improved health and capacity to work</a:t>
            </a:r>
          </a:p>
          <a:p>
            <a:pPr marL="914400" lvl="1" indent="-457200">
              <a:buFont typeface="Arial" pitchFamily="34" charset="0"/>
              <a:buChar char="•"/>
            </a:pPr>
            <a:r>
              <a:rPr lang="en-US" dirty="0" smtClean="0"/>
              <a:t>Peer support &amp; reduced isolation</a:t>
            </a:r>
          </a:p>
          <a:p>
            <a:pPr marL="914400" lvl="1" indent="-457200">
              <a:buFont typeface="Arial" pitchFamily="34" charset="0"/>
              <a:buChar char="•"/>
            </a:pPr>
            <a:r>
              <a:rPr lang="en-US" dirty="0" smtClean="0"/>
              <a:t>Supportive environment to examine health and lifestyle issues</a:t>
            </a:r>
          </a:p>
          <a:p>
            <a:pPr marL="914400" lvl="1" indent="-457200">
              <a:buFont typeface="Arial" pitchFamily="34" charset="0"/>
              <a:buChar char="•"/>
            </a:pPr>
            <a:r>
              <a:rPr lang="en-US" dirty="0" smtClean="0"/>
              <a:t>Opportunity to commit to self-improvement through self-management</a:t>
            </a:r>
          </a:p>
          <a:p>
            <a:pPr marL="914400" lvl="1" indent="-457200">
              <a:buFont typeface="Arial" pitchFamily="34" charset="0"/>
              <a:buChar char="•"/>
            </a:pPr>
            <a:r>
              <a:rPr lang="en-US" dirty="0" smtClean="0"/>
              <a:t>Develop friendships that may last beyond the workshop.</a:t>
            </a:r>
            <a:endParaRPr lang="en-US" dirty="0" smtClean="0"/>
          </a:p>
        </p:txBody>
      </p:sp>
    </p:spTree>
    <p:extLst>
      <p:ext uri="{BB962C8B-B14F-4D97-AF65-F5344CB8AC3E}">
        <p14:creationId xmlns:p14="http://schemas.microsoft.com/office/powerpoint/2010/main" val="2698938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001000" cy="1143000"/>
          </a:xfrm>
        </p:spPr>
        <p:txBody>
          <a:bodyPr/>
          <a:lstStyle/>
          <a:p>
            <a:r>
              <a:rPr lang="en-US" dirty="0" smtClean="0"/>
              <a:t>Program Implementation</a:t>
            </a:r>
            <a:endParaRPr lang="en-US" dirty="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Content Placeholder 2"/>
          <p:cNvSpPr>
            <a:spLocks noGrp="1"/>
          </p:cNvSpPr>
          <p:nvPr>
            <p:ph idx="1"/>
          </p:nvPr>
        </p:nvSpPr>
        <p:spPr>
          <a:xfrm>
            <a:off x="495300" y="1676400"/>
            <a:ext cx="4762500" cy="5181600"/>
          </a:xfrm>
        </p:spPr>
        <p:txBody>
          <a:bodyPr/>
          <a:lstStyle/>
          <a:p>
            <a:pPr marL="914400" lvl="1" indent="-457200">
              <a:buFont typeface="Arial" pitchFamily="34" charset="0"/>
              <a:buChar char="•"/>
            </a:pPr>
            <a:r>
              <a:rPr lang="en-US" dirty="0" smtClean="0"/>
              <a:t>Training</a:t>
            </a:r>
          </a:p>
          <a:p>
            <a:pPr marL="914400" lvl="1" indent="-457200">
              <a:buFont typeface="Arial" pitchFamily="34" charset="0"/>
              <a:buChar char="•"/>
            </a:pPr>
            <a:r>
              <a:rPr lang="en-US" dirty="0" smtClean="0"/>
              <a:t>Program Delivery</a:t>
            </a:r>
          </a:p>
          <a:p>
            <a:pPr marL="914400" lvl="1" indent="-457200">
              <a:buFont typeface="Arial" pitchFamily="34" charset="0"/>
              <a:buChar char="•"/>
            </a:pPr>
            <a:r>
              <a:rPr lang="en-US" dirty="0" smtClean="0"/>
              <a:t>Capacity building</a:t>
            </a:r>
          </a:p>
        </p:txBody>
      </p:sp>
      <p:pic>
        <p:nvPicPr>
          <p:cNvPr id="13314" name="Picture 2" descr="http://www.globalstudio.co.uk/images/content_impl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95600"/>
            <a:ext cx="4151503" cy="3695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44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11480"/>
            <a:ext cx="8229600" cy="1036638"/>
          </a:xfrm>
        </p:spPr>
        <p:txBody>
          <a:bodyPr/>
          <a:lstStyle/>
          <a:p>
            <a:pPr eaLnBrk="1" hangingPunct="1">
              <a:defRPr/>
            </a:pPr>
            <a:r>
              <a:rPr lang="en-US" dirty="0" smtClean="0">
                <a:solidFill>
                  <a:schemeClr val="tx1"/>
                </a:solidFill>
              </a:rPr>
              <a:t>Training</a:t>
            </a:r>
            <a:endParaRPr lang="en-US" dirty="0" smtClean="0">
              <a:solidFill>
                <a:schemeClr val="tx1"/>
              </a:solidFill>
            </a:endParaRPr>
          </a:p>
        </p:txBody>
      </p:sp>
      <p:sp>
        <p:nvSpPr>
          <p:cNvPr id="3075" name="Content Placeholder 2"/>
          <p:cNvSpPr>
            <a:spLocks noGrp="1"/>
          </p:cNvSpPr>
          <p:nvPr>
            <p:ph idx="1"/>
          </p:nvPr>
        </p:nvSpPr>
        <p:spPr>
          <a:xfrm>
            <a:off x="457200" y="1981200"/>
            <a:ext cx="8229600" cy="4221163"/>
          </a:xfrm>
        </p:spPr>
        <p:txBody>
          <a:bodyPr/>
          <a:lstStyle/>
          <a:p>
            <a:pPr marL="457200" indent="-457200" eaLnBrk="1" hangingPunct="1">
              <a:buFont typeface="Arial" pitchFamily="34" charset="0"/>
              <a:buChar char="•"/>
            </a:pPr>
            <a:r>
              <a:rPr lang="en-US" dirty="0" smtClean="0"/>
              <a:t>Facilitators trained primarily via the </a:t>
            </a:r>
            <a:r>
              <a:rPr lang="en-US" dirty="0" smtClean="0"/>
              <a:t>internet or teleconference</a:t>
            </a:r>
            <a:endParaRPr lang="en-US" dirty="0" smtClean="0"/>
          </a:p>
          <a:p>
            <a:pPr marL="457200" indent="-457200" eaLnBrk="1" hangingPunct="1">
              <a:buFont typeface="Arial" pitchFamily="34" charset="0"/>
              <a:buChar char="•"/>
            </a:pPr>
            <a:r>
              <a:rPr lang="en-US" dirty="0" smtClean="0"/>
              <a:t>Intensive in-person training also available</a:t>
            </a:r>
          </a:p>
          <a:p>
            <a:pPr marL="457200" indent="-457200" eaLnBrk="1" hangingPunct="1">
              <a:buFont typeface="Arial" pitchFamily="34" charset="0"/>
              <a:buChar char="•"/>
            </a:pPr>
            <a:r>
              <a:rPr lang="en-US" dirty="0" smtClean="0"/>
              <a:t>Currently over </a:t>
            </a:r>
            <a:r>
              <a:rPr lang="en-US" dirty="0" smtClean="0"/>
              <a:t>800 LWD </a:t>
            </a:r>
            <a:r>
              <a:rPr lang="en-US" dirty="0" smtClean="0"/>
              <a:t>facilitators trained in 43 states</a:t>
            </a:r>
          </a:p>
          <a:p>
            <a:pPr marL="457200" indent="-457200" eaLnBrk="1" hangingPunct="1">
              <a:buFont typeface="Arial" pitchFamily="34" charset="0"/>
              <a:buChar char="•"/>
            </a:pPr>
            <a:r>
              <a:rPr lang="en-US" dirty="0" smtClean="0"/>
              <a:t>Peer co-facilitation highly recommended</a:t>
            </a: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3383275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57200"/>
            <a:ext cx="8229600" cy="1036638"/>
          </a:xfrm>
        </p:spPr>
        <p:txBody>
          <a:bodyPr/>
          <a:lstStyle/>
          <a:p>
            <a:pPr eaLnBrk="1" hangingPunct="1">
              <a:defRPr/>
            </a:pPr>
            <a:r>
              <a:rPr lang="en-US" dirty="0" smtClean="0">
                <a:solidFill>
                  <a:schemeClr val="tx1"/>
                </a:solidFill>
              </a:rPr>
              <a:t>Questions </a:t>
            </a:r>
            <a:r>
              <a:rPr lang="en-US" dirty="0">
                <a:solidFill>
                  <a:schemeClr val="tx1"/>
                </a:solidFill>
              </a:rPr>
              <a:t>I</a:t>
            </a:r>
            <a:r>
              <a:rPr lang="en-US" dirty="0" smtClean="0">
                <a:solidFill>
                  <a:schemeClr val="tx1"/>
                </a:solidFill>
              </a:rPr>
              <a:t> will try to answer:</a:t>
            </a:r>
          </a:p>
        </p:txBody>
      </p:sp>
      <p:sp>
        <p:nvSpPr>
          <p:cNvPr id="3075" name="Content Placeholder 2"/>
          <p:cNvSpPr>
            <a:spLocks noGrp="1"/>
          </p:cNvSpPr>
          <p:nvPr>
            <p:ph idx="1"/>
          </p:nvPr>
        </p:nvSpPr>
        <p:spPr>
          <a:xfrm>
            <a:off x="457200" y="1676400"/>
            <a:ext cx="8229600" cy="4221163"/>
          </a:xfrm>
        </p:spPr>
        <p:txBody>
          <a:bodyPr/>
          <a:lstStyle/>
          <a:p>
            <a:pPr marL="609600" indent="-609600">
              <a:buFontTx/>
              <a:buAutoNum type="arabicPeriod"/>
            </a:pPr>
            <a:r>
              <a:rPr lang="en-US" dirty="0"/>
              <a:t>Where </a:t>
            </a:r>
            <a:r>
              <a:rPr lang="en-US" dirty="0" smtClean="0"/>
              <a:t>do </a:t>
            </a:r>
            <a:r>
              <a:rPr lang="en-US" dirty="0"/>
              <a:t>I</a:t>
            </a:r>
            <a:r>
              <a:rPr lang="en-US" dirty="0" smtClean="0"/>
              <a:t> </a:t>
            </a:r>
            <a:r>
              <a:rPr lang="en-US" dirty="0"/>
              <a:t>come from?</a:t>
            </a:r>
          </a:p>
          <a:p>
            <a:pPr marL="609600" indent="-609600">
              <a:buFontTx/>
              <a:buAutoNum type="arabicPeriod"/>
            </a:pPr>
            <a:r>
              <a:rPr lang="en-US" dirty="0"/>
              <a:t>Why health promotion for people with disabilities? </a:t>
            </a:r>
          </a:p>
          <a:p>
            <a:pPr marL="609600" indent="-609600">
              <a:buFontTx/>
              <a:buAutoNum type="arabicPeriod"/>
            </a:pPr>
            <a:r>
              <a:rPr lang="en-US" dirty="0"/>
              <a:t>What is Living Well and Working Well with a </a:t>
            </a:r>
            <a:r>
              <a:rPr lang="en-US" dirty="0" smtClean="0"/>
              <a:t>Disability?</a:t>
            </a:r>
            <a:endParaRPr lang="en-US" dirty="0"/>
          </a:p>
          <a:p>
            <a:pPr eaLnBrk="1" hangingPunct="1">
              <a:buFont typeface="Arial" charset="0"/>
              <a:buNone/>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38703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001000" cy="1143000"/>
          </a:xfrm>
        </p:spPr>
        <p:txBody>
          <a:bodyPr/>
          <a:lstStyle/>
          <a:p>
            <a:r>
              <a:rPr lang="en-US" dirty="0" smtClean="0"/>
              <a:t>Program Delivery </a:t>
            </a:r>
            <a:endParaRPr lang="en-US" dirty="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Content Placeholder 2"/>
          <p:cNvSpPr>
            <a:spLocks noGrp="1"/>
          </p:cNvSpPr>
          <p:nvPr>
            <p:ph idx="1"/>
          </p:nvPr>
        </p:nvSpPr>
        <p:spPr>
          <a:xfrm>
            <a:off x="495300" y="1676400"/>
            <a:ext cx="8153400" cy="5181600"/>
          </a:xfrm>
        </p:spPr>
        <p:txBody>
          <a:bodyPr/>
          <a:lstStyle/>
          <a:p>
            <a:endParaRPr lang="en-US" dirty="0" smtClean="0"/>
          </a:p>
          <a:p>
            <a:pPr marL="914400" lvl="1" indent="-457200">
              <a:buFont typeface="Arial" pitchFamily="34" charset="0"/>
              <a:buChar char="•"/>
            </a:pPr>
            <a:r>
              <a:rPr lang="en-US" dirty="0" smtClean="0"/>
              <a:t>Centers for Independent Living</a:t>
            </a:r>
          </a:p>
          <a:p>
            <a:pPr marL="914400" lvl="1" indent="-457200">
              <a:buFont typeface="Arial" pitchFamily="34" charset="0"/>
              <a:buChar char="•"/>
            </a:pPr>
            <a:r>
              <a:rPr lang="en-US" dirty="0" smtClean="0"/>
              <a:t>Mental Health </a:t>
            </a:r>
            <a:r>
              <a:rPr lang="en-US" dirty="0" smtClean="0"/>
              <a:t>services</a:t>
            </a:r>
          </a:p>
          <a:p>
            <a:pPr marL="914400" lvl="1" indent="-457200">
              <a:buFont typeface="Arial" pitchFamily="34" charset="0"/>
              <a:buChar char="•"/>
            </a:pPr>
            <a:r>
              <a:rPr lang="en-US" dirty="0"/>
              <a:t>Public Health </a:t>
            </a:r>
            <a:r>
              <a:rPr lang="en-US" dirty="0" smtClean="0"/>
              <a:t>Plans</a:t>
            </a:r>
            <a:endParaRPr lang="en-US" dirty="0" smtClean="0"/>
          </a:p>
          <a:p>
            <a:pPr marL="914400" lvl="1" indent="-457200">
              <a:buFont typeface="Arial" pitchFamily="34" charset="0"/>
              <a:buChar char="•"/>
            </a:pPr>
            <a:r>
              <a:rPr lang="en-US" dirty="0" smtClean="0"/>
              <a:t>Vocational Rehabilitation </a:t>
            </a:r>
            <a:r>
              <a:rPr lang="en-US" dirty="0" smtClean="0"/>
              <a:t>Centers</a:t>
            </a:r>
          </a:p>
          <a:p>
            <a:pPr marL="914400" lvl="1" indent="-457200">
              <a:buFont typeface="Arial" pitchFamily="34" charset="0"/>
              <a:buChar char="•"/>
            </a:pPr>
            <a:r>
              <a:rPr lang="en-US" dirty="0" smtClean="0"/>
              <a:t>Job Service</a:t>
            </a:r>
          </a:p>
          <a:p>
            <a:pPr marL="914400" lvl="1" indent="-457200">
              <a:buFont typeface="Arial" pitchFamily="34" charset="0"/>
              <a:buChar char="•"/>
            </a:pPr>
            <a:r>
              <a:rPr lang="en-US" dirty="0" smtClean="0"/>
              <a:t>Employment networks</a:t>
            </a:r>
            <a:endParaRPr lang="en-US" dirty="0" smtClean="0"/>
          </a:p>
        </p:txBody>
      </p:sp>
    </p:spTree>
    <p:extLst>
      <p:ext uri="{BB962C8B-B14F-4D97-AF65-F5344CB8AC3E}">
        <p14:creationId xmlns:p14="http://schemas.microsoft.com/office/powerpoint/2010/main" val="292044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001000" cy="1143000"/>
          </a:xfrm>
        </p:spPr>
        <p:txBody>
          <a:bodyPr/>
          <a:lstStyle/>
          <a:p>
            <a:r>
              <a:rPr lang="en-US" dirty="0" smtClean="0"/>
              <a:t>Capacity Building</a:t>
            </a:r>
            <a:endParaRPr lang="en-US" dirty="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Content Placeholder 2"/>
          <p:cNvSpPr>
            <a:spLocks noGrp="1"/>
          </p:cNvSpPr>
          <p:nvPr>
            <p:ph idx="1"/>
          </p:nvPr>
        </p:nvSpPr>
        <p:spPr>
          <a:xfrm>
            <a:off x="495300" y="1676400"/>
            <a:ext cx="8153400" cy="5181600"/>
          </a:xfrm>
        </p:spPr>
        <p:txBody>
          <a:bodyPr/>
          <a:lstStyle/>
          <a:p>
            <a:pPr marL="914400" lvl="1" indent="-457200">
              <a:buFont typeface="Arial" pitchFamily="34" charset="0"/>
              <a:buChar char="•"/>
            </a:pPr>
            <a:r>
              <a:rPr lang="en-US" dirty="0" smtClean="0"/>
              <a:t>Community members with disabilities</a:t>
            </a:r>
          </a:p>
          <a:p>
            <a:pPr marL="914400" lvl="1" indent="-457200">
              <a:buFont typeface="Arial" pitchFamily="34" charset="0"/>
              <a:buChar char="•"/>
            </a:pPr>
            <a:r>
              <a:rPr lang="en-US" dirty="0" smtClean="0"/>
              <a:t>Adult Disability Resource Centers</a:t>
            </a:r>
          </a:p>
          <a:p>
            <a:pPr marL="914400" lvl="1" indent="-457200">
              <a:buFont typeface="Arial" pitchFamily="34" charset="0"/>
              <a:buChar char="•"/>
            </a:pPr>
            <a:r>
              <a:rPr lang="en-US" dirty="0" smtClean="0"/>
              <a:t>Health Departments</a:t>
            </a:r>
          </a:p>
          <a:p>
            <a:pPr marL="914400" lvl="1" indent="-457200">
              <a:buFont typeface="Arial" pitchFamily="34" charset="0"/>
              <a:buChar char="•"/>
            </a:pPr>
            <a:r>
              <a:rPr lang="en-US" dirty="0" smtClean="0"/>
              <a:t>YMCAs</a:t>
            </a:r>
          </a:p>
          <a:p>
            <a:pPr marL="914400" lvl="1" indent="-457200">
              <a:buFont typeface="Arial" pitchFamily="34" charset="0"/>
              <a:buChar char="•"/>
            </a:pPr>
            <a:r>
              <a:rPr lang="en-US" dirty="0" err="1" smtClean="0"/>
              <a:t>AgrAbility</a:t>
            </a:r>
            <a:endParaRPr lang="en-US" dirty="0" smtClean="0"/>
          </a:p>
          <a:p>
            <a:pPr marL="914400" lvl="1" indent="-457200">
              <a:buFont typeface="Arial" pitchFamily="34" charset="0"/>
              <a:buChar char="•"/>
            </a:pPr>
            <a:endParaRPr lang="en-US" dirty="0" smtClean="0"/>
          </a:p>
        </p:txBody>
      </p:sp>
      <p:pic>
        <p:nvPicPr>
          <p:cNvPr id="9218" name="Picture 2" descr="http://www.goodwillnne.org/wp-content/uploads/2011/01/Farmer-199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00400"/>
            <a:ext cx="2200275" cy="331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44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09600"/>
            <a:ext cx="8229600" cy="1036638"/>
          </a:xfrm>
        </p:spPr>
        <p:txBody>
          <a:bodyPr/>
          <a:lstStyle/>
          <a:p>
            <a:pPr eaLnBrk="1" hangingPunct="1">
              <a:defRPr/>
            </a:pPr>
            <a:r>
              <a:rPr lang="en-US" dirty="0" smtClean="0">
                <a:solidFill>
                  <a:schemeClr val="tx1"/>
                </a:solidFill>
              </a:rPr>
              <a:t>Resources</a:t>
            </a:r>
          </a:p>
        </p:txBody>
      </p:sp>
      <p:sp>
        <p:nvSpPr>
          <p:cNvPr id="3075" name="Content Placeholder 2"/>
          <p:cNvSpPr>
            <a:spLocks noGrp="1"/>
          </p:cNvSpPr>
          <p:nvPr>
            <p:ph idx="1"/>
          </p:nvPr>
        </p:nvSpPr>
        <p:spPr>
          <a:xfrm>
            <a:off x="457200" y="1828801"/>
            <a:ext cx="8229600" cy="3657600"/>
          </a:xfrm>
        </p:spPr>
        <p:txBody>
          <a:bodyPr/>
          <a:lstStyle/>
          <a:p>
            <a:pPr>
              <a:lnSpc>
                <a:spcPct val="90000"/>
              </a:lnSpc>
            </a:pPr>
            <a:r>
              <a:rPr lang="en-US" sz="2800" dirty="0"/>
              <a:t>LWD &amp; WWD Program and Training information:</a:t>
            </a:r>
          </a:p>
          <a:p>
            <a:pPr>
              <a:lnSpc>
                <a:spcPct val="90000"/>
              </a:lnSpc>
            </a:pPr>
            <a:endParaRPr lang="en-US" sz="2800" u="sng" dirty="0">
              <a:hlinkClick r:id="rId3"/>
            </a:endParaRPr>
          </a:p>
          <a:p>
            <a:pPr>
              <a:lnSpc>
                <a:spcPct val="90000"/>
              </a:lnSpc>
            </a:pPr>
            <a:r>
              <a:rPr lang="en-US" sz="2800" dirty="0" smtClean="0">
                <a:hlinkClick r:id="rId3"/>
              </a:rPr>
              <a:t>www.livingandworkingwell.org</a:t>
            </a:r>
            <a:endParaRPr lang="en-US" sz="2800" dirty="0" smtClean="0"/>
          </a:p>
          <a:p>
            <a:pPr>
              <a:lnSpc>
                <a:spcPct val="90000"/>
              </a:lnSpc>
            </a:pPr>
            <a:endParaRPr lang="en-US" sz="2800" dirty="0" smtClean="0"/>
          </a:p>
          <a:p>
            <a:pPr>
              <a:lnSpc>
                <a:spcPct val="90000"/>
              </a:lnSpc>
            </a:pPr>
            <a:r>
              <a:rPr lang="en-US" sz="2800" dirty="0" smtClean="0"/>
              <a:t>Research </a:t>
            </a:r>
            <a:r>
              <a:rPr lang="en-US" sz="2800" dirty="0"/>
              <a:t>and progress reports:</a:t>
            </a:r>
          </a:p>
          <a:p>
            <a:pPr>
              <a:lnSpc>
                <a:spcPct val="90000"/>
              </a:lnSpc>
            </a:pPr>
            <a:endParaRPr lang="en-US" sz="2800" dirty="0"/>
          </a:p>
          <a:p>
            <a:pPr>
              <a:lnSpc>
                <a:spcPct val="90000"/>
              </a:lnSpc>
            </a:pPr>
            <a:r>
              <a:rPr lang="en-US" sz="2800" dirty="0">
                <a:hlinkClick r:id="rId4"/>
              </a:rPr>
              <a:t>http://</a:t>
            </a:r>
            <a:r>
              <a:rPr lang="en-US" sz="2800" dirty="0" smtClean="0">
                <a:hlinkClick r:id="rId4"/>
              </a:rPr>
              <a:t>rtc.ruralinstitute.umt.edu</a:t>
            </a:r>
            <a:r>
              <a:rPr lang="en-US" sz="2800" dirty="0"/>
              <a:t> </a:t>
            </a:r>
            <a:endParaRPr lang="en-US" sz="2800"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19908504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&amp; A</a:t>
            </a:r>
            <a:endParaRPr lang="en-US" dirty="0"/>
          </a:p>
        </p:txBody>
      </p:sp>
      <p:sp>
        <p:nvSpPr>
          <p:cNvPr id="3" name="Content Placeholder 2"/>
          <p:cNvSpPr>
            <a:spLocks noGrp="1"/>
          </p:cNvSpPr>
          <p:nvPr>
            <p:ph sz="half" idx="1"/>
          </p:nvPr>
        </p:nvSpPr>
        <p:spPr>
          <a:xfrm>
            <a:off x="0" y="2362200"/>
            <a:ext cx="4762500" cy="4132634"/>
          </a:xfrm>
        </p:spPr>
        <p:txBody>
          <a:bodyPr/>
          <a:lstStyle/>
          <a:p>
            <a:pPr marL="914400" lvl="1" indent="-457200">
              <a:buFont typeface="Arial" pitchFamily="34" charset="0"/>
              <a:buChar char="•"/>
            </a:pPr>
            <a:r>
              <a:rPr lang="en-US" sz="2800" dirty="0" smtClean="0"/>
              <a:t>Content</a:t>
            </a:r>
          </a:p>
          <a:p>
            <a:pPr marL="914400" lvl="1" indent="-457200">
              <a:buFont typeface="Arial" pitchFamily="34" charset="0"/>
              <a:buChar char="•"/>
            </a:pPr>
            <a:r>
              <a:rPr lang="en-US" sz="2800" dirty="0" smtClean="0"/>
              <a:t>Process</a:t>
            </a:r>
          </a:p>
          <a:p>
            <a:pPr marL="914400" lvl="1" indent="-457200">
              <a:buFont typeface="Arial" pitchFamily="34" charset="0"/>
              <a:buChar char="•"/>
            </a:pPr>
            <a:r>
              <a:rPr lang="en-US" sz="2800" dirty="0" smtClean="0"/>
              <a:t>Training</a:t>
            </a:r>
          </a:p>
          <a:p>
            <a:pPr marL="914400" lvl="1" indent="-457200">
              <a:buFont typeface="Arial" pitchFamily="34" charset="0"/>
              <a:buChar char="•"/>
            </a:pPr>
            <a:r>
              <a:rPr lang="en-US" sz="2800" dirty="0" smtClean="0"/>
              <a:t>Funding</a:t>
            </a:r>
          </a:p>
          <a:p>
            <a:pPr marL="914400" lvl="1" indent="-457200">
              <a:buFont typeface="Arial" pitchFamily="34" charset="0"/>
              <a:buChar char="•"/>
            </a:pPr>
            <a:r>
              <a:rPr lang="en-US" sz="2800" dirty="0"/>
              <a:t>Delivery mechanisms</a:t>
            </a:r>
          </a:p>
          <a:p>
            <a:pPr lvl="1"/>
            <a:endParaRPr lang="en-US" sz="2800" dirty="0" smtClean="0"/>
          </a:p>
          <a:p>
            <a:pPr marL="914400" lvl="1" indent="-457200">
              <a:buFont typeface="Arial" pitchFamily="34" charset="0"/>
              <a:buChar char="•"/>
            </a:pPr>
            <a:endParaRPr lang="en-US" dirty="0" smtClean="0"/>
          </a:p>
        </p:txBody>
      </p:sp>
      <p:sp>
        <p:nvSpPr>
          <p:cNvPr id="6" name="Content Placeholder 5"/>
          <p:cNvSpPr>
            <a:spLocks noGrp="1"/>
          </p:cNvSpPr>
          <p:nvPr>
            <p:ph sz="half" idx="2"/>
          </p:nvPr>
        </p:nvSpPr>
        <p:spPr/>
        <p:txBody>
          <a:bodyPr/>
          <a:lstStyle/>
          <a:p>
            <a:endParaRPr lang="en-US"/>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266" name="Picture 2" descr="http://www.37signals.com/svn/images/sxsw-questions-sl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028" y="2209800"/>
            <a:ext cx="385269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855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0" y="381000"/>
            <a:ext cx="7543800" cy="685800"/>
          </a:xfrm>
        </p:spPr>
        <p:txBody>
          <a:bodyPr>
            <a:normAutofit fontScale="90000"/>
          </a:bodyPr>
          <a:lstStyle/>
          <a:p>
            <a:pPr eaLnBrk="1" hangingPunct="1"/>
            <a:r>
              <a:rPr lang="en-US" b="1" smtClean="0"/>
              <a:t>Contact Information</a:t>
            </a:r>
          </a:p>
        </p:txBody>
      </p:sp>
      <p:sp>
        <p:nvSpPr>
          <p:cNvPr id="25603" name="Rectangle 3"/>
          <p:cNvSpPr>
            <a:spLocks noGrp="1" noChangeArrowheads="1"/>
          </p:cNvSpPr>
          <p:nvPr>
            <p:ph sz="half" idx="1"/>
          </p:nvPr>
        </p:nvSpPr>
        <p:spPr>
          <a:xfrm>
            <a:off x="4343400" y="1752600"/>
            <a:ext cx="4175125" cy="4419600"/>
          </a:xfrm>
        </p:spPr>
        <p:txBody>
          <a:bodyPr/>
          <a:lstStyle/>
          <a:p>
            <a:pPr>
              <a:lnSpc>
                <a:spcPct val="90000"/>
              </a:lnSpc>
              <a:spcBef>
                <a:spcPts val="0"/>
              </a:spcBef>
            </a:pPr>
            <a:r>
              <a:rPr lang="en-US" sz="2400" b="1" dirty="0"/>
              <a:t>Tracy Boehm, MPH</a:t>
            </a:r>
          </a:p>
          <a:p>
            <a:pPr>
              <a:lnSpc>
                <a:spcPct val="90000"/>
              </a:lnSpc>
              <a:spcBef>
                <a:spcPts val="0"/>
              </a:spcBef>
            </a:pPr>
            <a:r>
              <a:rPr lang="en-US" sz="2400" b="1" dirty="0"/>
              <a:t>406-243-5741</a:t>
            </a:r>
          </a:p>
          <a:p>
            <a:pPr>
              <a:lnSpc>
                <a:spcPct val="90000"/>
              </a:lnSpc>
              <a:spcBef>
                <a:spcPts val="0"/>
              </a:spcBef>
            </a:pPr>
            <a:r>
              <a:rPr lang="en-US" sz="2000" b="1" dirty="0">
                <a:hlinkClick r:id="rId3"/>
              </a:rPr>
              <a:t>boehm@ruralinstitute.umt.edu</a:t>
            </a:r>
            <a:endParaRPr lang="en-US" sz="2000" b="1" dirty="0"/>
          </a:p>
          <a:p>
            <a:pPr>
              <a:lnSpc>
                <a:spcPct val="90000"/>
              </a:lnSpc>
            </a:pPr>
            <a:endParaRPr lang="en-US" sz="2400" b="1" dirty="0" smtClean="0"/>
          </a:p>
          <a:p>
            <a:pPr>
              <a:lnSpc>
                <a:spcPct val="90000"/>
              </a:lnSpc>
            </a:pPr>
            <a:r>
              <a:rPr lang="en-US" sz="2400" b="1" dirty="0" smtClean="0"/>
              <a:t>Craig </a:t>
            </a:r>
            <a:r>
              <a:rPr lang="en-US" sz="2400" b="1" dirty="0"/>
              <a:t>Ravesloot, PhD</a:t>
            </a:r>
          </a:p>
          <a:p>
            <a:pPr>
              <a:lnSpc>
                <a:spcPct val="90000"/>
              </a:lnSpc>
            </a:pPr>
            <a:r>
              <a:rPr lang="en-US" sz="2400" b="1" dirty="0"/>
              <a:t>406-243-2992</a:t>
            </a:r>
          </a:p>
          <a:p>
            <a:pPr>
              <a:lnSpc>
                <a:spcPct val="90000"/>
              </a:lnSpc>
            </a:pPr>
            <a:r>
              <a:rPr lang="en-US" sz="2000" b="1" dirty="0" smtClean="0">
                <a:hlinkClick r:id="rId4"/>
              </a:rPr>
              <a:t>Craig.Ravesloot@umontana.edu</a:t>
            </a:r>
            <a:r>
              <a:rPr lang="en-US" sz="2000" b="1" dirty="0" smtClean="0"/>
              <a:t> </a:t>
            </a:r>
            <a:endParaRPr lang="en-US" sz="2000" b="1" dirty="0"/>
          </a:p>
          <a:p>
            <a:pPr>
              <a:lnSpc>
                <a:spcPct val="90000"/>
              </a:lnSpc>
              <a:spcBef>
                <a:spcPts val="0"/>
              </a:spcBef>
              <a:buNone/>
            </a:pPr>
            <a:endParaRPr lang="en-US" sz="2400" b="1" dirty="0" smtClean="0"/>
          </a:p>
          <a:p>
            <a:pPr>
              <a:lnSpc>
                <a:spcPct val="90000"/>
              </a:lnSpc>
              <a:spcBef>
                <a:spcPts val="0"/>
              </a:spcBef>
              <a:buNone/>
            </a:pPr>
            <a:endParaRPr lang="en-US" sz="2000" b="1" dirty="0"/>
          </a:p>
          <a:p>
            <a:pPr>
              <a:lnSpc>
                <a:spcPct val="90000"/>
              </a:lnSpc>
              <a:spcBef>
                <a:spcPts val="0"/>
              </a:spcBef>
              <a:buNone/>
            </a:pPr>
            <a:r>
              <a:rPr lang="en-US" sz="2400" b="1" dirty="0" smtClean="0"/>
              <a:t>Catherine Ipsen, PhD</a:t>
            </a:r>
          </a:p>
          <a:p>
            <a:pPr>
              <a:lnSpc>
                <a:spcPct val="90000"/>
              </a:lnSpc>
              <a:spcBef>
                <a:spcPts val="0"/>
              </a:spcBef>
              <a:buNone/>
            </a:pPr>
            <a:r>
              <a:rPr lang="en-US" sz="2400" b="1" dirty="0" smtClean="0"/>
              <a:t>406-243-4562</a:t>
            </a:r>
          </a:p>
          <a:p>
            <a:pPr>
              <a:lnSpc>
                <a:spcPct val="90000"/>
              </a:lnSpc>
              <a:spcBef>
                <a:spcPts val="0"/>
              </a:spcBef>
              <a:buNone/>
            </a:pPr>
            <a:r>
              <a:rPr lang="en-US" sz="2000" b="1" dirty="0" smtClean="0">
                <a:hlinkClick r:id="rId5"/>
              </a:rPr>
              <a:t>ipsen@ruralinstitute.umt.edu</a:t>
            </a:r>
            <a:r>
              <a:rPr lang="en-US" sz="2000" b="1" dirty="0" smtClean="0"/>
              <a:t> </a:t>
            </a:r>
          </a:p>
          <a:p>
            <a:pPr>
              <a:lnSpc>
                <a:spcPct val="90000"/>
              </a:lnSpc>
              <a:spcBef>
                <a:spcPts val="0"/>
              </a:spcBef>
              <a:buNone/>
            </a:pPr>
            <a:endParaRPr lang="en-US" sz="2000" b="1" dirty="0"/>
          </a:p>
          <a:p>
            <a:pPr>
              <a:lnSpc>
                <a:spcPct val="90000"/>
              </a:lnSpc>
              <a:spcBef>
                <a:spcPts val="0"/>
              </a:spcBef>
              <a:buNone/>
            </a:pPr>
            <a:endParaRPr lang="en-US" sz="2000" b="1" dirty="0"/>
          </a:p>
          <a:p>
            <a:pPr eaLnBrk="1" hangingPunct="1">
              <a:lnSpc>
                <a:spcPct val="90000"/>
              </a:lnSpc>
              <a:buFontTx/>
              <a:buNone/>
            </a:pPr>
            <a:endParaRPr lang="en-US" sz="2400" b="1" dirty="0" smtClean="0"/>
          </a:p>
        </p:txBody>
      </p:sp>
      <p:sp>
        <p:nvSpPr>
          <p:cNvPr id="25604" name="Content Placeholder 1"/>
          <p:cNvSpPr>
            <a:spLocks noGrp="1"/>
          </p:cNvSpPr>
          <p:nvPr>
            <p:ph sz="half" idx="2"/>
          </p:nvPr>
        </p:nvSpPr>
        <p:spPr>
          <a:xfrm>
            <a:off x="0" y="1828800"/>
            <a:ext cx="4114800" cy="3962400"/>
          </a:xfrm>
        </p:spPr>
        <p:txBody>
          <a:bodyPr/>
          <a:lstStyle/>
          <a:p>
            <a:pPr>
              <a:lnSpc>
                <a:spcPct val="90000"/>
              </a:lnSpc>
              <a:spcBef>
                <a:spcPts val="0"/>
              </a:spcBef>
            </a:pPr>
            <a:r>
              <a:rPr lang="en-US" sz="2400" b="1" dirty="0"/>
              <a:t>RTC: Rural, University of </a:t>
            </a:r>
            <a:endParaRPr lang="en-US" sz="2400" b="1" dirty="0" smtClean="0"/>
          </a:p>
          <a:p>
            <a:pPr>
              <a:lnSpc>
                <a:spcPct val="90000"/>
              </a:lnSpc>
              <a:spcBef>
                <a:spcPts val="0"/>
              </a:spcBef>
            </a:pPr>
            <a:r>
              <a:rPr lang="en-US" sz="2400" b="1" dirty="0" smtClean="0"/>
              <a:t>Montana</a:t>
            </a:r>
            <a:endParaRPr lang="en-US" sz="2400" b="1" dirty="0"/>
          </a:p>
          <a:p>
            <a:pPr>
              <a:lnSpc>
                <a:spcPct val="90000"/>
              </a:lnSpc>
              <a:spcBef>
                <a:spcPts val="0"/>
              </a:spcBef>
            </a:pPr>
            <a:r>
              <a:rPr lang="en-US" sz="2400" b="1" dirty="0"/>
              <a:t>52 Corbin Hall</a:t>
            </a:r>
          </a:p>
          <a:p>
            <a:pPr>
              <a:lnSpc>
                <a:spcPct val="90000"/>
              </a:lnSpc>
              <a:spcBef>
                <a:spcPts val="0"/>
              </a:spcBef>
            </a:pPr>
            <a:r>
              <a:rPr lang="en-US" sz="2400" b="1" dirty="0"/>
              <a:t>Missoula, MT 59812</a:t>
            </a:r>
          </a:p>
          <a:p>
            <a:pPr eaLnBrk="1" hangingPunct="1">
              <a:lnSpc>
                <a:spcPct val="90000"/>
              </a:lnSpc>
              <a:buFontTx/>
              <a:buNone/>
            </a:pPr>
            <a:endParaRPr lang="en-US" sz="2400" b="1" dirty="0" smtClean="0"/>
          </a:p>
          <a:p>
            <a:pPr eaLnBrk="1" hangingPunct="1">
              <a:lnSpc>
                <a:spcPct val="90000"/>
              </a:lnSpc>
              <a:buFontTx/>
              <a:buNone/>
            </a:pPr>
            <a:endParaRPr lang="en-US" sz="2400" b="1" dirty="0"/>
          </a:p>
        </p:txBody>
      </p:sp>
      <p:sp>
        <p:nvSpPr>
          <p:cNvPr id="6" name="Rectangle 5"/>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53396653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4" descr="Picture of a traffic sign with three exits - the moon with an arrow pointing up, the airport, and Pittsburgh."/>
          <p:cNvPicPr>
            <a:picLocks noGrp="1" noChangeAspect="1" noChangeArrowheads="1"/>
          </p:cNvPicPr>
          <p:nvPr>
            <p:ph idx="1"/>
          </p:nvPr>
        </p:nvPicPr>
        <p:blipFill>
          <a:blip r:embed="rId3" cstate="print"/>
          <a:srcRect/>
          <a:stretch>
            <a:fillRect/>
          </a:stretch>
        </p:blipFill>
        <p:spPr bwMode="auto">
          <a:xfrm>
            <a:off x="387839" y="1219200"/>
            <a:ext cx="8368321" cy="4376737"/>
          </a:xfrm>
          <a:prstGeom prst="rect">
            <a:avLst/>
          </a:prstGeom>
          <a:noFill/>
        </p:spPr>
      </p:pic>
    </p:spTree>
    <p:extLst>
      <p:ext uri="{BB962C8B-B14F-4D97-AF65-F5344CB8AC3E}">
        <p14:creationId xmlns:p14="http://schemas.microsoft.com/office/powerpoint/2010/main" val="2095847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57200"/>
            <a:ext cx="8229600" cy="1036638"/>
          </a:xfrm>
        </p:spPr>
        <p:txBody>
          <a:bodyPr/>
          <a:lstStyle/>
          <a:p>
            <a:pPr eaLnBrk="1" hangingPunct="1">
              <a:defRPr/>
            </a:pPr>
            <a:r>
              <a:rPr lang="en-US" dirty="0" smtClean="0">
                <a:solidFill>
                  <a:schemeClr val="tx1"/>
                </a:solidFill>
              </a:rPr>
              <a:t>Introduction</a:t>
            </a:r>
          </a:p>
        </p:txBody>
      </p:sp>
      <p:sp>
        <p:nvSpPr>
          <p:cNvPr id="3075" name="Content Placeholder 2"/>
          <p:cNvSpPr>
            <a:spLocks noGrp="1"/>
          </p:cNvSpPr>
          <p:nvPr>
            <p:ph idx="1"/>
          </p:nvPr>
        </p:nvSpPr>
        <p:spPr>
          <a:xfrm>
            <a:off x="457200" y="1676400"/>
            <a:ext cx="3733800" cy="4221163"/>
          </a:xfrm>
        </p:spPr>
        <p:txBody>
          <a:bodyPr/>
          <a:lstStyle/>
          <a:p>
            <a:r>
              <a:rPr lang="en-US" dirty="0"/>
              <a:t>Rural Institute</a:t>
            </a:r>
          </a:p>
          <a:p>
            <a:r>
              <a:rPr lang="en-US" dirty="0"/>
              <a:t>University Center of Excellence</a:t>
            </a:r>
          </a:p>
          <a:p>
            <a:r>
              <a:rPr lang="en-US" dirty="0"/>
              <a:t>RTC: Rural</a:t>
            </a:r>
          </a:p>
          <a:p>
            <a:r>
              <a:rPr lang="en-US" dirty="0"/>
              <a:t>CDC Disability and Health Team</a:t>
            </a:r>
          </a:p>
          <a:p>
            <a:pPr eaLnBrk="1" hangingPunct="1">
              <a:buFont typeface="Arial" charset="0"/>
              <a:buNone/>
            </a:pPr>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2" descr="Picture of Missoula valle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7200" y="1828800"/>
            <a:ext cx="4419600" cy="3314700"/>
          </a:xfrm>
          <a:prstGeom prst="rect">
            <a:avLst/>
          </a:prstGeom>
          <a:noFill/>
        </p:spPr>
      </p:pic>
    </p:spTree>
    <p:extLst>
      <p:ext uri="{BB962C8B-B14F-4D97-AF65-F5344CB8AC3E}">
        <p14:creationId xmlns:p14="http://schemas.microsoft.com/office/powerpoint/2010/main" val="1346377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57200"/>
            <a:ext cx="8229600" cy="1036638"/>
          </a:xfrm>
        </p:spPr>
        <p:txBody>
          <a:bodyPr/>
          <a:lstStyle/>
          <a:p>
            <a:pPr eaLnBrk="1" hangingPunct="1">
              <a:defRPr/>
            </a:pPr>
            <a:r>
              <a:rPr lang="en-US" dirty="0" smtClean="0"/>
              <a:t>What’s health got to do with disability?</a:t>
            </a:r>
          </a:p>
        </p:txBody>
      </p:sp>
      <p:sp>
        <p:nvSpPr>
          <p:cNvPr id="3075" name="Content Placeholder 2"/>
          <p:cNvSpPr>
            <a:spLocks noGrp="1"/>
          </p:cNvSpPr>
          <p:nvPr>
            <p:ph idx="1"/>
          </p:nvPr>
        </p:nvSpPr>
        <p:spPr>
          <a:xfrm>
            <a:off x="457200" y="2057400"/>
            <a:ext cx="3733800" cy="3840163"/>
          </a:xfrm>
        </p:spPr>
        <p:txBody>
          <a:bodyPr/>
          <a:lstStyle/>
          <a:p>
            <a:pPr eaLnBrk="1" hangingPunct="1"/>
            <a:endParaRPr lang="en-US" dirty="0" smtClean="0">
              <a:latin typeface="Arial" pitchFamily="34" charset="0"/>
              <a:cs typeface="Arial" pitchFamily="34" charset="0"/>
            </a:endParaRPr>
          </a:p>
          <a:p>
            <a:pPr marL="457200" indent="-457200" eaLnBrk="1" hangingPunct="1">
              <a:buFont typeface="Arial" pitchFamily="34" charset="0"/>
              <a:buChar char="•"/>
            </a:pPr>
            <a:r>
              <a:rPr lang="en-US" dirty="0" smtClean="0">
                <a:latin typeface="Arial" pitchFamily="34" charset="0"/>
                <a:cs typeface="Arial" pitchFamily="34" charset="0"/>
              </a:rPr>
              <a:t>Medical model vs. social </a:t>
            </a:r>
            <a:r>
              <a:rPr lang="en-US" dirty="0" smtClean="0">
                <a:latin typeface="Arial" pitchFamily="34" charset="0"/>
                <a:cs typeface="Arial" pitchFamily="34" charset="0"/>
              </a:rPr>
              <a:t>model</a:t>
            </a:r>
          </a:p>
          <a:p>
            <a:pPr marL="457200" indent="-457200" eaLnBrk="1" hangingPunct="1">
              <a:buFont typeface="Arial" pitchFamily="34" charset="0"/>
              <a:buChar char="•"/>
            </a:pPr>
            <a:endParaRPr lang="en-US" dirty="0">
              <a:latin typeface="Arial" pitchFamily="34" charset="0"/>
              <a:cs typeface="Arial" pitchFamily="34" charset="0"/>
            </a:endParaRPr>
          </a:p>
          <a:p>
            <a:pPr marL="457200" indent="-457200">
              <a:buFont typeface="Arial" pitchFamily="34" charset="0"/>
              <a:buChar char="•"/>
            </a:pPr>
            <a:r>
              <a:rPr lang="en-US" dirty="0">
                <a:latin typeface="Arial" pitchFamily="34" charset="0"/>
                <a:cs typeface="Arial" pitchFamily="34" charset="0"/>
              </a:rPr>
              <a:t>Paradigm shift</a:t>
            </a:r>
          </a:p>
          <a:p>
            <a:pPr eaLnBrk="1" hangingPunct="1"/>
            <a:endParaRPr lang="en-US" dirty="0" smtClean="0">
              <a:latin typeface="Arial" pitchFamily="34" charset="0"/>
              <a:cs typeface="Arial" pitchFamily="34" charset="0"/>
            </a:endParaRPr>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4800600" y="2057400"/>
            <a:ext cx="4191000" cy="4647426"/>
          </a:xfrm>
          <a:prstGeom prst="rect">
            <a:avLst/>
          </a:prstGeom>
        </p:spPr>
        <p:txBody>
          <a:bodyPr wrap="square">
            <a:spAutoFit/>
          </a:bodyPr>
          <a:lstStyle/>
          <a:p>
            <a:pPr>
              <a:buNone/>
            </a:pPr>
            <a:r>
              <a:rPr lang="en-US" sz="2800" dirty="0" smtClean="0"/>
              <a:t>WHO defines </a:t>
            </a:r>
            <a:r>
              <a:rPr lang="en-US" sz="2800" dirty="0"/>
              <a:t>health as:</a:t>
            </a:r>
          </a:p>
          <a:p>
            <a:pPr>
              <a:buNone/>
            </a:pPr>
            <a:endParaRPr lang="en-US" sz="2800" dirty="0"/>
          </a:p>
          <a:p>
            <a:pPr>
              <a:buNone/>
            </a:pPr>
            <a:r>
              <a:rPr lang="en-US" sz="2800" dirty="0" smtClean="0"/>
              <a:t>“</a:t>
            </a:r>
            <a:r>
              <a:rPr lang="en-US" sz="2800" dirty="0"/>
              <a:t>A state of complete physical, mental and social well-being and not merely the absence of disease or infirmity</a:t>
            </a:r>
            <a:r>
              <a:rPr lang="en-US" sz="2800" dirty="0" smtClean="0"/>
              <a:t>.”</a:t>
            </a:r>
          </a:p>
          <a:p>
            <a:pPr>
              <a:buNone/>
            </a:pPr>
            <a:endParaRPr lang="en-US" sz="2800" dirty="0"/>
          </a:p>
          <a:p>
            <a:pPr>
              <a:buNone/>
            </a:pPr>
            <a:endParaRPr lang="en-US" dirty="0" smtClean="0"/>
          </a:p>
          <a:p>
            <a:pPr>
              <a:buNone/>
            </a:pPr>
            <a:endParaRPr lang="en-US" dirty="0"/>
          </a:p>
          <a:p>
            <a:pPr>
              <a:buNone/>
            </a:pPr>
            <a:endParaRPr lang="en-US" dirty="0" smtClean="0"/>
          </a:p>
          <a:p>
            <a:pPr>
              <a:buNone/>
            </a:pPr>
            <a:endParaRPr lang="en-US" dirty="0"/>
          </a:p>
        </p:txBody>
      </p:sp>
    </p:spTree>
    <p:extLst>
      <p:ext uri="{BB962C8B-B14F-4D97-AF65-F5344CB8AC3E}">
        <p14:creationId xmlns:p14="http://schemas.microsoft.com/office/powerpoint/2010/main" val="215923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defRPr/>
            </a:pPr>
            <a:r>
              <a:rPr lang="en-US" dirty="0"/>
              <a:t>People with disabilities CAN be   healthy!</a:t>
            </a:r>
            <a:endParaRPr lang="en-US" dirty="0" smtClean="0"/>
          </a:p>
        </p:txBody>
      </p:sp>
      <p:sp>
        <p:nvSpPr>
          <p:cNvPr id="3075" name="Content Placeholder 2"/>
          <p:cNvSpPr>
            <a:spLocks noGrp="1"/>
          </p:cNvSpPr>
          <p:nvPr>
            <p:ph sz="half" idx="1"/>
          </p:nvPr>
        </p:nvSpPr>
        <p:spPr/>
        <p:txBody>
          <a:bodyPr/>
          <a:lstStyle/>
          <a:p>
            <a:pPr eaLnBrk="1" hangingPunct="1"/>
            <a:endParaRPr lang="en-US" dirty="0" smtClean="0">
              <a:latin typeface="Arial" pitchFamily="34" charset="0"/>
              <a:cs typeface="Arial" pitchFamily="34" charset="0"/>
            </a:endParaRPr>
          </a:p>
          <a:p>
            <a:pPr eaLnBrk="1" hangingPunct="1"/>
            <a:endParaRPr lang="en-US" dirty="0" smtClean="0">
              <a:latin typeface="Arial" pitchFamily="34" charset="0"/>
              <a:cs typeface="Arial" pitchFamily="34" charset="0"/>
            </a:endParaRPr>
          </a:p>
        </p:txBody>
      </p:sp>
      <p:sp>
        <p:nvSpPr>
          <p:cNvPr id="2" name="Content Placeholder 1"/>
          <p:cNvSpPr>
            <a:spLocks noGrp="1"/>
          </p:cNvSpPr>
          <p:nvPr>
            <p:ph sz="half" idx="2"/>
          </p:nvPr>
        </p:nvSpPr>
        <p:spPr/>
        <p:txBody>
          <a:bodyPr/>
          <a:lstStyle/>
          <a:p>
            <a:r>
              <a:rPr lang="en-US" dirty="0"/>
              <a:t>It isn’t true that you are either healthy or unhealthy.</a:t>
            </a:r>
          </a:p>
          <a:p>
            <a:r>
              <a:rPr lang="en-US" dirty="0"/>
              <a:t>	</a:t>
            </a:r>
          </a:p>
          <a:p>
            <a:r>
              <a:rPr lang="en-US" dirty="0"/>
              <a:t>Someone with arthritis can have excellent overall health despite having joint pain.</a:t>
            </a:r>
          </a:p>
          <a:p>
            <a:endParaRPr lang="en-US" dirty="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4800600" y="2057400"/>
            <a:ext cx="4191000" cy="1631216"/>
          </a:xfrm>
          <a:prstGeom prst="rect">
            <a:avLst/>
          </a:prstGeom>
        </p:spPr>
        <p:txBody>
          <a:bodyPr wrap="square">
            <a:spAutoFit/>
          </a:bodyPr>
          <a:lstStyle/>
          <a:p>
            <a:pPr>
              <a:buNone/>
            </a:pPr>
            <a:endParaRPr lang="en-US" sz="2800" dirty="0"/>
          </a:p>
          <a:p>
            <a:pPr>
              <a:buNone/>
            </a:pPr>
            <a:endParaRPr lang="en-US" dirty="0" smtClean="0"/>
          </a:p>
          <a:p>
            <a:pPr>
              <a:buNone/>
            </a:pPr>
            <a:endParaRPr lang="en-US" dirty="0"/>
          </a:p>
          <a:p>
            <a:pPr>
              <a:buNone/>
            </a:pPr>
            <a:endParaRPr lang="en-US" dirty="0" smtClean="0"/>
          </a:p>
          <a:p>
            <a:pPr>
              <a:buNone/>
            </a:pPr>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2667000"/>
            <a:ext cx="4038600" cy="2697163"/>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4342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81000"/>
            <a:ext cx="8229600" cy="1036638"/>
          </a:xfrm>
        </p:spPr>
        <p:txBody>
          <a:bodyPr/>
          <a:lstStyle/>
          <a:p>
            <a:pPr eaLnBrk="1" hangingPunct="1">
              <a:defRPr/>
            </a:pPr>
            <a:r>
              <a:rPr lang="en-US" dirty="0"/>
              <a:t>Health is …..</a:t>
            </a:r>
            <a:endParaRPr lang="en-US" dirty="0" smtClean="0"/>
          </a:p>
        </p:txBody>
      </p:sp>
      <p:sp>
        <p:nvSpPr>
          <p:cNvPr id="3075" name="Content Placeholder 2"/>
          <p:cNvSpPr>
            <a:spLocks noGrp="1"/>
          </p:cNvSpPr>
          <p:nvPr>
            <p:ph idx="1"/>
          </p:nvPr>
        </p:nvSpPr>
        <p:spPr>
          <a:xfrm>
            <a:off x="457200" y="1524000"/>
            <a:ext cx="4343400" cy="4419600"/>
          </a:xfrm>
        </p:spPr>
        <p:txBody>
          <a:bodyPr/>
          <a:lstStyle/>
          <a:p>
            <a:r>
              <a:rPr lang="en-US" dirty="0"/>
              <a:t>A </a:t>
            </a:r>
            <a:r>
              <a:rPr lang="en-US" b="1" dirty="0"/>
              <a:t>MEANS</a:t>
            </a:r>
            <a:r>
              <a:rPr lang="en-US" dirty="0"/>
              <a:t> to an end, </a:t>
            </a:r>
            <a:r>
              <a:rPr lang="en-US" b="1" dirty="0"/>
              <a:t>NOT</a:t>
            </a:r>
            <a:r>
              <a:rPr lang="en-US" dirty="0"/>
              <a:t> the end itself</a:t>
            </a:r>
            <a:r>
              <a:rPr lang="en-US" dirty="0" smtClean="0"/>
              <a:t>!</a:t>
            </a:r>
            <a:r>
              <a:rPr lang="en-US" dirty="0"/>
              <a:t>	</a:t>
            </a:r>
            <a:endParaRPr lang="en-US" dirty="0" smtClean="0"/>
          </a:p>
          <a:p>
            <a:endParaRPr lang="en-US" dirty="0"/>
          </a:p>
          <a:p>
            <a:r>
              <a:rPr lang="en-US" dirty="0"/>
              <a:t>We work hard to be healthier so we can experience the things we enjoy and that give us meaning in life.</a:t>
            </a:r>
          </a:p>
          <a:p>
            <a:endParaRPr lang="en-US" dirty="0" smtClean="0"/>
          </a:p>
        </p:txBody>
      </p:sp>
      <p:sp>
        <p:nvSpPr>
          <p:cNvPr id="4" name="Rectangle 3"/>
          <p:cNvSpPr/>
          <p:nvPr/>
        </p:nvSpPr>
        <p:spPr>
          <a:xfrm>
            <a:off x="0" y="0"/>
            <a:ext cx="9144000" cy="381000"/>
          </a:xfrm>
          <a:prstGeom prst="rect">
            <a:avLst/>
          </a:prstGeom>
          <a:solidFill>
            <a:srgbClr val="3E6D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0" y="6629400"/>
            <a:ext cx="9144000" cy="274638"/>
          </a:xfrm>
          <a:prstGeom prst="rect">
            <a:avLst/>
          </a:prstGeom>
          <a:solidFill>
            <a:srgbClr val="3E6D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1029" descr="ph01935j"/>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2514600"/>
            <a:ext cx="3001264" cy="321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235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3175</TotalTime>
  <Words>1021</Words>
  <Application>Microsoft Office PowerPoint</Application>
  <PresentationFormat>On-screen Show (4:3)</PresentationFormat>
  <Paragraphs>271</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Default Design</vt:lpstr>
      <vt:lpstr>Living and Working Well with a Disability: What’s Health Got to Do with It?</vt:lpstr>
      <vt:lpstr>Acknowledgements</vt:lpstr>
      <vt:lpstr>PowerPoint Presentation</vt:lpstr>
      <vt:lpstr>Questions I will try to answer:</vt:lpstr>
      <vt:lpstr>PowerPoint Presentation</vt:lpstr>
      <vt:lpstr>Introduction</vt:lpstr>
      <vt:lpstr>What’s health got to do with disability?</vt:lpstr>
      <vt:lpstr>People with disabilities CAN be   healthy!</vt:lpstr>
      <vt:lpstr>Health is …..</vt:lpstr>
      <vt:lpstr>What is Health Promotion?</vt:lpstr>
      <vt:lpstr>PowerPoint Presentation</vt:lpstr>
      <vt:lpstr>Health Disparities</vt:lpstr>
      <vt:lpstr>Secondary Conditions</vt:lpstr>
      <vt:lpstr>Secondary Conditions Research</vt:lpstr>
      <vt:lpstr>PowerPoint Presentation</vt:lpstr>
      <vt:lpstr>Why is this important?</vt:lpstr>
      <vt:lpstr>Access to Health Promotion</vt:lpstr>
      <vt:lpstr>Building Capacity for Health Promotion</vt:lpstr>
      <vt:lpstr>Living and Working Well with a Disability</vt:lpstr>
      <vt:lpstr>Living Well Format</vt:lpstr>
      <vt:lpstr>Living Well Program Content</vt:lpstr>
      <vt:lpstr>Is Living Well helpful?</vt:lpstr>
      <vt:lpstr>Approaches to Goal Setting</vt:lpstr>
      <vt:lpstr>Workshop Exercises</vt:lpstr>
      <vt:lpstr>The House of Living Well</vt:lpstr>
      <vt:lpstr>The Time Wheel</vt:lpstr>
      <vt:lpstr>Imagining My Future</vt:lpstr>
      <vt:lpstr>Working Well with a Disability</vt:lpstr>
      <vt:lpstr>Secondary Conditions and Employment</vt:lpstr>
      <vt:lpstr>Working Well Research</vt:lpstr>
      <vt:lpstr>Results</vt:lpstr>
      <vt:lpstr>Working Well</vt:lpstr>
      <vt:lpstr>The House of Working Well</vt:lpstr>
      <vt:lpstr>The House of Working Well</vt:lpstr>
      <vt:lpstr>Time Timeline</vt:lpstr>
      <vt:lpstr>The Rest of Working Well</vt:lpstr>
      <vt:lpstr>Working Well Benefits</vt:lpstr>
      <vt:lpstr>Program Implementation</vt:lpstr>
      <vt:lpstr>Training</vt:lpstr>
      <vt:lpstr>Program Delivery </vt:lpstr>
      <vt:lpstr>Capacity Building</vt:lpstr>
      <vt:lpstr>Resources</vt:lpstr>
      <vt:lpstr>Q &amp; A</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Craig</dc:creator>
  <cp:lastModifiedBy>boehm</cp:lastModifiedBy>
  <cp:revision>281</cp:revision>
  <dcterms:created xsi:type="dcterms:W3CDTF">2004-06-30T20:42:20Z</dcterms:created>
  <dcterms:modified xsi:type="dcterms:W3CDTF">2011-11-04T19:44:06Z</dcterms:modified>
</cp:coreProperties>
</file>