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0" r:id="rId17"/>
    <p:sldId id="277" r:id="rId18"/>
    <p:sldId id="271" r:id="rId19"/>
    <p:sldId id="275" r:id="rId20"/>
    <p:sldId id="276" r:id="rId21"/>
    <p:sldId id="272" r:id="rId22"/>
    <p:sldId id="279"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2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A07D6CC-F113-47B8-8807-D8A5699F4DFA}" type="datetimeFigureOut">
              <a:rPr lang="en-US" smtClean="0"/>
              <a:pPr/>
              <a:t>10/25/2011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B83D1F4-F60D-44DA-9D9E-BC039CE63C1E}" type="slidenum">
              <a:rPr lang="en-US" smtClean="0"/>
              <a:pPr/>
              <a:t>‹#›</a:t>
            </a:fld>
            <a:endParaRPr lang="en-US" dirty="0"/>
          </a:p>
        </p:txBody>
      </p:sp>
    </p:spTree>
    <p:extLst>
      <p:ext uri="{BB962C8B-B14F-4D97-AF65-F5344CB8AC3E}">
        <p14:creationId xmlns:p14="http://schemas.microsoft.com/office/powerpoint/2010/main" xmlns="" val="3386731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C6E98B1-B44C-46F0-BA7C-5C137A881443}" type="datetimeFigureOut">
              <a:rPr lang="en-US" smtClean="0"/>
              <a:pPr/>
              <a:t>10/25/2011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5E59615-B95C-46A7-9A34-9817FD0075C2}" type="slidenum">
              <a:rPr lang="en-US" smtClean="0"/>
              <a:pPr/>
              <a:t>‹#›</a:t>
            </a:fld>
            <a:endParaRPr lang="en-US" dirty="0"/>
          </a:p>
        </p:txBody>
      </p:sp>
    </p:spTree>
    <p:extLst>
      <p:ext uri="{BB962C8B-B14F-4D97-AF65-F5344CB8AC3E}">
        <p14:creationId xmlns:p14="http://schemas.microsoft.com/office/powerpoint/2010/main" xmlns="" val="323592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Milissa or 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Milissa or 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Alisa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Alisa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18</a:t>
            </a:fld>
            <a:endParaRPr lang="en-US" dirty="0"/>
          </a:p>
        </p:txBody>
      </p:sp>
    </p:spTree>
    <p:extLst>
      <p:ext uri="{BB962C8B-B14F-4D97-AF65-F5344CB8AC3E}">
        <p14:creationId xmlns:p14="http://schemas.microsoft.com/office/powerpoint/2010/main" xmlns="" val="4277856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Melinda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Milissa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Milissa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Milissa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Milissa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Milissa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Alisa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Alisa</a:t>
            </a:r>
            <a:endParaRPr lang="en-US" dirty="0"/>
          </a:p>
        </p:txBody>
      </p:sp>
      <p:sp>
        <p:nvSpPr>
          <p:cNvPr id="4" name="Slide Number Placeholder 3"/>
          <p:cNvSpPr>
            <a:spLocks noGrp="1"/>
          </p:cNvSpPr>
          <p:nvPr>
            <p:ph type="sldNum" sz="quarter" idx="10"/>
          </p:nvPr>
        </p:nvSpPr>
        <p:spPr/>
        <p:txBody>
          <a:bodyPr/>
          <a:lstStyle/>
          <a:p>
            <a:fld id="{B5E59615-B95C-46A7-9A34-9817FD0075C2}"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200" y="6356350"/>
            <a:ext cx="8001000" cy="365125"/>
          </a:xfrm>
        </p:spPr>
        <p:txBody>
          <a:bodyPr/>
          <a:lstStyle>
            <a:lvl1pPr>
              <a:defRPr sz="1200"/>
            </a:lvl1pPr>
          </a:lstStyle>
          <a:p>
            <a:endParaRPr lang="en-US" dirty="0"/>
          </a:p>
        </p:txBody>
      </p:sp>
      <p:sp>
        <p:nvSpPr>
          <p:cNvPr id="6" name="Slide Number Placeholder 5"/>
          <p:cNvSpPr>
            <a:spLocks noGrp="1"/>
          </p:cNvSpPr>
          <p:nvPr>
            <p:ph type="sldNum" sz="quarter" idx="12"/>
          </p:nvPr>
        </p:nvSpPr>
        <p:spPr>
          <a:xfrm>
            <a:off x="8610600" y="6324600"/>
            <a:ext cx="304800" cy="365125"/>
          </a:xfrm>
        </p:spPr>
        <p:txBody>
          <a:bodyPr/>
          <a:lstStyle/>
          <a:p>
            <a:fld id="{914709BC-43C5-4D8E-A2B2-4E825378B49A}" type="slidenum">
              <a:rPr lang="en-US" smtClean="0"/>
              <a:pPr/>
              <a:t>‹#›</a:t>
            </a:fld>
            <a:endParaRPr lang="en-US" dirty="0"/>
          </a:p>
        </p:txBody>
      </p:sp>
      <p:pic>
        <p:nvPicPr>
          <p:cNvPr id="7" name="Picture 8" descr="OkAPNewsletterLogo.jpg"/>
          <p:cNvPicPr>
            <a:picLocks noChangeAspect="1"/>
          </p:cNvPicPr>
          <p:nvPr userDrawn="1"/>
        </p:nvPicPr>
        <p:blipFill>
          <a:blip r:embed="rId2" cstate="print"/>
          <a:srcRect/>
          <a:stretch>
            <a:fillRect/>
          </a:stretch>
        </p:blipFill>
        <p:spPr bwMode="auto">
          <a:xfrm>
            <a:off x="5791200" y="6324600"/>
            <a:ext cx="2895600" cy="387350"/>
          </a:xfrm>
          <a:prstGeom prst="rect">
            <a:avLst/>
          </a:prstGeom>
          <a:noFill/>
          <a:ln w="9525">
            <a:noFill/>
            <a:miter lim="800000"/>
            <a:headEnd/>
            <a:tailEnd/>
          </a:ln>
        </p:spPr>
      </p:pic>
      <p:sp>
        <p:nvSpPr>
          <p:cNvPr id="8" name="Text Placeholder 14"/>
          <p:cNvSpPr txBox="1">
            <a:spLocks/>
          </p:cNvSpPr>
          <p:nvPr userDrawn="1"/>
        </p:nvSpPr>
        <p:spPr bwMode="auto">
          <a:xfrm>
            <a:off x="539116" y="6324600"/>
            <a:ext cx="2678430" cy="304800"/>
          </a:xfrm>
          <a:prstGeom prst="rect">
            <a:avLst/>
          </a:prstGeom>
          <a:noFill/>
          <a:ln w="9525">
            <a:noFill/>
            <a:miter lim="800000"/>
            <a:headEnd/>
            <a:tailEnd/>
          </a:ln>
        </p:spPr>
        <p:txBody>
          <a:bodyPr/>
          <a:lstStyle/>
          <a:p>
            <a:pPr>
              <a:buFont typeface="Arial" charset="0"/>
              <a:buNone/>
            </a:pPr>
            <a:r>
              <a:rPr lang="en-US" sz="1600" dirty="0">
                <a:cs typeface="Arial" charset="0"/>
              </a:rPr>
              <a:t>www.agrability.okstate.edu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B2011-3A1B-4CF8-97DC-BEE8E59ED45D}" type="datetimeFigureOut">
              <a:rPr lang="en-US" smtClean="0"/>
              <a:pPr/>
              <a:t>10/25/2011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14709BC-43C5-4D8E-A2B2-4E825378B49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B2011-3A1B-4CF8-97DC-BEE8E59ED45D}" type="datetimeFigureOut">
              <a:rPr lang="en-US" smtClean="0"/>
              <a:pPr/>
              <a:t>10/25/2011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709BC-43C5-4D8E-A2B2-4E825378B4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lstStyle/>
          <a:p>
            <a:r>
              <a:rPr lang="en-US" dirty="0" smtClean="0"/>
              <a:t>Standard Operating Procedures</a:t>
            </a:r>
            <a:endParaRPr lang="en-US" dirty="0"/>
          </a:p>
        </p:txBody>
      </p:sp>
      <p:sp>
        <p:nvSpPr>
          <p:cNvPr id="3" name="Subtitle 2"/>
          <p:cNvSpPr>
            <a:spLocks noGrp="1"/>
          </p:cNvSpPr>
          <p:nvPr>
            <p:ph type="subTitle" idx="1"/>
          </p:nvPr>
        </p:nvSpPr>
        <p:spPr>
          <a:xfrm>
            <a:off x="1371600" y="4114800"/>
            <a:ext cx="6400800" cy="1981200"/>
          </a:xfrm>
        </p:spPr>
        <p:txBody>
          <a:bodyPr>
            <a:normAutofit fontScale="77500" lnSpcReduction="20000"/>
          </a:bodyPr>
          <a:lstStyle/>
          <a:p>
            <a:r>
              <a:rPr lang="en-US" b="1" dirty="0" smtClean="0">
                <a:solidFill>
                  <a:schemeClr val="accent3">
                    <a:lumMod val="50000"/>
                  </a:schemeClr>
                </a:solidFill>
              </a:rPr>
              <a:t>Linda Jaco</a:t>
            </a:r>
          </a:p>
          <a:p>
            <a:r>
              <a:rPr lang="en-US" b="1" dirty="0" smtClean="0">
                <a:solidFill>
                  <a:schemeClr val="accent3">
                    <a:lumMod val="50000"/>
                  </a:schemeClr>
                </a:solidFill>
              </a:rPr>
              <a:t>Milissa Gofourth</a:t>
            </a:r>
          </a:p>
          <a:p>
            <a:r>
              <a:rPr lang="en-US" b="1" dirty="0" smtClean="0">
                <a:solidFill>
                  <a:schemeClr val="accent3">
                    <a:lumMod val="50000"/>
                  </a:schemeClr>
                </a:solidFill>
              </a:rPr>
              <a:t>Melinda Fruendt</a:t>
            </a:r>
          </a:p>
          <a:p>
            <a:r>
              <a:rPr lang="en-US" b="1" dirty="0" smtClean="0">
                <a:solidFill>
                  <a:schemeClr val="accent3">
                    <a:lumMod val="50000"/>
                  </a:schemeClr>
                </a:solidFill>
              </a:rPr>
              <a:t>Alisa Estes</a:t>
            </a:r>
          </a:p>
          <a:p>
            <a:r>
              <a:rPr lang="en-US" b="1" dirty="0" smtClean="0">
                <a:solidFill>
                  <a:schemeClr val="accent3">
                    <a:lumMod val="50000"/>
                  </a:schemeClr>
                </a:solidFill>
              </a:rPr>
              <a:t>November 9, 2011</a:t>
            </a:r>
            <a:endParaRPr lang="en-US" b="1" dirty="0">
              <a:solidFill>
                <a:schemeClr val="accent3">
                  <a:lumMod val="50000"/>
                </a:schemeClr>
              </a:solidFill>
            </a:endParaRPr>
          </a:p>
        </p:txBody>
      </p:sp>
      <p:pic>
        <p:nvPicPr>
          <p:cNvPr id="4" name="Picture 188" descr="T:\Research\Agribility\Interns\Kylee\Partner Logos\OkAPLogoSmall.tif"/>
          <p:cNvPicPr>
            <a:picLocks noChangeAspect="1" noChangeArrowheads="1"/>
          </p:cNvPicPr>
          <p:nvPr/>
        </p:nvPicPr>
        <p:blipFill>
          <a:blip r:embed="rId2" cstate="print"/>
          <a:srcRect/>
          <a:stretch>
            <a:fillRect/>
          </a:stretch>
        </p:blipFill>
        <p:spPr bwMode="auto">
          <a:xfrm>
            <a:off x="1752600" y="152400"/>
            <a:ext cx="5867400" cy="217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3C"/>
                </a:solidFill>
                <a:effectLst>
                  <a:outerShdw blurRad="38100" dist="38100" dir="2700000" algn="tl">
                    <a:srgbClr val="000000"/>
                  </a:outerShdw>
                </a:effectLst>
                <a:ea typeface="+mn-ea"/>
                <a:cs typeface="+mn-cs"/>
              </a:rPr>
              <a:t>IPE Developed</a:t>
            </a:r>
          </a:p>
        </p:txBody>
      </p:sp>
      <p:sp>
        <p:nvSpPr>
          <p:cNvPr id="3" name="Content Placeholder 2"/>
          <p:cNvSpPr>
            <a:spLocks noGrp="1"/>
          </p:cNvSpPr>
          <p:nvPr>
            <p:ph idx="1"/>
          </p:nvPr>
        </p:nvSpPr>
        <p:spPr/>
        <p:txBody>
          <a:bodyPr/>
          <a:lstStyle/>
          <a:p>
            <a:r>
              <a:rPr lang="en-US" dirty="0"/>
              <a:t>DRS </a:t>
            </a:r>
            <a:r>
              <a:rPr lang="en-US" dirty="0" smtClean="0"/>
              <a:t>completes the Summary report of decisions made during walk through</a:t>
            </a:r>
          </a:p>
          <a:p>
            <a:r>
              <a:rPr lang="en-US" dirty="0" smtClean="0"/>
              <a:t>AgrAbility uses information from the Summary report to complete Final report</a:t>
            </a:r>
          </a:p>
          <a:p>
            <a:pPr lvl="1"/>
            <a:r>
              <a:rPr lang="en-US" dirty="0" smtClean="0"/>
              <a:t>Provides specific AT vendor  information</a:t>
            </a:r>
          </a:p>
          <a:p>
            <a:pPr lvl="1"/>
            <a:r>
              <a:rPr lang="en-US" dirty="0" smtClean="0"/>
              <a:t>Specific product information with price quotes</a:t>
            </a:r>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xmlns="" val="1284767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3C"/>
                </a:solidFill>
                <a:effectLst>
                  <a:outerShdw blurRad="38100" dist="38100" dir="2700000" algn="tl">
                    <a:srgbClr val="000000"/>
                  </a:outerShdw>
                </a:effectLst>
                <a:ea typeface="+mn-ea"/>
                <a:cs typeface="+mn-cs"/>
              </a:rPr>
              <a:t>Non DRS AgrAbility Services</a:t>
            </a:r>
          </a:p>
        </p:txBody>
      </p:sp>
      <p:sp>
        <p:nvSpPr>
          <p:cNvPr id="3" name="Content Placeholder 2"/>
          <p:cNvSpPr>
            <a:spLocks noGrp="1"/>
          </p:cNvSpPr>
          <p:nvPr>
            <p:ph idx="1"/>
          </p:nvPr>
        </p:nvSpPr>
        <p:spPr/>
        <p:txBody>
          <a:bodyPr/>
          <a:lstStyle/>
          <a:p>
            <a:pPr>
              <a:buNone/>
            </a:pPr>
            <a:r>
              <a:rPr lang="en-US" b="1" dirty="0" smtClean="0"/>
              <a:t>On-site farm visit</a:t>
            </a:r>
          </a:p>
          <a:p>
            <a:r>
              <a:rPr lang="en-US" dirty="0" smtClean="0"/>
              <a:t>Coordinate with AT Act Program appropriate equipment to take for demonstration or short-term loan</a:t>
            </a:r>
          </a:p>
          <a:p>
            <a:r>
              <a:rPr lang="en-US" dirty="0" smtClean="0"/>
              <a:t>Identify any additional supports needed – take materials</a:t>
            </a:r>
          </a:p>
          <a:p>
            <a:r>
              <a:rPr lang="en-US" dirty="0" smtClean="0"/>
              <a:t>Complete assessment report and</a:t>
            </a:r>
            <a:r>
              <a:rPr lang="en-US" dirty="0" smtClean="0">
                <a:solidFill>
                  <a:srgbClr val="FF0000"/>
                </a:solidFill>
              </a:rPr>
              <a:t> </a:t>
            </a:r>
            <a:r>
              <a:rPr lang="en-US" dirty="0" smtClean="0"/>
              <a:t>provide to the client</a:t>
            </a:r>
          </a:p>
          <a:p>
            <a:endParaRPr lang="en-US" dirty="0" smtClean="0"/>
          </a:p>
          <a:p>
            <a:pPr lvl="1"/>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3C"/>
                </a:solidFill>
                <a:effectLst>
                  <a:outerShdw blurRad="38100" dist="38100" dir="2700000" algn="tl">
                    <a:srgbClr val="000000"/>
                  </a:outerShdw>
                </a:effectLst>
                <a:ea typeface="+mn-ea"/>
                <a:cs typeface="+mn-cs"/>
              </a:rPr>
              <a:t>Case </a:t>
            </a:r>
            <a:r>
              <a:rPr lang="en-US" b="1" dirty="0" smtClean="0">
                <a:solidFill>
                  <a:srgbClr val="00703C"/>
                </a:solidFill>
                <a:effectLst>
                  <a:outerShdw blurRad="38100" dist="38100" dir="2700000" algn="tl">
                    <a:srgbClr val="000000"/>
                  </a:outerShdw>
                </a:effectLst>
                <a:ea typeface="+mn-ea"/>
                <a:cs typeface="+mn-cs"/>
              </a:rPr>
              <a:t>Management</a:t>
            </a:r>
            <a:endParaRPr lang="en-US" b="1" dirty="0">
              <a:solidFill>
                <a:srgbClr val="00703C"/>
              </a:solidFill>
              <a:effectLst>
                <a:outerShdw blurRad="38100" dist="38100" dir="2700000" algn="tl">
                  <a:srgbClr val="000000"/>
                </a:outerShdw>
              </a:effectLst>
              <a:ea typeface="+mn-ea"/>
              <a:cs typeface="+mn-cs"/>
            </a:endParaRPr>
          </a:p>
        </p:txBody>
      </p:sp>
      <p:sp>
        <p:nvSpPr>
          <p:cNvPr id="3" name="Content Placeholder 2"/>
          <p:cNvSpPr>
            <a:spLocks noGrp="1"/>
          </p:cNvSpPr>
          <p:nvPr>
            <p:ph idx="1"/>
          </p:nvPr>
        </p:nvSpPr>
        <p:spPr>
          <a:xfrm>
            <a:off x="1143000" y="1752600"/>
            <a:ext cx="7621587" cy="4114800"/>
          </a:xfrm>
        </p:spPr>
        <p:txBody>
          <a:bodyPr/>
          <a:lstStyle/>
          <a:p>
            <a:r>
              <a:rPr lang="en-US" dirty="0" smtClean="0"/>
              <a:t>Coordinate with funding sources</a:t>
            </a:r>
          </a:p>
          <a:p>
            <a:pPr lvl="1"/>
            <a:r>
              <a:rPr lang="en-US" dirty="0" smtClean="0"/>
              <a:t>OkAT – the non-profit partner</a:t>
            </a:r>
          </a:p>
          <a:p>
            <a:pPr lvl="1"/>
            <a:r>
              <a:rPr lang="en-US" dirty="0" smtClean="0"/>
              <a:t>Alternative Financing Program/Access to Telework Fund, low interest bank loan</a:t>
            </a:r>
          </a:p>
          <a:p>
            <a:pPr lvl="1"/>
            <a:r>
              <a:rPr lang="en-US" dirty="0" smtClean="0"/>
              <a:t>PASS Plan other SSA work incentives</a:t>
            </a:r>
          </a:p>
          <a:p>
            <a:pPr lvl="1"/>
            <a:r>
              <a:rPr lang="en-US" dirty="0" smtClean="0"/>
              <a:t>Refer to other resources Extension, ABLE Tech, Langston, etc.</a:t>
            </a:r>
          </a:p>
          <a:p>
            <a:r>
              <a:rPr lang="en-US" dirty="0" smtClean="0"/>
              <a:t>Continue on-going case management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3C"/>
                </a:solidFill>
                <a:effectLst>
                  <a:outerShdw blurRad="38100" dist="38100" dir="2700000" algn="tl">
                    <a:srgbClr val="000000"/>
                  </a:outerShdw>
                </a:effectLst>
                <a:ea typeface="+mn-ea"/>
                <a:cs typeface="+mn-cs"/>
              </a:rPr>
              <a:t>Case Closures</a:t>
            </a:r>
          </a:p>
        </p:txBody>
      </p:sp>
      <p:sp>
        <p:nvSpPr>
          <p:cNvPr id="3" name="Content Placeholder 2"/>
          <p:cNvSpPr>
            <a:spLocks noGrp="1"/>
          </p:cNvSpPr>
          <p:nvPr>
            <p:ph idx="1"/>
          </p:nvPr>
        </p:nvSpPr>
        <p:spPr/>
        <p:txBody>
          <a:bodyPr>
            <a:normAutofit fontScale="92500" lnSpcReduction="10000"/>
          </a:bodyPr>
          <a:lstStyle/>
          <a:p>
            <a:r>
              <a:rPr lang="en-US" dirty="0" smtClean="0"/>
              <a:t>Based on the joint decision between AgrAbility and Client</a:t>
            </a:r>
          </a:p>
          <a:p>
            <a:pPr lvl="1"/>
            <a:r>
              <a:rPr lang="en-US" dirty="0" smtClean="0"/>
              <a:t>Has AT been delivered?</a:t>
            </a:r>
          </a:p>
          <a:p>
            <a:pPr lvl="1"/>
            <a:r>
              <a:rPr lang="en-US" dirty="0" smtClean="0"/>
              <a:t>Has AgrAbility done what we have agreed to complete?</a:t>
            </a:r>
          </a:p>
          <a:p>
            <a:pPr lvl="1"/>
            <a:r>
              <a:rPr lang="en-US" dirty="0" smtClean="0"/>
              <a:t>Has Client done what they have agreed to complete?</a:t>
            </a:r>
          </a:p>
          <a:p>
            <a:r>
              <a:rPr lang="en-US" dirty="0" smtClean="0"/>
              <a:t>Complete client survey</a:t>
            </a:r>
          </a:p>
          <a:p>
            <a:r>
              <a:rPr lang="en-US" dirty="0" smtClean="0"/>
              <a:t>Success story moment </a:t>
            </a:r>
          </a:p>
          <a:p>
            <a:pPr lvl="1"/>
            <a:r>
              <a:rPr lang="en-US" dirty="0" smtClean="0"/>
              <a:t>DRS co-shared cases must be upon 90 day employment (successful case closure) </a:t>
            </a:r>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376402" y="152400"/>
            <a:ext cx="444307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AgrAbility Program Flow Chart</a:t>
            </a:r>
            <a:endParaRPr kumimoji="0" lang="en-US" sz="2400" b="0" i="0" u="none" strike="noStrike" cap="none" normalizeH="0" baseline="0" dirty="0" smtClean="0">
              <a:ln>
                <a:noFill/>
              </a:ln>
              <a:solidFill>
                <a:schemeClr val="tx1"/>
              </a:solidFill>
              <a:effectLst/>
              <a:latin typeface="Arial" pitchFamily="34" charset="0"/>
            </a:endParaRPr>
          </a:p>
        </p:txBody>
      </p:sp>
      <p:grpSp>
        <p:nvGrpSpPr>
          <p:cNvPr id="2" name="Group 17"/>
          <p:cNvGrpSpPr/>
          <p:nvPr/>
        </p:nvGrpSpPr>
        <p:grpSpPr>
          <a:xfrm>
            <a:off x="381000" y="1219200"/>
            <a:ext cx="8229600" cy="1981200"/>
            <a:chOff x="0" y="6623"/>
            <a:chExt cx="5498440" cy="924576"/>
          </a:xfrm>
          <a:scene3d>
            <a:camera prst="orthographicFront"/>
            <a:lightRig rig="flat" dir="t"/>
          </a:scene3d>
        </p:grpSpPr>
        <p:sp>
          <p:nvSpPr>
            <p:cNvPr id="19" name="Rounded Rectangle 18"/>
            <p:cNvSpPr/>
            <p:nvPr/>
          </p:nvSpPr>
          <p:spPr>
            <a:xfrm>
              <a:off x="0" y="6623"/>
              <a:ext cx="5498440" cy="924576"/>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0" name="Rounded Rectangle 4"/>
            <p:cNvSpPr/>
            <p:nvPr/>
          </p:nvSpPr>
          <p:spPr>
            <a:xfrm>
              <a:off x="27080" y="33703"/>
              <a:ext cx="5444280" cy="87041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2200" b="1" kern="1200" dirty="0">
                  <a:latin typeface="Times New Roman" pitchFamily="18" charset="0"/>
                  <a:cs typeface="Times New Roman" pitchFamily="18" charset="0"/>
                </a:rPr>
                <a:t>Initial Contact &amp; Information </a:t>
              </a:r>
            </a:p>
            <a:p>
              <a:pPr lvl="0" algn="ctr" defTabSz="622300">
                <a:lnSpc>
                  <a:spcPct val="90000"/>
                </a:lnSpc>
                <a:spcBef>
                  <a:spcPct val="0"/>
                </a:spcBef>
                <a:spcAft>
                  <a:spcPct val="35000"/>
                </a:spcAft>
              </a:pPr>
              <a:r>
                <a:rPr lang="en-US" sz="1200" kern="1200" dirty="0">
                  <a:latin typeface="Times New Roman" pitchFamily="18" charset="0"/>
                  <a:cs typeface="Times New Roman" pitchFamily="18" charset="0"/>
                </a:rPr>
                <a:t>*  </a:t>
              </a:r>
              <a:r>
                <a:rPr lang="en-US" sz="2000" kern="1200" dirty="0">
                  <a:latin typeface="Times New Roman" pitchFamily="18" charset="0"/>
                  <a:cs typeface="Times New Roman" pitchFamily="18" charset="0"/>
                </a:rPr>
                <a:t>Follow up with potential client verbally in 2 business days</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Mail AgrAbility application packet within 3 days</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Determine Client Status within 45 days</a:t>
              </a:r>
            </a:p>
          </p:txBody>
        </p:sp>
      </p:grpSp>
      <p:grpSp>
        <p:nvGrpSpPr>
          <p:cNvPr id="3" name="Group 20"/>
          <p:cNvGrpSpPr/>
          <p:nvPr/>
        </p:nvGrpSpPr>
        <p:grpSpPr>
          <a:xfrm>
            <a:off x="381000" y="3276600"/>
            <a:ext cx="8229600" cy="1981200"/>
            <a:chOff x="0" y="1382949"/>
            <a:chExt cx="5498440" cy="795665"/>
          </a:xfrm>
          <a:scene3d>
            <a:camera prst="orthographicFront"/>
            <a:lightRig rig="flat" dir="t"/>
          </a:scene3d>
        </p:grpSpPr>
        <p:sp>
          <p:nvSpPr>
            <p:cNvPr id="22" name="Rounded Rectangle 21"/>
            <p:cNvSpPr/>
            <p:nvPr/>
          </p:nvSpPr>
          <p:spPr>
            <a:xfrm>
              <a:off x="0" y="1382949"/>
              <a:ext cx="5498440" cy="795665"/>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3" name="Rounded Rectangle 4"/>
            <p:cNvSpPr/>
            <p:nvPr/>
          </p:nvSpPr>
          <p:spPr>
            <a:xfrm>
              <a:off x="23304" y="1406253"/>
              <a:ext cx="5451832" cy="74905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2200" b="1" kern="1200" dirty="0">
                  <a:latin typeface="Times New Roman" pitchFamily="18" charset="0"/>
                  <a:cs typeface="Times New Roman" pitchFamily="18" charset="0"/>
                </a:rPr>
                <a:t>Active Clients for Service Delivery </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*If client is seeking third party funding - assistance with DRS application</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Process DRS application within 30 days</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3"/>
          <p:cNvGrpSpPr/>
          <p:nvPr/>
        </p:nvGrpSpPr>
        <p:grpSpPr>
          <a:xfrm>
            <a:off x="304800" y="609600"/>
            <a:ext cx="8229601" cy="2590800"/>
            <a:chOff x="50444" y="2636584"/>
            <a:chExt cx="5447996" cy="1600200"/>
          </a:xfrm>
          <a:scene3d>
            <a:camera prst="orthographicFront"/>
            <a:lightRig rig="flat" dir="t"/>
          </a:scene3d>
        </p:grpSpPr>
        <p:sp>
          <p:nvSpPr>
            <p:cNvPr id="25" name="Rounded Rectangle 24"/>
            <p:cNvSpPr/>
            <p:nvPr/>
          </p:nvSpPr>
          <p:spPr>
            <a:xfrm>
              <a:off x="50444" y="2636584"/>
              <a:ext cx="5447996" cy="160020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6" name="Rounded Rectangle 4"/>
            <p:cNvSpPr/>
            <p:nvPr/>
          </p:nvSpPr>
          <p:spPr>
            <a:xfrm>
              <a:off x="50445" y="2636584"/>
              <a:ext cx="5375496" cy="15856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pPr>
              <a:r>
                <a:rPr lang="en-US" sz="2200" b="1" kern="1200" dirty="0">
                  <a:latin typeface="Times New Roman" pitchFamily="18" charset="0"/>
                  <a:cs typeface="Times New Roman" pitchFamily="18" charset="0"/>
                </a:rPr>
                <a:t>AgrAbility Assessment for DRS </a:t>
              </a:r>
              <a:r>
                <a:rPr lang="en-US" sz="2200" b="1" kern="1200" dirty="0" smtClean="0">
                  <a:latin typeface="Times New Roman" pitchFamily="18" charset="0"/>
                  <a:cs typeface="Times New Roman" pitchFamily="18" charset="0"/>
                </a:rPr>
                <a:t>Clients</a:t>
              </a:r>
              <a:endParaRPr lang="en-US" sz="2200" b="1" kern="1200" dirty="0">
                <a:latin typeface="Times New Roman" pitchFamily="18" charset="0"/>
                <a:cs typeface="Times New Roman" pitchFamily="18" charset="0"/>
              </a:endParaRPr>
            </a:p>
            <a:p>
              <a:pPr lvl="0" algn="ctr" defTabSz="622300">
                <a:lnSpc>
                  <a:spcPct val="90000"/>
                </a:lnSpc>
                <a:spcBef>
                  <a:spcPct val="0"/>
                </a:spcBef>
                <a:spcAft>
                  <a:spcPct val="35000"/>
                </a:spcAft>
              </a:pPr>
              <a:r>
                <a:rPr lang="en-US" sz="1200" kern="1200" dirty="0">
                  <a:latin typeface="Times New Roman" pitchFamily="18" charset="0"/>
                  <a:cs typeface="Times New Roman" pitchFamily="18" charset="0"/>
                </a:rPr>
                <a:t>* </a:t>
              </a:r>
              <a:r>
                <a:rPr lang="en-US" sz="2000" kern="1200" dirty="0">
                  <a:latin typeface="Times New Roman" pitchFamily="18" charset="0"/>
                  <a:cs typeface="Times New Roman" pitchFamily="18" charset="0"/>
                </a:rPr>
                <a:t>Schedule on-site farm assessment within 5 weeks of completed paperwork and/or initial interview with DRS counselor</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Complete on-site farm assessment report and submit to DRS </a:t>
              </a:r>
              <a:r>
                <a:rPr lang="en-US" sz="2000" kern="1200" dirty="0" smtClean="0">
                  <a:latin typeface="Times New Roman" pitchFamily="18" charset="0"/>
                  <a:cs typeface="Times New Roman" pitchFamily="18" charset="0"/>
                </a:rPr>
                <a:t> within </a:t>
              </a:r>
              <a:r>
                <a:rPr lang="en-US" sz="2000" kern="1200" dirty="0">
                  <a:latin typeface="Times New Roman" pitchFamily="18" charset="0"/>
                  <a:cs typeface="Times New Roman" pitchFamily="18" charset="0"/>
                </a:rPr>
                <a:t>21 days for walk through appointment </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Once DRS submits the summary report of walk through, complete AgrAbility final report within 21 days</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*Coordinate additional AgrAbility services if  needed </a:t>
              </a:r>
            </a:p>
          </p:txBody>
        </p:sp>
      </p:grpSp>
      <p:grpSp>
        <p:nvGrpSpPr>
          <p:cNvPr id="5" name="Group 26"/>
          <p:cNvGrpSpPr/>
          <p:nvPr/>
        </p:nvGrpSpPr>
        <p:grpSpPr>
          <a:xfrm>
            <a:off x="304800" y="3276600"/>
            <a:ext cx="8229600" cy="1828800"/>
            <a:chOff x="-1447800" y="5180947"/>
            <a:chExt cx="8229600" cy="1397001"/>
          </a:xfrm>
          <a:scene3d>
            <a:camera prst="orthographicFront"/>
            <a:lightRig rig="flat" dir="t"/>
          </a:scene3d>
        </p:grpSpPr>
        <p:sp>
          <p:nvSpPr>
            <p:cNvPr id="28" name="Rounded Rectangle 27"/>
            <p:cNvSpPr/>
            <p:nvPr/>
          </p:nvSpPr>
          <p:spPr>
            <a:xfrm>
              <a:off x="-1447800" y="5180947"/>
              <a:ext cx="8229600" cy="1295400"/>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29" name="Rounded Rectangle 4"/>
            <p:cNvSpPr/>
            <p:nvPr/>
          </p:nvSpPr>
          <p:spPr>
            <a:xfrm>
              <a:off x="-1447800" y="5222880"/>
              <a:ext cx="8153400" cy="135506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2200" b="1" kern="1200" dirty="0">
                  <a:latin typeface="Times New Roman" pitchFamily="18" charset="0"/>
                  <a:cs typeface="Times New Roman" pitchFamily="18" charset="0"/>
                </a:rPr>
                <a:t>AgrAbility Case </a:t>
              </a:r>
              <a:r>
                <a:rPr lang="en-US" sz="2200" b="1" kern="1200" dirty="0" smtClean="0">
                  <a:latin typeface="Times New Roman" pitchFamily="18" charset="0"/>
                  <a:cs typeface="Times New Roman" pitchFamily="18" charset="0"/>
                </a:rPr>
                <a:t>Management</a:t>
              </a:r>
              <a:endParaRPr lang="en-US" sz="2200" b="1" kern="1200" dirty="0">
                <a:latin typeface="Times New Roman" pitchFamily="18" charset="0"/>
                <a:cs typeface="Times New Roman" pitchFamily="18" charset="0"/>
              </a:endParaRP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Schedule on-site farm assessment within 2 weeks of completed paperwork</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Complete on-site farm assessment report and submit to client</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Coordinate AgrAbility services </a:t>
              </a:r>
              <a:r>
                <a:rPr lang="en-US" sz="2000" dirty="0" smtClean="0">
                  <a:latin typeface="Times New Roman" pitchFamily="18" charset="0"/>
                  <a:cs typeface="Times New Roman" pitchFamily="18" charset="0"/>
                </a:rPr>
                <a:t>as </a:t>
              </a:r>
              <a:r>
                <a:rPr lang="en-US" sz="2000" kern="1200" dirty="0" smtClean="0">
                  <a:latin typeface="Times New Roman" pitchFamily="18" charset="0"/>
                  <a:cs typeface="Times New Roman" pitchFamily="18" charset="0"/>
                </a:rPr>
                <a:t>needed </a:t>
              </a:r>
              <a:endParaRPr lang="en-US" sz="2000" kern="1200" dirty="0">
                <a:latin typeface="Times New Roman" pitchFamily="18" charset="0"/>
                <a:cs typeface="Times New Roman" pitchFamily="18" charset="0"/>
              </a:endParaRPr>
            </a:p>
          </p:txBody>
        </p:sp>
      </p:grpSp>
      <p:grpSp>
        <p:nvGrpSpPr>
          <p:cNvPr id="6" name="Group 29"/>
          <p:cNvGrpSpPr/>
          <p:nvPr/>
        </p:nvGrpSpPr>
        <p:grpSpPr>
          <a:xfrm>
            <a:off x="228600" y="5029200"/>
            <a:ext cx="8305800" cy="1524000"/>
            <a:chOff x="-1447800" y="7070976"/>
            <a:chExt cx="8305800" cy="852757"/>
          </a:xfrm>
          <a:scene3d>
            <a:camera prst="orthographicFront"/>
            <a:lightRig rig="flat" dir="t"/>
          </a:scene3d>
        </p:grpSpPr>
        <p:sp>
          <p:nvSpPr>
            <p:cNvPr id="31" name="Rounded Rectangle 30"/>
            <p:cNvSpPr/>
            <p:nvPr/>
          </p:nvSpPr>
          <p:spPr>
            <a:xfrm>
              <a:off x="-1371600" y="7070976"/>
              <a:ext cx="8229600" cy="852757"/>
            </a:xfrm>
            <a:prstGeom prst="roundRect">
              <a:avLst>
                <a:gd name="adj" fmla="val 10000"/>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2" name="Rounded Rectangle 4"/>
            <p:cNvSpPr/>
            <p:nvPr/>
          </p:nvSpPr>
          <p:spPr>
            <a:xfrm>
              <a:off x="-1447800" y="7198890"/>
              <a:ext cx="8305800" cy="71028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2200" b="1" kern="1200" dirty="0">
                  <a:latin typeface="Times New Roman" pitchFamily="18" charset="0"/>
                  <a:cs typeface="Times New Roman" pitchFamily="18" charset="0"/>
                </a:rPr>
                <a:t>Case Closure</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Obtain customer satisfaction survey</a:t>
              </a:r>
            </a:p>
            <a:p>
              <a:pPr lvl="0" algn="ctr" defTabSz="622300">
                <a:lnSpc>
                  <a:spcPct val="90000"/>
                </a:lnSpc>
                <a:spcBef>
                  <a:spcPct val="0"/>
                </a:spcBef>
                <a:spcAft>
                  <a:spcPct val="35000"/>
                </a:spcAft>
              </a:pPr>
              <a:r>
                <a:rPr lang="en-US" sz="2000" kern="1200" dirty="0">
                  <a:latin typeface="Times New Roman" pitchFamily="18" charset="0"/>
                  <a:cs typeface="Times New Roman" pitchFamily="18" charset="0"/>
                </a:rPr>
                <a:t>* Create success story - for DRS client at time of successful case closure</a:t>
              </a:r>
            </a:p>
            <a:p>
              <a:pPr lvl="0" algn="ctr" defTabSz="622300">
                <a:lnSpc>
                  <a:spcPct val="90000"/>
                </a:lnSpc>
                <a:spcBef>
                  <a:spcPct val="0"/>
                </a:spcBef>
                <a:spcAft>
                  <a:spcPct val="35000"/>
                </a:spcAft>
              </a:pPr>
              <a:endParaRPr lang="en-US" sz="1200" kern="12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3C"/>
                </a:solidFill>
                <a:effectLst>
                  <a:outerShdw blurRad="38100" dist="38100" dir="2700000" algn="tl">
                    <a:srgbClr val="000000"/>
                  </a:outerShdw>
                </a:effectLst>
                <a:ea typeface="+mn-ea"/>
                <a:cs typeface="+mn-cs"/>
              </a:rPr>
              <a:t>DRS Initiatives</a:t>
            </a:r>
          </a:p>
        </p:txBody>
      </p:sp>
      <p:sp>
        <p:nvSpPr>
          <p:cNvPr id="3" name="Content Placeholder 2"/>
          <p:cNvSpPr>
            <a:spLocks noGrp="1"/>
          </p:cNvSpPr>
          <p:nvPr>
            <p:ph idx="1"/>
          </p:nvPr>
        </p:nvSpPr>
        <p:spPr>
          <a:xfrm>
            <a:off x="457200" y="1447800"/>
            <a:ext cx="8229600" cy="4724400"/>
          </a:xfrm>
        </p:spPr>
        <p:txBody>
          <a:bodyPr>
            <a:normAutofit lnSpcReduction="10000"/>
          </a:bodyPr>
          <a:lstStyle/>
          <a:p>
            <a:r>
              <a:rPr lang="en-US" dirty="0" smtClean="0"/>
              <a:t>Hosted meetings to coordinate DRS to AgrAbility responsibilities </a:t>
            </a:r>
          </a:p>
          <a:p>
            <a:r>
              <a:rPr lang="en-US" dirty="0" smtClean="0"/>
              <a:t>Conducted DRS staff training in collaboration with AgrAbility to discuss roles and responsibilities of to ensure successful closure</a:t>
            </a:r>
          </a:p>
          <a:p>
            <a:r>
              <a:rPr lang="en-US" dirty="0" smtClean="0"/>
              <a:t>Provided a staff case management liaison that has decision making ability</a:t>
            </a:r>
          </a:p>
          <a:p>
            <a:r>
              <a:rPr lang="en-US" dirty="0" smtClean="0"/>
              <a:t>Provides monthly case management reports on AgrAbility co-shared cases</a:t>
            </a:r>
          </a:p>
          <a:p>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3C"/>
                </a:solidFill>
                <a:effectLst>
                  <a:outerShdw blurRad="38100" dist="38100" dir="2700000" algn="tl">
                    <a:srgbClr val="000000"/>
                  </a:outerShdw>
                </a:effectLst>
              </a:rPr>
              <a:t>DRS’s Commitment </a:t>
            </a:r>
            <a:endParaRPr lang="en-US" dirty="0"/>
          </a:p>
        </p:txBody>
      </p:sp>
      <p:sp>
        <p:nvSpPr>
          <p:cNvPr id="3" name="Content Placeholder 2"/>
          <p:cNvSpPr>
            <a:spLocks noGrp="1"/>
          </p:cNvSpPr>
          <p:nvPr>
            <p:ph idx="1"/>
          </p:nvPr>
        </p:nvSpPr>
        <p:spPr/>
        <p:txBody>
          <a:bodyPr/>
          <a:lstStyle/>
          <a:p>
            <a:r>
              <a:rPr lang="en-US" dirty="0" smtClean="0"/>
              <a:t>Will host “grand round” meetings for DRS and AgrAbility staff as needed</a:t>
            </a:r>
          </a:p>
          <a:p>
            <a:r>
              <a:rPr lang="en-US" dirty="0" smtClean="0"/>
              <a:t>OK DRS has been selected as a host state for the Agricultural Assistive Technology Training NIDRR grant for counselor training</a:t>
            </a:r>
          </a:p>
          <a:p>
            <a:pPr lvl="1"/>
            <a:r>
              <a:rPr lang="en-US" sz="2600" dirty="0" smtClean="0"/>
              <a:t>5 states selected, for a 1.5 day AATT Workshop for managers and counselors to increase their cultural competency and preparedness in rehabilitating agricultural clients.</a:t>
            </a:r>
          </a:p>
          <a:p>
            <a:pPr lvl="1"/>
            <a:endParaRPr lang="en-US" sz="14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52400" y="-119509"/>
            <a:ext cx="8534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200" b="1" dirty="0" smtClean="0">
                <a:solidFill>
                  <a:srgbClr val="00703C"/>
                </a:solidFill>
                <a:effectLst>
                  <a:outerShdw blurRad="38100" dist="38100" dir="2700000" algn="tl">
                    <a:srgbClr val="000000"/>
                  </a:outerShdw>
                </a:effectLst>
                <a:latin typeface="+mj-lt"/>
              </a:rPr>
              <a:t>DRS and AgrAbility Partnership – Farmer/ Rancher Cases Flow </a:t>
            </a:r>
            <a:r>
              <a:rPr lang="en-US" sz="3200" b="1" dirty="0">
                <a:solidFill>
                  <a:srgbClr val="00703C"/>
                </a:solidFill>
                <a:effectLst>
                  <a:outerShdw blurRad="38100" dist="38100" dir="2700000" algn="tl">
                    <a:srgbClr val="000000"/>
                  </a:outerShdw>
                </a:effectLst>
                <a:latin typeface="+mj-lt"/>
              </a:rPr>
              <a:t>Chart</a:t>
            </a:r>
          </a:p>
        </p:txBody>
      </p:sp>
      <p:sp>
        <p:nvSpPr>
          <p:cNvPr id="8" name="TextBox 7"/>
          <p:cNvSpPr txBox="1"/>
          <p:nvPr/>
        </p:nvSpPr>
        <p:spPr>
          <a:xfrm>
            <a:off x="304800" y="1143000"/>
            <a:ext cx="8229600" cy="1846659"/>
          </a:xfrm>
          <a:prstGeom prst="rect">
            <a:avLst/>
          </a:prstGeom>
          <a:solidFill>
            <a:schemeClr val="accent6">
              <a:lumMod val="60000"/>
              <a:lumOff val="40000"/>
            </a:schemeClr>
          </a:solidFill>
        </p:spPr>
        <p:txBody>
          <a:bodyPr wrap="square" rtlCol="0">
            <a:spAutoFit/>
          </a:bodyPr>
          <a:lstStyle/>
          <a:p>
            <a:r>
              <a:rPr lang="en-US" sz="1900" b="1" dirty="0" smtClean="0"/>
              <a:t>AgrAbility determines viability of farm operation for potential DRS client.  AgrAbility submits to AgrAbility Administrative Liaison, the application, financial determination status form, the farm viability documentation and DRS Release of Information between AgrAbility and DRS.  Upon receiving this information on potential client, the information will be sent to the appropriate Programs Manager who will assign the application to a Counselor.</a:t>
            </a:r>
          </a:p>
        </p:txBody>
      </p:sp>
      <p:sp>
        <p:nvSpPr>
          <p:cNvPr id="9" name="TextBox 8"/>
          <p:cNvSpPr txBox="1"/>
          <p:nvPr/>
        </p:nvSpPr>
        <p:spPr>
          <a:xfrm>
            <a:off x="304800" y="3124200"/>
            <a:ext cx="8229600" cy="1323439"/>
          </a:xfrm>
          <a:prstGeom prst="rect">
            <a:avLst/>
          </a:prstGeom>
          <a:solidFill>
            <a:schemeClr val="accent3">
              <a:lumMod val="20000"/>
              <a:lumOff val="80000"/>
            </a:schemeClr>
          </a:solidFill>
          <a:ln>
            <a:solidFill>
              <a:schemeClr val="accent3">
                <a:lumMod val="20000"/>
                <a:lumOff val="80000"/>
              </a:schemeClr>
            </a:solidFill>
          </a:ln>
        </p:spPr>
        <p:txBody>
          <a:bodyPr wrap="square" rtlCol="0">
            <a:spAutoFit/>
          </a:bodyPr>
          <a:lstStyle/>
          <a:p>
            <a:r>
              <a:rPr lang="en-US" sz="2000" b="1" dirty="0" smtClean="0"/>
              <a:t>Once DRS notifies AgrAbility of Counselor assigned to client, AgrAbility Case Manager will email Counselor a brief introduction to let them know that if eligibility is determined, she will work with them on the co-shared client case.  </a:t>
            </a:r>
            <a:endParaRPr lang="en-US" sz="2000" dirty="0"/>
          </a:p>
        </p:txBody>
      </p:sp>
      <p:sp>
        <p:nvSpPr>
          <p:cNvPr id="11" name="TextBox 10"/>
          <p:cNvSpPr txBox="1"/>
          <p:nvPr/>
        </p:nvSpPr>
        <p:spPr>
          <a:xfrm>
            <a:off x="304800" y="5257800"/>
            <a:ext cx="8229600" cy="707886"/>
          </a:xfrm>
          <a:prstGeom prst="rect">
            <a:avLst/>
          </a:prstGeom>
          <a:solidFill>
            <a:schemeClr val="accent2">
              <a:lumMod val="40000"/>
              <a:lumOff val="60000"/>
            </a:schemeClr>
          </a:solidFill>
        </p:spPr>
        <p:txBody>
          <a:bodyPr wrap="square" rtlCol="0">
            <a:spAutoFit/>
          </a:bodyPr>
          <a:lstStyle/>
          <a:p>
            <a:pPr lvl="0"/>
            <a:r>
              <a:rPr lang="en-US" sz="2000" b="1" dirty="0" smtClean="0"/>
              <a:t>If farmer/rancher applies directly to DRS, Counselor can initiate referral to the DRS Case Management Liaison.</a:t>
            </a:r>
            <a:endParaRPr lang="en-US" sz="2000" dirty="0"/>
          </a:p>
        </p:txBody>
      </p:sp>
      <p:sp>
        <p:nvSpPr>
          <p:cNvPr id="5121" name="Rectangle 1"/>
          <p:cNvSpPr>
            <a:spLocks noChangeArrowheads="1"/>
          </p:cNvSpPr>
          <p:nvPr/>
        </p:nvSpPr>
        <p:spPr bwMode="auto">
          <a:xfrm>
            <a:off x="304800" y="4495800"/>
            <a:ext cx="8229600" cy="707886"/>
          </a:xfrm>
          <a:prstGeom prst="rect">
            <a:avLst/>
          </a:prstGeom>
          <a:solidFill>
            <a:srgbClr val="DBE5F1"/>
          </a:solidFill>
          <a:ln w="9525">
            <a:noFill/>
            <a:miter lim="800000"/>
            <a:headEnd/>
            <a:tailEnd/>
          </a:ln>
          <a:effectLst/>
        </p:spPr>
        <p:txBody>
          <a:bodyPr vert="horz" wrap="square" lIns="9144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t>Counselor reviews application, conducts initial interview, and determines eligibility.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1600200"/>
            <a:ext cx="8229600" cy="707886"/>
          </a:xfrm>
          <a:prstGeom prst="rect">
            <a:avLst/>
          </a:prstGeom>
          <a:solidFill>
            <a:schemeClr val="accent3">
              <a:lumMod val="20000"/>
              <a:lumOff val="80000"/>
            </a:schemeClr>
          </a:solidFill>
        </p:spPr>
        <p:txBody>
          <a:bodyPr wrap="square" rtlCol="0">
            <a:spAutoFit/>
          </a:bodyPr>
          <a:lstStyle/>
          <a:p>
            <a:pPr lvl="0" fontAlgn="base">
              <a:spcBef>
                <a:spcPct val="0"/>
              </a:spcBef>
              <a:spcAft>
                <a:spcPct val="0"/>
              </a:spcAft>
            </a:pPr>
            <a:r>
              <a:rPr lang="en-US" sz="2000" b="1" dirty="0" smtClean="0"/>
              <a:t>Once prior authorization has been received, AgrAbility will contact the client within two weeks to schedule the contractual On-Site Farm Assessment.</a:t>
            </a:r>
          </a:p>
        </p:txBody>
      </p:sp>
      <p:sp>
        <p:nvSpPr>
          <p:cNvPr id="9" name="TextBox 8"/>
          <p:cNvSpPr txBox="1"/>
          <p:nvPr/>
        </p:nvSpPr>
        <p:spPr>
          <a:xfrm>
            <a:off x="381000" y="2438400"/>
            <a:ext cx="8229600" cy="1938992"/>
          </a:xfrm>
          <a:prstGeom prst="rect">
            <a:avLst/>
          </a:prstGeom>
          <a:solidFill>
            <a:schemeClr val="accent1">
              <a:lumMod val="20000"/>
              <a:lumOff val="80000"/>
            </a:schemeClr>
          </a:solidFill>
          <a:ln>
            <a:solidFill>
              <a:schemeClr val="accent3">
                <a:lumMod val="20000"/>
                <a:lumOff val="80000"/>
              </a:schemeClr>
            </a:solidFill>
          </a:ln>
        </p:spPr>
        <p:txBody>
          <a:bodyPr wrap="square" rtlCol="0">
            <a:spAutoFit/>
          </a:bodyPr>
          <a:lstStyle/>
          <a:p>
            <a:pPr fontAlgn="base">
              <a:spcBef>
                <a:spcPct val="0"/>
              </a:spcBef>
              <a:spcAft>
                <a:spcPct val="0"/>
              </a:spcAft>
            </a:pPr>
            <a:r>
              <a:rPr lang="en-US" sz="2000" b="1" dirty="0" smtClean="0"/>
              <a:t>Following the AgrAbility On-Site Farm Assessment, AgrAbility  case manager will create an On-Site Farm Assessment Report and submit a copy to the Counselor &amp; AgrAbility Case Management Liaison within 21 days.  AgrAbility will notify Counselor if any other assessments will be needed for the Farm Walk Through (such as DRS AT Specialist for home or non-farm vehicle modifications, IFMAPS, any therapeutic or medical intervention, etc.)</a:t>
            </a:r>
          </a:p>
        </p:txBody>
      </p:sp>
      <p:sp>
        <p:nvSpPr>
          <p:cNvPr id="11" name="TextBox 10"/>
          <p:cNvSpPr txBox="1"/>
          <p:nvPr/>
        </p:nvSpPr>
        <p:spPr>
          <a:xfrm>
            <a:off x="381000" y="4495800"/>
            <a:ext cx="8229600" cy="1631216"/>
          </a:xfrm>
          <a:prstGeom prst="rect">
            <a:avLst/>
          </a:prstGeom>
          <a:solidFill>
            <a:schemeClr val="accent2">
              <a:lumMod val="40000"/>
              <a:lumOff val="60000"/>
            </a:schemeClr>
          </a:solidFill>
        </p:spPr>
        <p:txBody>
          <a:bodyPr wrap="square" rtlCol="0">
            <a:spAutoFit/>
          </a:bodyPr>
          <a:lstStyle/>
          <a:p>
            <a:pPr lvl="0" fontAlgn="base">
              <a:spcBef>
                <a:spcPct val="0"/>
              </a:spcBef>
              <a:spcAft>
                <a:spcPct val="0"/>
              </a:spcAft>
            </a:pPr>
            <a:r>
              <a:rPr lang="en-US" sz="2000" b="1" dirty="0" smtClean="0"/>
              <a:t>The initial On-Site Farm Assessment Report will describe the scope of farm environment with all farm related equipment, machinery, vehicles, buildings, pastures, etc.  Additionally the report will include:  identification of job tasks, limitations, and strategies and options for assistive technology to enable accomplishment of job tasks.   AgrAbility invoices counselor. </a:t>
            </a:r>
          </a:p>
        </p:txBody>
      </p:sp>
      <p:sp>
        <p:nvSpPr>
          <p:cNvPr id="12" name="Rectangle 2"/>
          <p:cNvSpPr>
            <a:spLocks noChangeArrowheads="1"/>
          </p:cNvSpPr>
          <p:nvPr/>
        </p:nvSpPr>
        <p:spPr bwMode="auto">
          <a:xfrm>
            <a:off x="381000" y="334834"/>
            <a:ext cx="8229600" cy="1015663"/>
          </a:xfrm>
          <a:prstGeom prst="rect">
            <a:avLst/>
          </a:prstGeom>
          <a:solidFill>
            <a:schemeClr val="accent6">
              <a:lumMod val="40000"/>
              <a:lumOff val="60000"/>
            </a:schemeClr>
          </a:solidFill>
          <a:ln w="9525">
            <a:noFill/>
            <a:miter lim="800000"/>
            <a:headEnd/>
            <a:tailEnd/>
          </a:ln>
          <a:effectLst/>
        </p:spPr>
        <p:txBody>
          <a:bodyPr vert="horz" wrap="square" lIns="91440" tIns="45720" rIns="0" bIns="45720" numCol="1" anchor="ctr" anchorCtr="0" compatLnSpc="1">
            <a:prstTxWarp prst="textNoShape">
              <a:avLst/>
            </a:prstTxWarp>
            <a:spAutoFit/>
          </a:bodyPr>
          <a:lstStyle/>
          <a:p>
            <a:pPr marR="0" indent="0" fontAlgn="base">
              <a:lnSpc>
                <a:spcPct val="100000"/>
              </a:lnSpc>
              <a:spcBef>
                <a:spcPct val="0"/>
              </a:spcBef>
              <a:spcAft>
                <a:spcPct val="0"/>
              </a:spcAft>
              <a:buClrTx/>
              <a:buSzTx/>
              <a:buFontTx/>
              <a:buNone/>
              <a:tabLst/>
            </a:pPr>
            <a:r>
              <a:rPr lang="en-US" sz="2000" b="1" dirty="0" smtClean="0"/>
              <a:t>Within five weeks, Counselor &amp; AgrAbility Case Manager will communicate via phone or email to discuss client eligibility.  AgrAbility will request prior authorization for On-Site Farm assessment.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defRPr/>
            </a:pPr>
            <a:r>
              <a:rPr lang="en-US" sz="4800" b="1" dirty="0">
                <a:solidFill>
                  <a:srgbClr val="00703C"/>
                </a:solidFill>
                <a:effectLst>
                  <a:outerShdw blurRad="38100" dist="38100" dir="2700000" algn="tl">
                    <a:srgbClr val="000000"/>
                  </a:outerShdw>
                </a:effectLst>
                <a:ea typeface="+mn-ea"/>
                <a:cs typeface="+mn-cs"/>
              </a:rPr>
              <a:t>Purpose </a:t>
            </a:r>
          </a:p>
        </p:txBody>
      </p:sp>
      <p:sp>
        <p:nvSpPr>
          <p:cNvPr id="3" name="Content Placeholder 2"/>
          <p:cNvSpPr>
            <a:spLocks noGrp="1"/>
          </p:cNvSpPr>
          <p:nvPr>
            <p:ph idx="1"/>
          </p:nvPr>
        </p:nvSpPr>
        <p:spPr>
          <a:xfrm>
            <a:off x="1066800" y="1752600"/>
            <a:ext cx="7313612" cy="4267200"/>
          </a:xfrm>
        </p:spPr>
        <p:txBody>
          <a:bodyPr>
            <a:normAutofit fontScale="92500" lnSpcReduction="10000"/>
          </a:bodyPr>
          <a:lstStyle/>
          <a:p>
            <a:r>
              <a:rPr lang="en-US" dirty="0" smtClean="0">
                <a:solidFill>
                  <a:schemeClr val="tx1"/>
                </a:solidFill>
                <a:latin typeface="+mn-lt"/>
                <a:ea typeface="+mn-ea"/>
                <a:cs typeface="+mn-cs"/>
              </a:rPr>
              <a:t>A Standard Operating Procedure (SOP) is a set of written instructions that document a routine or repetitive activity followed by an organization. </a:t>
            </a:r>
          </a:p>
          <a:p>
            <a:r>
              <a:rPr lang="en-US" dirty="0" smtClean="0">
                <a:solidFill>
                  <a:schemeClr val="tx1"/>
                </a:solidFill>
                <a:latin typeface="+mn-lt"/>
                <a:ea typeface="+mn-ea"/>
                <a:cs typeface="+mn-cs"/>
              </a:rPr>
              <a:t>SOPs document the way activities are to be performed to facilitate consistent conformance to technical and quality system requirements and to support data quality. </a:t>
            </a:r>
          </a:p>
          <a:p>
            <a:pPr algn="r">
              <a:buNone/>
            </a:pPr>
            <a:r>
              <a:rPr lang="en-US" sz="1400" dirty="0" smtClean="0"/>
              <a:t>EPA.Gov</a:t>
            </a:r>
            <a:endParaRPr lang="en-US" sz="1400" dirty="0"/>
          </a:p>
        </p:txBody>
      </p:sp>
      <p:pic>
        <p:nvPicPr>
          <p:cNvPr id="86018" name="Picture 2" descr="C:\Documents and Settings\mgofour\Local Settings\Temporary Internet Files\Content.IE5\AGK5IMP0\MC900297161[1].wmf"/>
          <p:cNvPicPr>
            <a:picLocks noChangeAspect="1" noChangeArrowheads="1"/>
          </p:cNvPicPr>
          <p:nvPr/>
        </p:nvPicPr>
        <p:blipFill>
          <a:blip r:embed="rId3" cstate="print"/>
          <a:srcRect/>
          <a:stretch>
            <a:fillRect/>
          </a:stretch>
        </p:blipFill>
        <p:spPr bwMode="auto">
          <a:xfrm>
            <a:off x="6781800" y="152400"/>
            <a:ext cx="1629925" cy="1524000"/>
          </a:xfrm>
          <a:prstGeom prst="rect">
            <a:avLst/>
          </a:prstGeom>
          <a:noFill/>
        </p:spPr>
      </p:pic>
      <p:sp>
        <p:nvSpPr>
          <p:cNvPr id="5" name="TextBox 4"/>
          <p:cNvSpPr txBox="1"/>
          <p:nvPr/>
        </p:nvSpPr>
        <p:spPr>
          <a:xfrm>
            <a:off x="2590800" y="5257800"/>
            <a:ext cx="228600" cy="246221"/>
          </a:xfrm>
          <a:prstGeom prst="rect">
            <a:avLst/>
          </a:prstGeom>
          <a:noFill/>
        </p:spPr>
        <p:txBody>
          <a:bodyPr wrap="square" rtlCol="0">
            <a:spAutoFit/>
          </a:bodyPr>
          <a:lstStyle/>
          <a:p>
            <a:r>
              <a:rPr lang="en-US" sz="1000" dirty="0" smtClean="0"/>
              <a:t>1</a:t>
            </a:r>
            <a:endParaRPr lang="en-US" sz="1000" dirty="0"/>
          </a:p>
        </p:txBody>
      </p:sp>
      <p:sp>
        <p:nvSpPr>
          <p:cNvPr id="6" name="TextBox 5"/>
          <p:cNvSpPr txBox="1"/>
          <p:nvPr/>
        </p:nvSpPr>
        <p:spPr>
          <a:xfrm>
            <a:off x="7543800" y="5562600"/>
            <a:ext cx="228600" cy="246221"/>
          </a:xfrm>
          <a:prstGeom prst="rect">
            <a:avLst/>
          </a:prstGeom>
          <a:noFill/>
        </p:spPr>
        <p:txBody>
          <a:bodyPr wrap="square" rtlCol="0">
            <a:spAutoFit/>
          </a:bodyPr>
          <a:lstStyle/>
          <a:p>
            <a:r>
              <a:rPr lang="en-US" sz="1000" dirty="0" smtClean="0"/>
              <a:t>1</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676400"/>
            <a:ext cx="8534400" cy="1938992"/>
          </a:xfrm>
          <a:prstGeom prst="rect">
            <a:avLst/>
          </a:prstGeom>
          <a:solidFill>
            <a:schemeClr val="accent3">
              <a:lumMod val="20000"/>
              <a:lumOff val="80000"/>
            </a:schemeClr>
          </a:solidFill>
        </p:spPr>
        <p:txBody>
          <a:bodyPr wrap="square" rtlCol="0" anchor="ctr" anchorCtr="1">
            <a:spAutoFit/>
          </a:bodyPr>
          <a:lstStyle/>
          <a:p>
            <a:r>
              <a:rPr lang="en-US" sz="2000" b="1" dirty="0" smtClean="0"/>
              <a:t>Following the Farm Walk Through, the Counselor or AgrAbility Case Management Liaison will create Summary Report within 14 days, determining if the case is to be a new self-employment outcome or employment retention case.  Additionally assistive technology and modifications needed for the self-employment or employment retention goals for the purpose of completing the Individual Plan for Employment will be determined.</a:t>
            </a:r>
            <a:endParaRPr lang="en-US" sz="2000" dirty="0"/>
          </a:p>
        </p:txBody>
      </p:sp>
      <p:sp>
        <p:nvSpPr>
          <p:cNvPr id="5" name="TextBox 4"/>
          <p:cNvSpPr txBox="1"/>
          <p:nvPr/>
        </p:nvSpPr>
        <p:spPr>
          <a:xfrm>
            <a:off x="304800" y="3886200"/>
            <a:ext cx="8534400" cy="369332"/>
          </a:xfrm>
          <a:prstGeom prst="rect">
            <a:avLst/>
          </a:prstGeom>
          <a:solidFill>
            <a:schemeClr val="accent1">
              <a:lumMod val="20000"/>
              <a:lumOff val="80000"/>
            </a:schemeClr>
          </a:solidFill>
        </p:spPr>
        <p:txBody>
          <a:bodyPr wrap="square" lIns="91440" rIns="0" rtlCol="0" anchor="ctr" anchorCtr="0">
            <a:noAutofit/>
          </a:bodyPr>
          <a:lstStyle/>
          <a:p>
            <a:r>
              <a:rPr lang="en-US" sz="2000" b="1" dirty="0" smtClean="0"/>
              <a:t>The Summary Report will be shared with client, DRS and AgrAbility.</a:t>
            </a:r>
            <a:endParaRPr lang="en-US" sz="2000" dirty="0"/>
          </a:p>
        </p:txBody>
      </p:sp>
      <p:sp>
        <p:nvSpPr>
          <p:cNvPr id="6" name="TextBox 5"/>
          <p:cNvSpPr txBox="1"/>
          <p:nvPr/>
        </p:nvSpPr>
        <p:spPr>
          <a:xfrm>
            <a:off x="304800" y="4419600"/>
            <a:ext cx="8534400" cy="1323439"/>
          </a:xfrm>
          <a:prstGeom prst="rect">
            <a:avLst/>
          </a:prstGeom>
          <a:solidFill>
            <a:schemeClr val="accent2">
              <a:lumMod val="40000"/>
              <a:lumOff val="60000"/>
            </a:schemeClr>
          </a:solidFill>
        </p:spPr>
        <p:txBody>
          <a:bodyPr wrap="square" rtlCol="0" anchor="ctr" anchorCtr="1">
            <a:spAutoFit/>
          </a:bodyPr>
          <a:lstStyle/>
          <a:p>
            <a:r>
              <a:rPr lang="en-US" sz="2000" b="1" dirty="0" smtClean="0"/>
              <a:t>AgrAbility will utilize the Summary Report of the determined AT and modifications to create an AgrAbility Final Report containing specific vendor and product information with price quotes within 21 days of receiving the Summary Report.  </a:t>
            </a:r>
            <a:endParaRPr lang="en-US" sz="2000" dirty="0"/>
          </a:p>
        </p:txBody>
      </p:sp>
      <p:sp>
        <p:nvSpPr>
          <p:cNvPr id="8" name="Rectangle 7"/>
          <p:cNvSpPr/>
          <p:nvPr/>
        </p:nvSpPr>
        <p:spPr>
          <a:xfrm>
            <a:off x="304800" y="533400"/>
            <a:ext cx="8534400" cy="1015663"/>
          </a:xfrm>
          <a:prstGeom prst="rect">
            <a:avLst/>
          </a:prstGeom>
          <a:solidFill>
            <a:schemeClr val="accent6">
              <a:lumMod val="40000"/>
              <a:lumOff val="60000"/>
            </a:schemeClr>
          </a:solidFill>
          <a:ln>
            <a:solidFill>
              <a:schemeClr val="tx2">
                <a:lumMod val="20000"/>
                <a:lumOff val="80000"/>
              </a:schemeClr>
            </a:solidFill>
          </a:ln>
        </p:spPr>
        <p:txBody>
          <a:bodyPr wrap="square">
            <a:spAutoFit/>
          </a:bodyPr>
          <a:lstStyle/>
          <a:p>
            <a:r>
              <a:rPr lang="en-US" sz="2000" b="1" dirty="0" smtClean="0"/>
              <a:t>The Counselor or AgrAbility Case Management Liaison will schedule the Farm Walk Through with the client, family, Counselor, AgrAbility Case Management Liaison, and any other pertinent personnel related to the case.</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86200"/>
            <a:ext cx="8534400" cy="400110"/>
          </a:xfrm>
          <a:prstGeom prst="rect">
            <a:avLst/>
          </a:prstGeom>
          <a:solidFill>
            <a:schemeClr val="accent1">
              <a:lumMod val="20000"/>
              <a:lumOff val="80000"/>
            </a:schemeClr>
          </a:solidFill>
        </p:spPr>
        <p:txBody>
          <a:bodyPr wrap="square" rtlCol="0" anchor="ctr" anchorCtr="0">
            <a:spAutoFit/>
          </a:bodyPr>
          <a:lstStyle/>
          <a:p>
            <a:r>
              <a:rPr lang="en-US" sz="2000" b="1" dirty="0" smtClean="0"/>
              <a:t>Counselor continues to manage duration of case to closure.</a:t>
            </a:r>
            <a:endParaRPr lang="en-US" sz="2000" dirty="0"/>
          </a:p>
        </p:txBody>
      </p:sp>
      <p:sp>
        <p:nvSpPr>
          <p:cNvPr id="5" name="TextBox 4"/>
          <p:cNvSpPr txBox="1"/>
          <p:nvPr/>
        </p:nvSpPr>
        <p:spPr>
          <a:xfrm>
            <a:off x="228600" y="4495800"/>
            <a:ext cx="8534400" cy="685800"/>
          </a:xfrm>
          <a:prstGeom prst="rect">
            <a:avLst/>
          </a:prstGeom>
          <a:solidFill>
            <a:schemeClr val="accent2">
              <a:lumMod val="40000"/>
              <a:lumOff val="60000"/>
            </a:schemeClr>
          </a:solidFill>
        </p:spPr>
        <p:txBody>
          <a:bodyPr wrap="square" lIns="91440" rIns="0" rtlCol="0" anchor="ctr" anchorCtr="0">
            <a:noAutofit/>
          </a:bodyPr>
          <a:lstStyle/>
          <a:p>
            <a:r>
              <a:rPr lang="en-US" sz="2000" b="1" dirty="0" smtClean="0"/>
              <a:t>Upon closure of case, Counselor should notify AgrAbility of case closure for utilization in data gathering.</a:t>
            </a:r>
            <a:endParaRPr lang="en-US" sz="2000" dirty="0"/>
          </a:p>
        </p:txBody>
      </p:sp>
      <p:sp>
        <p:nvSpPr>
          <p:cNvPr id="8" name="TextBox 7"/>
          <p:cNvSpPr txBox="1"/>
          <p:nvPr/>
        </p:nvSpPr>
        <p:spPr>
          <a:xfrm>
            <a:off x="228600" y="1981200"/>
            <a:ext cx="8534400" cy="1631216"/>
          </a:xfrm>
          <a:prstGeom prst="rect">
            <a:avLst/>
          </a:prstGeom>
          <a:solidFill>
            <a:schemeClr val="accent3">
              <a:lumMod val="20000"/>
              <a:lumOff val="80000"/>
            </a:schemeClr>
          </a:solidFill>
        </p:spPr>
        <p:txBody>
          <a:bodyPr wrap="square" rtlCol="0" anchor="ctr" anchorCtr="1">
            <a:spAutoFit/>
          </a:bodyPr>
          <a:lstStyle/>
          <a:p>
            <a:r>
              <a:rPr lang="en-US" sz="2000" b="1" dirty="0" smtClean="0"/>
              <a:t>AgrAbility receives an updated monthly DRS report regarding these cases.  The report includes the following:  Case Notes, Case Status, Application Date, Eligibility Date, Plan Date, Staff Assignment Disability Status (Priority Group/Impairment/Cause/SSA Status), Open Cases Planned Services, Service Category (Start Date/End Date), Authorization History, and Payment History.</a:t>
            </a:r>
            <a:endParaRPr lang="en-US" sz="2000" dirty="0"/>
          </a:p>
        </p:txBody>
      </p:sp>
      <p:sp>
        <p:nvSpPr>
          <p:cNvPr id="9" name="Rectangle 1"/>
          <p:cNvSpPr>
            <a:spLocks noChangeArrowheads="1"/>
          </p:cNvSpPr>
          <p:nvPr/>
        </p:nvSpPr>
        <p:spPr bwMode="auto">
          <a:xfrm>
            <a:off x="228600" y="1066800"/>
            <a:ext cx="8534400" cy="707886"/>
          </a:xfrm>
          <a:prstGeom prst="rect">
            <a:avLst/>
          </a:prstGeom>
          <a:solidFill>
            <a:schemeClr val="accent6">
              <a:lumMod val="40000"/>
              <a:lumOff val="60000"/>
            </a:schemeClr>
          </a:solidFill>
          <a:ln w="9525">
            <a:noFill/>
            <a:miter lim="800000"/>
            <a:headEnd/>
            <a:tailEnd/>
          </a:ln>
          <a:effectLst/>
        </p:spPr>
        <p:txBody>
          <a:bodyPr vert="horz" wrap="square" lIns="9144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t>AgrAbility will continue to assist client with access to additional resources as needed.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6" name="Content Placeholder 2"/>
          <p:cNvSpPr>
            <a:spLocks noGrp="1"/>
          </p:cNvSpPr>
          <p:nvPr>
            <p:ph idx="1"/>
          </p:nvPr>
        </p:nvSpPr>
        <p:spPr>
          <a:xfrm>
            <a:off x="914400" y="1752600"/>
            <a:ext cx="7313612" cy="4114800"/>
          </a:xfrm>
        </p:spPr>
        <p:txBody>
          <a:bodyPr/>
          <a:lstStyle/>
          <a:p>
            <a:pPr algn="ctr">
              <a:buNone/>
            </a:pPr>
            <a:r>
              <a:rPr lang="en-US" sz="3600" dirty="0" smtClean="0"/>
              <a:t>Questions</a:t>
            </a:r>
            <a:endParaRPr lang="en-US" sz="3600" dirty="0"/>
          </a:p>
        </p:txBody>
      </p:sp>
      <p:pic>
        <p:nvPicPr>
          <p:cNvPr id="7" name="Picture 2" descr="C:\Documents and Settings\mgofour\Local Settings\Temporary Internet Files\Content.IE5\AGK5IMP0\MM900254500[1].gif"/>
          <p:cNvPicPr>
            <a:picLocks noChangeAspect="1" noChangeArrowheads="1" noCrop="1"/>
          </p:cNvPicPr>
          <p:nvPr/>
        </p:nvPicPr>
        <p:blipFill>
          <a:blip r:embed="rId2" cstate="print"/>
          <a:srcRect/>
          <a:stretch>
            <a:fillRect/>
          </a:stretch>
        </p:blipFill>
        <p:spPr bwMode="auto">
          <a:xfrm>
            <a:off x="3354387" y="2516187"/>
            <a:ext cx="2667000" cy="2667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defRPr/>
            </a:pPr>
            <a:r>
              <a:rPr lang="en-US" b="1" dirty="0">
                <a:solidFill>
                  <a:srgbClr val="00703C"/>
                </a:solidFill>
                <a:effectLst>
                  <a:outerShdw blurRad="38100" dist="38100" dir="2700000" algn="tl">
                    <a:srgbClr val="000000"/>
                  </a:outerShdw>
                </a:effectLst>
                <a:ea typeface="+mn-ea"/>
                <a:cs typeface="+mn-cs"/>
              </a:rPr>
              <a:t>Format</a:t>
            </a:r>
          </a:p>
        </p:txBody>
      </p:sp>
      <p:sp>
        <p:nvSpPr>
          <p:cNvPr id="3" name="Content Placeholder 2"/>
          <p:cNvSpPr>
            <a:spLocks noGrp="1"/>
          </p:cNvSpPr>
          <p:nvPr>
            <p:ph idx="1"/>
          </p:nvPr>
        </p:nvSpPr>
        <p:spPr>
          <a:xfrm>
            <a:off x="381000" y="1295400"/>
            <a:ext cx="8534400" cy="4572000"/>
          </a:xfrm>
        </p:spPr>
        <p:txBody>
          <a:bodyPr>
            <a:noAutofit/>
          </a:bodyPr>
          <a:lstStyle/>
          <a:p>
            <a:r>
              <a:rPr lang="en-US" sz="3000" dirty="0" smtClean="0">
                <a:solidFill>
                  <a:schemeClr val="tx1"/>
                </a:solidFill>
                <a:latin typeface="+mn-lt"/>
                <a:ea typeface="+mn-ea"/>
                <a:cs typeface="+mn-cs"/>
              </a:rPr>
              <a:t>Written </a:t>
            </a:r>
            <a:r>
              <a:rPr lang="en-US" sz="3000" dirty="0">
                <a:solidFill>
                  <a:schemeClr val="tx1"/>
                </a:solidFill>
                <a:latin typeface="+mn-lt"/>
                <a:ea typeface="+mn-ea"/>
                <a:cs typeface="+mn-cs"/>
              </a:rPr>
              <a:t>in a concise, step-by-step, </a:t>
            </a:r>
            <a:r>
              <a:rPr lang="en-US" sz="3000" dirty="0" smtClean="0">
                <a:solidFill>
                  <a:schemeClr val="tx1"/>
                </a:solidFill>
                <a:latin typeface="+mn-lt"/>
                <a:ea typeface="+mn-ea"/>
                <a:cs typeface="+mn-cs"/>
              </a:rPr>
              <a:t>easy-to-read</a:t>
            </a:r>
          </a:p>
          <a:p>
            <a:r>
              <a:rPr lang="en-US" sz="3000" dirty="0" smtClean="0">
                <a:solidFill>
                  <a:schemeClr val="tx1"/>
                </a:solidFill>
                <a:latin typeface="+mn-lt"/>
                <a:ea typeface="+mn-ea"/>
                <a:cs typeface="+mn-cs"/>
              </a:rPr>
              <a:t>The </a:t>
            </a:r>
            <a:r>
              <a:rPr lang="en-US" sz="3000" dirty="0">
                <a:solidFill>
                  <a:schemeClr val="tx1"/>
                </a:solidFill>
                <a:latin typeface="+mn-lt"/>
                <a:ea typeface="+mn-ea"/>
                <a:cs typeface="+mn-cs"/>
              </a:rPr>
              <a:t>information </a:t>
            </a:r>
            <a:r>
              <a:rPr lang="en-US" sz="3000" dirty="0" smtClean="0">
                <a:solidFill>
                  <a:schemeClr val="tx1"/>
                </a:solidFill>
                <a:latin typeface="+mn-lt"/>
                <a:ea typeface="+mn-ea"/>
                <a:cs typeface="+mn-cs"/>
              </a:rPr>
              <a:t>should not be overly complicated </a:t>
            </a:r>
          </a:p>
          <a:p>
            <a:r>
              <a:rPr lang="en-US" sz="3000" dirty="0" smtClean="0">
                <a:solidFill>
                  <a:schemeClr val="tx1"/>
                </a:solidFill>
                <a:latin typeface="+mn-lt"/>
                <a:ea typeface="+mn-ea"/>
                <a:cs typeface="+mn-cs"/>
              </a:rPr>
              <a:t>The </a:t>
            </a:r>
            <a:r>
              <a:rPr lang="en-US" sz="3000" dirty="0">
                <a:solidFill>
                  <a:schemeClr val="tx1"/>
                </a:solidFill>
                <a:latin typeface="+mn-lt"/>
                <a:ea typeface="+mn-ea"/>
                <a:cs typeface="+mn-cs"/>
              </a:rPr>
              <a:t>term "you" should not be used, but </a:t>
            </a:r>
            <a:r>
              <a:rPr lang="en-US" sz="3000" dirty="0" smtClean="0">
                <a:solidFill>
                  <a:schemeClr val="tx1"/>
                </a:solidFill>
                <a:latin typeface="+mn-lt"/>
                <a:ea typeface="+mn-ea"/>
                <a:cs typeface="+mn-cs"/>
              </a:rPr>
              <a:t>implied </a:t>
            </a:r>
          </a:p>
          <a:p>
            <a:r>
              <a:rPr lang="en-US" sz="3000" dirty="0" smtClean="0">
                <a:solidFill>
                  <a:schemeClr val="tx1"/>
                </a:solidFill>
                <a:latin typeface="+mn-lt"/>
                <a:ea typeface="+mn-ea"/>
                <a:cs typeface="+mn-cs"/>
              </a:rPr>
              <a:t>Keep </a:t>
            </a:r>
            <a:r>
              <a:rPr lang="en-US" sz="3000" dirty="0">
                <a:solidFill>
                  <a:schemeClr val="tx1"/>
                </a:solidFill>
                <a:latin typeface="+mn-lt"/>
                <a:ea typeface="+mn-ea"/>
                <a:cs typeface="+mn-cs"/>
              </a:rPr>
              <a:t>it simple and </a:t>
            </a:r>
            <a:r>
              <a:rPr lang="en-US" sz="3000" dirty="0" smtClean="0">
                <a:solidFill>
                  <a:schemeClr val="tx1"/>
                </a:solidFill>
                <a:latin typeface="+mn-lt"/>
                <a:ea typeface="+mn-ea"/>
                <a:cs typeface="+mn-cs"/>
              </a:rPr>
              <a:t>short</a:t>
            </a:r>
          </a:p>
          <a:p>
            <a:r>
              <a:rPr lang="en-US" sz="3000" dirty="0" smtClean="0">
                <a:solidFill>
                  <a:schemeClr val="tx1"/>
                </a:solidFill>
                <a:latin typeface="+mn-lt"/>
                <a:ea typeface="+mn-ea"/>
                <a:cs typeface="+mn-cs"/>
              </a:rPr>
              <a:t>Information </a:t>
            </a:r>
            <a:r>
              <a:rPr lang="en-US" sz="3000" dirty="0">
                <a:solidFill>
                  <a:schemeClr val="tx1"/>
                </a:solidFill>
                <a:latin typeface="+mn-lt"/>
                <a:ea typeface="+mn-ea"/>
                <a:cs typeface="+mn-cs"/>
              </a:rPr>
              <a:t>should be conveyed clearly and explicitly to remove any doubt as to what is </a:t>
            </a:r>
            <a:r>
              <a:rPr lang="en-US" sz="3000" dirty="0" smtClean="0">
                <a:solidFill>
                  <a:schemeClr val="tx1"/>
                </a:solidFill>
                <a:latin typeface="+mn-lt"/>
                <a:ea typeface="+mn-ea"/>
                <a:cs typeface="+mn-cs"/>
              </a:rPr>
              <a:t>required </a:t>
            </a:r>
          </a:p>
          <a:p>
            <a:r>
              <a:rPr lang="en-US" sz="3000" dirty="0" smtClean="0">
                <a:solidFill>
                  <a:schemeClr val="tx1"/>
                </a:solidFill>
                <a:latin typeface="+mn-lt"/>
                <a:ea typeface="+mn-ea"/>
                <a:cs typeface="+mn-cs"/>
              </a:rPr>
              <a:t>Use </a:t>
            </a:r>
            <a:r>
              <a:rPr lang="en-US" sz="3000" dirty="0">
                <a:solidFill>
                  <a:schemeClr val="tx1"/>
                </a:solidFill>
                <a:latin typeface="+mn-lt"/>
                <a:ea typeface="+mn-ea"/>
                <a:cs typeface="+mn-cs"/>
              </a:rPr>
              <a:t>a flow chart to illustrate the process being </a:t>
            </a:r>
            <a:r>
              <a:rPr lang="en-US" sz="3000" dirty="0" smtClean="0">
                <a:solidFill>
                  <a:schemeClr val="tx1"/>
                </a:solidFill>
                <a:latin typeface="+mn-lt"/>
                <a:ea typeface="+mn-ea"/>
                <a:cs typeface="+mn-cs"/>
              </a:rPr>
              <a:t>described</a:t>
            </a:r>
            <a:endParaRPr lang="en-US"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defRPr/>
            </a:pPr>
            <a:r>
              <a:rPr lang="en-US" b="1" dirty="0" smtClean="0">
                <a:solidFill>
                  <a:srgbClr val="00703C"/>
                </a:solidFill>
                <a:effectLst>
                  <a:outerShdw blurRad="38100" dist="38100" dir="2700000" algn="tl">
                    <a:srgbClr val="000000"/>
                  </a:outerShdw>
                </a:effectLst>
                <a:ea typeface="+mn-ea"/>
                <a:cs typeface="+mn-cs"/>
              </a:rPr>
              <a:t>AgrAbility SOP</a:t>
            </a:r>
            <a:endParaRPr lang="en-US" b="1" dirty="0">
              <a:solidFill>
                <a:srgbClr val="00703C"/>
              </a:solidFill>
              <a:effectLst>
                <a:outerShdw blurRad="38100" dist="38100" dir="2700000" algn="tl">
                  <a:srgbClr val="000000"/>
                </a:outerShdw>
              </a:effectLst>
              <a:ea typeface="+mn-ea"/>
              <a:cs typeface="+mn-cs"/>
            </a:endParaRPr>
          </a:p>
        </p:txBody>
      </p:sp>
      <p:sp>
        <p:nvSpPr>
          <p:cNvPr id="3" name="Content Placeholder 2"/>
          <p:cNvSpPr>
            <a:spLocks noGrp="1"/>
          </p:cNvSpPr>
          <p:nvPr>
            <p:ph idx="1"/>
          </p:nvPr>
        </p:nvSpPr>
        <p:spPr>
          <a:xfrm>
            <a:off x="533400" y="1600200"/>
            <a:ext cx="8229600" cy="4419600"/>
          </a:xfrm>
        </p:spPr>
        <p:txBody>
          <a:bodyPr>
            <a:normAutofit/>
          </a:bodyPr>
          <a:lstStyle/>
          <a:p>
            <a:r>
              <a:rPr lang="en-US" dirty="0" smtClean="0"/>
              <a:t>Initial Contact &amp; Information</a:t>
            </a:r>
          </a:p>
          <a:p>
            <a:pPr lvl="1"/>
            <a:r>
              <a:rPr lang="en-US" dirty="0" smtClean="0"/>
              <a:t>Outreach – conferences, workshops, etc</a:t>
            </a:r>
          </a:p>
          <a:p>
            <a:pPr lvl="1"/>
            <a:r>
              <a:rPr lang="en-US" dirty="0" smtClean="0"/>
              <a:t>Phone call inquiries (toll free line)</a:t>
            </a:r>
          </a:p>
          <a:p>
            <a:r>
              <a:rPr lang="en-US" dirty="0" smtClean="0"/>
              <a:t>Gather needed information</a:t>
            </a:r>
          </a:p>
          <a:p>
            <a:pPr lvl="1"/>
            <a:r>
              <a:rPr lang="en-US" dirty="0" smtClean="0"/>
              <a:t>Assign case number</a:t>
            </a:r>
          </a:p>
          <a:p>
            <a:pPr lvl="1"/>
            <a:r>
              <a:rPr lang="en-US" dirty="0" smtClean="0"/>
              <a:t>Document in database</a:t>
            </a:r>
          </a:p>
          <a:p>
            <a:r>
              <a:rPr lang="en-US" dirty="0" smtClean="0"/>
              <a:t>Determine what services may be appropriate</a:t>
            </a:r>
          </a:p>
          <a:p>
            <a:pPr lvl="1"/>
            <a:r>
              <a:rPr lang="en-US" dirty="0" smtClean="0"/>
              <a:t>Next steps – time frames</a:t>
            </a:r>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defRPr/>
            </a:pPr>
            <a:r>
              <a:rPr lang="en-US" b="1" dirty="0">
                <a:solidFill>
                  <a:srgbClr val="00703C"/>
                </a:solidFill>
                <a:effectLst>
                  <a:outerShdw blurRad="38100" dist="38100" dir="2700000" algn="tl">
                    <a:srgbClr val="000000"/>
                  </a:outerShdw>
                </a:effectLst>
                <a:ea typeface="+mn-ea"/>
                <a:cs typeface="+mn-cs"/>
              </a:rPr>
              <a:t>Provide Information</a:t>
            </a:r>
          </a:p>
        </p:txBody>
      </p:sp>
      <p:sp>
        <p:nvSpPr>
          <p:cNvPr id="3" name="Content Placeholder 2"/>
          <p:cNvSpPr>
            <a:spLocks noGrp="1"/>
          </p:cNvSpPr>
          <p:nvPr>
            <p:ph idx="1"/>
          </p:nvPr>
        </p:nvSpPr>
        <p:spPr/>
        <p:txBody>
          <a:bodyPr/>
          <a:lstStyle/>
          <a:p>
            <a:r>
              <a:rPr lang="en-US" dirty="0" smtClean="0"/>
              <a:t>Refer to appropriate providers, funders, and resources </a:t>
            </a:r>
          </a:p>
          <a:p>
            <a:pPr lvl="1"/>
            <a:r>
              <a:rPr lang="en-US" dirty="0" smtClean="0"/>
              <a:t>Mail necessary documents</a:t>
            </a:r>
          </a:p>
          <a:p>
            <a:r>
              <a:rPr lang="en-US" dirty="0" smtClean="0"/>
              <a:t>If farm assessment is needed</a:t>
            </a:r>
          </a:p>
          <a:p>
            <a:pPr lvl="1"/>
            <a:r>
              <a:rPr lang="en-US" dirty="0" smtClean="0"/>
              <a:t>Mail AgrAbility Application</a:t>
            </a:r>
          </a:p>
          <a:p>
            <a:pPr lvl="1"/>
            <a:r>
              <a:rPr lang="en-US" dirty="0" smtClean="0"/>
              <a:t>Release of Information</a:t>
            </a:r>
          </a:p>
          <a:p>
            <a:pPr lvl="1"/>
            <a:r>
              <a:rPr lang="en-US" dirty="0" smtClean="0"/>
              <a:t>Appropriate educational materials</a:t>
            </a:r>
          </a:p>
          <a:p>
            <a:r>
              <a:rPr lang="en-US" dirty="0" smtClean="0"/>
              <a:t>Follow-up as necessary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1625"/>
            <a:ext cx="8763000" cy="1143000"/>
          </a:xfrm>
        </p:spPr>
        <p:txBody>
          <a:bodyPr>
            <a:noAutofit/>
          </a:bodyPr>
          <a:lstStyle/>
          <a:p>
            <a:pPr eaLnBrk="0" fontAlgn="base" hangingPunct="0">
              <a:spcAft>
                <a:spcPct val="0"/>
              </a:spcAft>
              <a:defRPr/>
            </a:pPr>
            <a:r>
              <a:rPr lang="en-US" b="1" dirty="0">
                <a:solidFill>
                  <a:srgbClr val="00703C"/>
                </a:solidFill>
                <a:effectLst>
                  <a:outerShdw blurRad="38100" dist="38100" dir="2700000" algn="tl">
                    <a:srgbClr val="000000"/>
                  </a:outerShdw>
                </a:effectLst>
                <a:ea typeface="+mn-ea"/>
                <a:cs typeface="+mn-cs"/>
              </a:rPr>
              <a:t>Completing the Application Process</a:t>
            </a:r>
          </a:p>
        </p:txBody>
      </p:sp>
      <p:sp>
        <p:nvSpPr>
          <p:cNvPr id="3" name="Content Placeholder 2"/>
          <p:cNvSpPr>
            <a:spLocks noGrp="1"/>
          </p:cNvSpPr>
          <p:nvPr>
            <p:ph idx="1"/>
          </p:nvPr>
        </p:nvSpPr>
        <p:spPr>
          <a:xfrm>
            <a:off x="609600" y="1524000"/>
            <a:ext cx="8151812" cy="4953000"/>
          </a:xfrm>
        </p:spPr>
        <p:txBody>
          <a:bodyPr>
            <a:normAutofit/>
          </a:bodyPr>
          <a:lstStyle/>
          <a:p>
            <a:r>
              <a:rPr lang="en-US" dirty="0" smtClean="0"/>
              <a:t>Offer assistance for completing application </a:t>
            </a:r>
          </a:p>
          <a:p>
            <a:r>
              <a:rPr lang="en-US" dirty="0" smtClean="0"/>
              <a:t>If application not received – move client to inactive I&amp;R in database</a:t>
            </a:r>
          </a:p>
          <a:p>
            <a:r>
              <a:rPr lang="en-US" dirty="0" smtClean="0"/>
              <a:t>If application received – move to active client status </a:t>
            </a:r>
          </a:p>
          <a:p>
            <a:pPr lvl="1"/>
            <a:r>
              <a:rPr lang="en-US" dirty="0" smtClean="0"/>
              <a:t>Staff for potential funding sources </a:t>
            </a:r>
          </a:p>
          <a:p>
            <a:pPr lvl="1"/>
            <a:r>
              <a:rPr lang="en-US" dirty="0"/>
              <a:t>Coordinate with AT Act Program </a:t>
            </a:r>
            <a:r>
              <a:rPr lang="en-US" dirty="0" smtClean="0"/>
              <a:t>for equipment </a:t>
            </a:r>
            <a:r>
              <a:rPr lang="en-US" dirty="0"/>
              <a:t>to take for demonstration or short-term loan</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3C"/>
                </a:solidFill>
                <a:effectLst>
                  <a:outerShdw blurRad="38100" dist="38100" dir="2700000" algn="tl">
                    <a:srgbClr val="000000"/>
                  </a:outerShdw>
                </a:effectLst>
                <a:ea typeface="+mn-ea"/>
                <a:cs typeface="+mn-cs"/>
              </a:rPr>
              <a:t>Active Client</a:t>
            </a:r>
          </a:p>
        </p:txBody>
      </p:sp>
      <p:sp>
        <p:nvSpPr>
          <p:cNvPr id="3" name="Content Placeholder 2"/>
          <p:cNvSpPr>
            <a:spLocks noGrp="1"/>
          </p:cNvSpPr>
          <p:nvPr>
            <p:ph idx="1"/>
          </p:nvPr>
        </p:nvSpPr>
        <p:spPr>
          <a:xfrm>
            <a:off x="304800" y="1447800"/>
            <a:ext cx="8380412" cy="4572000"/>
          </a:xfrm>
        </p:spPr>
        <p:txBody>
          <a:bodyPr>
            <a:normAutofit lnSpcReduction="10000"/>
          </a:bodyPr>
          <a:lstStyle/>
          <a:p>
            <a:r>
              <a:rPr lang="en-US" dirty="0" smtClean="0"/>
              <a:t>If disability is a barrier to employment discuss DRS services</a:t>
            </a:r>
          </a:p>
          <a:p>
            <a:pPr lvl="1"/>
            <a:r>
              <a:rPr lang="en-US" dirty="0" smtClean="0"/>
              <a:t>Is farm operation financially feasible/viable</a:t>
            </a:r>
          </a:p>
          <a:p>
            <a:pPr lvl="1"/>
            <a:r>
              <a:rPr lang="en-US" dirty="0" smtClean="0"/>
              <a:t>Send DRS application and other necessary documentation</a:t>
            </a:r>
          </a:p>
          <a:p>
            <a:pPr lvl="1"/>
            <a:r>
              <a:rPr lang="en-US" dirty="0" smtClean="0"/>
              <a:t>Offer assistance with completion of DRS application</a:t>
            </a:r>
          </a:p>
          <a:p>
            <a:r>
              <a:rPr lang="en-US" dirty="0" smtClean="0"/>
              <a:t>If client does not seek DRS services  proceed to arrange </a:t>
            </a:r>
            <a:r>
              <a:rPr lang="en-US" dirty="0"/>
              <a:t>on-site farm </a:t>
            </a:r>
            <a:r>
              <a:rPr lang="en-US" dirty="0" smtClean="0"/>
              <a:t>visit</a:t>
            </a:r>
          </a:p>
          <a:p>
            <a:r>
              <a:rPr lang="en-US" dirty="0" smtClean="0"/>
              <a:t>If client does seek DRS services contact DRS </a:t>
            </a:r>
            <a:endParaRPr lang="en-US" dirty="0"/>
          </a:p>
          <a:p>
            <a:pPr lvl="1"/>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3C"/>
                </a:solidFill>
                <a:effectLst>
                  <a:outerShdw blurRad="38100" dist="38100" dir="2700000" algn="tl">
                    <a:srgbClr val="000000"/>
                  </a:outerShdw>
                </a:effectLst>
                <a:ea typeface="+mn-ea"/>
                <a:cs typeface="+mn-cs"/>
              </a:rPr>
              <a:t>Assessment for DRS Client </a:t>
            </a:r>
          </a:p>
        </p:txBody>
      </p:sp>
      <p:sp>
        <p:nvSpPr>
          <p:cNvPr id="3" name="Content Placeholder 2"/>
          <p:cNvSpPr>
            <a:spLocks noGrp="1"/>
          </p:cNvSpPr>
          <p:nvPr>
            <p:ph idx="1"/>
          </p:nvPr>
        </p:nvSpPr>
        <p:spPr>
          <a:xfrm>
            <a:off x="457200" y="1600200"/>
            <a:ext cx="8226425" cy="4421187"/>
          </a:xfrm>
        </p:spPr>
        <p:txBody>
          <a:bodyPr>
            <a:normAutofit lnSpcReduction="10000"/>
          </a:bodyPr>
          <a:lstStyle/>
          <a:p>
            <a:r>
              <a:rPr lang="en-US" dirty="0" smtClean="0"/>
              <a:t>DRS conducts initial interview </a:t>
            </a:r>
          </a:p>
          <a:p>
            <a:r>
              <a:rPr lang="en-US" dirty="0" smtClean="0"/>
              <a:t>DRS provides prior authorization for AgrAbility on-site farm assessment</a:t>
            </a:r>
          </a:p>
          <a:p>
            <a:r>
              <a:rPr lang="en-US" dirty="0" smtClean="0"/>
              <a:t>AgrAbility coordinates</a:t>
            </a:r>
            <a:r>
              <a:rPr lang="en-US" dirty="0" smtClean="0">
                <a:solidFill>
                  <a:srgbClr val="FF0000"/>
                </a:solidFill>
              </a:rPr>
              <a:t> </a:t>
            </a:r>
            <a:r>
              <a:rPr lang="en-US" dirty="0" smtClean="0"/>
              <a:t>on-site farm visit</a:t>
            </a:r>
          </a:p>
          <a:p>
            <a:r>
              <a:rPr lang="en-US" dirty="0" smtClean="0"/>
              <a:t>Complete AgrAbility Assessment report </a:t>
            </a:r>
          </a:p>
          <a:p>
            <a:r>
              <a:rPr lang="en-US" dirty="0"/>
              <a:t>Invoice DRS for </a:t>
            </a:r>
            <a:r>
              <a:rPr lang="en-US" dirty="0" smtClean="0"/>
              <a:t>Assessment</a:t>
            </a:r>
          </a:p>
          <a:p>
            <a:r>
              <a:rPr lang="en-US" dirty="0" smtClean="0"/>
              <a:t>DRS to schedule walk through farm visit with </a:t>
            </a:r>
            <a:r>
              <a:rPr lang="en-US" dirty="0"/>
              <a:t>Counselor – AgrAbility case manager &amp; client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703C"/>
                </a:solidFill>
                <a:effectLst>
                  <a:outerShdw blurRad="38100" dist="38100" dir="2700000" algn="tl">
                    <a:srgbClr val="000000"/>
                  </a:outerShdw>
                </a:effectLst>
                <a:ea typeface="+mn-ea"/>
                <a:cs typeface="+mn-cs"/>
              </a:rPr>
              <a:t>Purpose of Walk </a:t>
            </a:r>
            <a:r>
              <a:rPr lang="en-US" b="1" dirty="0">
                <a:solidFill>
                  <a:srgbClr val="00703C"/>
                </a:solidFill>
                <a:effectLst>
                  <a:outerShdw blurRad="38100" dist="38100" dir="2700000" algn="tl">
                    <a:srgbClr val="000000"/>
                  </a:outerShdw>
                </a:effectLst>
                <a:ea typeface="+mn-ea"/>
                <a:cs typeface="+mn-cs"/>
              </a:rPr>
              <a:t>Through</a:t>
            </a:r>
          </a:p>
        </p:txBody>
      </p:sp>
      <p:sp>
        <p:nvSpPr>
          <p:cNvPr id="3" name="Content Placeholder 2"/>
          <p:cNvSpPr>
            <a:spLocks noGrp="1"/>
          </p:cNvSpPr>
          <p:nvPr>
            <p:ph idx="1"/>
          </p:nvPr>
        </p:nvSpPr>
        <p:spPr>
          <a:xfrm>
            <a:off x="533400" y="1371600"/>
            <a:ext cx="8382000" cy="4876800"/>
          </a:xfrm>
        </p:spPr>
        <p:txBody>
          <a:bodyPr>
            <a:normAutofit fontScale="85000" lnSpcReduction="10000"/>
          </a:bodyPr>
          <a:lstStyle/>
          <a:p>
            <a:r>
              <a:rPr lang="en-US" sz="3400" dirty="0" smtClean="0"/>
              <a:t>Review Assessment findings</a:t>
            </a:r>
          </a:p>
          <a:p>
            <a:pPr lvl="1"/>
            <a:r>
              <a:rPr lang="en-US" dirty="0" smtClean="0"/>
              <a:t>Identify strategies to remove barriers &amp; complete farm tasks</a:t>
            </a:r>
          </a:p>
          <a:p>
            <a:r>
              <a:rPr lang="en-US" sz="3400" dirty="0" smtClean="0"/>
              <a:t>Determine if case is self-employment or employment retention</a:t>
            </a:r>
          </a:p>
          <a:p>
            <a:r>
              <a:rPr lang="en-US" sz="3400" dirty="0" smtClean="0"/>
              <a:t>Determine what services DRS will provide in the Individual Plan for Employment (IPE), which may include: </a:t>
            </a:r>
          </a:p>
          <a:p>
            <a:pPr lvl="1"/>
            <a:r>
              <a:rPr lang="en-US" dirty="0" smtClean="0"/>
              <a:t>Assistive Technology </a:t>
            </a:r>
          </a:p>
          <a:p>
            <a:pPr lvl="1"/>
            <a:r>
              <a:rPr lang="en-US" dirty="0" smtClean="0"/>
              <a:t>Equipment</a:t>
            </a:r>
          </a:p>
          <a:p>
            <a:pPr lvl="1"/>
            <a:r>
              <a:rPr lang="en-US" dirty="0" smtClean="0"/>
              <a:t>Training/Education (Business Plan, Record Keeping, etc.)</a:t>
            </a:r>
          </a:p>
          <a:p>
            <a:pPr lvl="1"/>
            <a:r>
              <a:rPr lang="en-US" dirty="0" smtClean="0"/>
              <a:t>Modifications (Home, Vehicle, Buildings, Pastures, etc.)</a:t>
            </a:r>
            <a:endParaRPr lang="en-US" dirty="0"/>
          </a:p>
        </p:txBody>
      </p:sp>
    </p:spTree>
    <p:extLst>
      <p:ext uri="{BB962C8B-B14F-4D97-AF65-F5344CB8AC3E}">
        <p14:creationId xmlns:p14="http://schemas.microsoft.com/office/powerpoint/2010/main" xmlns="" val="532232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1503</Words>
  <Application>Microsoft Office PowerPoint</Application>
  <PresentationFormat>On-screen Show (4:3)</PresentationFormat>
  <Paragraphs>179</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Standard Operating Procedures</vt:lpstr>
      <vt:lpstr>Purpose </vt:lpstr>
      <vt:lpstr>Format</vt:lpstr>
      <vt:lpstr>AgrAbility SOP</vt:lpstr>
      <vt:lpstr>Provide Information</vt:lpstr>
      <vt:lpstr>Completing the Application Process</vt:lpstr>
      <vt:lpstr>Active Client</vt:lpstr>
      <vt:lpstr>Assessment for DRS Client </vt:lpstr>
      <vt:lpstr>Purpose of Walk Through</vt:lpstr>
      <vt:lpstr>IPE Developed</vt:lpstr>
      <vt:lpstr>Non DRS AgrAbility Services</vt:lpstr>
      <vt:lpstr>Case Management</vt:lpstr>
      <vt:lpstr>Case Closures</vt:lpstr>
      <vt:lpstr>Slide 14</vt:lpstr>
      <vt:lpstr>Slide 15</vt:lpstr>
      <vt:lpstr>DRS Initiatives</vt:lpstr>
      <vt:lpstr>DRS’s Commitment </vt:lpstr>
      <vt:lpstr>Slide 18</vt:lpstr>
      <vt:lpstr>Slide 19</vt:lpstr>
      <vt:lpstr>Slide 20</vt:lpstr>
      <vt:lpstr>Slide 21</vt:lpstr>
      <vt:lpstr>Thank You!</vt:lpstr>
    </vt:vector>
  </TitlesOfParts>
  <Company>Oklahoma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Operating Procedures – Case Management</dc:title>
  <dc:creator>Gofourth, Milissa</dc:creator>
  <cp:lastModifiedBy>Gofourth, Milissa</cp:lastModifiedBy>
  <cp:revision>31</cp:revision>
  <dcterms:created xsi:type="dcterms:W3CDTF">2011-10-10T19:01:32Z</dcterms:created>
  <dcterms:modified xsi:type="dcterms:W3CDTF">2011-10-25T13:22:23Z</dcterms:modified>
</cp:coreProperties>
</file>