
<file path=[Content_Types].xml><?xml version="1.0" encoding="utf-8"?>
<Types xmlns="http://schemas.openxmlformats.org/package/2006/content-types">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Default Extension="vml" ContentType="application/vnd.openxmlformats-officedocument.vmlDrawing"/>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notesSlides/notesSlide2.xml" ContentType="application/vnd.openxmlformats-officedocument.presentationml.notes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Default Extension="bin" ContentType="application/vnd.openxmlformats-officedocument.presentationml.printerSettings"/>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77" r:id="rId1"/>
  </p:sldMasterIdLst>
  <p:notesMasterIdLst>
    <p:notesMasterId r:id="rId28"/>
  </p:notesMasterIdLst>
  <p:handoutMasterIdLst>
    <p:handoutMasterId r:id="rId29"/>
  </p:handoutMasterIdLst>
  <p:sldIdLst>
    <p:sldId id="256" r:id="rId2"/>
    <p:sldId id="280" r:id="rId3"/>
    <p:sldId id="272" r:id="rId4"/>
    <p:sldId id="277" r:id="rId5"/>
    <p:sldId id="258" r:id="rId6"/>
    <p:sldId id="271" r:id="rId7"/>
    <p:sldId id="283" r:id="rId8"/>
    <p:sldId id="285" r:id="rId9"/>
    <p:sldId id="266" r:id="rId10"/>
    <p:sldId id="281" r:id="rId11"/>
    <p:sldId id="286" r:id="rId12"/>
    <p:sldId id="268" r:id="rId13"/>
    <p:sldId id="290" r:id="rId14"/>
    <p:sldId id="267" r:id="rId15"/>
    <p:sldId id="278" r:id="rId16"/>
    <p:sldId id="274" r:id="rId17"/>
    <p:sldId id="287" r:id="rId18"/>
    <p:sldId id="270" r:id="rId19"/>
    <p:sldId id="264" r:id="rId20"/>
    <p:sldId id="275" r:id="rId21"/>
    <p:sldId id="265" r:id="rId22"/>
    <p:sldId id="288" r:id="rId23"/>
    <p:sldId id="289" r:id="rId24"/>
    <p:sldId id="257" r:id="rId25"/>
    <p:sldId id="284" r:id="rId26"/>
    <p:sldId id="276" r:id="rId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sz="2400"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sz="2400"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A50101"/>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2787"/>
    <p:restoredTop sz="90929"/>
  </p:normalViewPr>
  <p:slideViewPr>
    <p:cSldViewPr>
      <p:cViewPr>
        <p:scale>
          <a:sx n="75" d="100"/>
          <a:sy n="75" d="100"/>
        </p:scale>
        <p:origin x="-1232"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23" charset="0"/>
                <a:ea typeface="ＭＳ Ｐゴシック" pitchFamily="-123" charset="-128"/>
                <a:cs typeface="ＭＳ Ｐゴシック" pitchFamily="-123" charset="-128"/>
              </a:defRPr>
            </a:lvl1pPr>
          </a:lstStyle>
          <a:p>
            <a:pPr>
              <a:defRPr/>
            </a:pPr>
            <a:endParaRPr lang="en-US"/>
          </a:p>
        </p:txBody>
      </p:sp>
      <p:sp>
        <p:nvSpPr>
          <p:cNvPr id="9011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23" charset="0"/>
                <a:ea typeface="ＭＳ Ｐゴシック" pitchFamily="-123" charset="-128"/>
                <a:cs typeface="ＭＳ Ｐゴシック" pitchFamily="-123" charset="-128"/>
              </a:defRPr>
            </a:lvl1pPr>
          </a:lstStyle>
          <a:p>
            <a:pPr>
              <a:defRPr/>
            </a:pPr>
            <a:endParaRPr lang="en-US"/>
          </a:p>
        </p:txBody>
      </p:sp>
      <p:sp>
        <p:nvSpPr>
          <p:cNvPr id="9011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23" charset="0"/>
                <a:ea typeface="ＭＳ Ｐゴシック" pitchFamily="-123" charset="-128"/>
                <a:cs typeface="ＭＳ Ｐゴシック" pitchFamily="-123" charset="-128"/>
              </a:defRPr>
            </a:lvl1pPr>
          </a:lstStyle>
          <a:p>
            <a:pPr>
              <a:defRPr/>
            </a:pPr>
            <a:endParaRPr lang="en-US"/>
          </a:p>
        </p:txBody>
      </p:sp>
      <p:sp>
        <p:nvSpPr>
          <p:cNvPr id="9011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23" charset="0"/>
                <a:ea typeface="ＭＳ Ｐゴシック" pitchFamily="-123" charset="-128"/>
                <a:cs typeface="ＭＳ Ｐゴシック" pitchFamily="-123" charset="-128"/>
              </a:defRPr>
            </a:lvl1pPr>
          </a:lstStyle>
          <a:p>
            <a:pPr>
              <a:defRPr/>
            </a:pPr>
            <a:fld id="{C7B594BB-8985-4E9E-810B-AB6BF8DC04B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23" charset="0"/>
                <a:ea typeface="ＭＳ Ｐゴシック" pitchFamily="-123" charset="-128"/>
                <a:cs typeface="ＭＳ Ｐゴシック" pitchFamily="-123" charset="-128"/>
              </a:defRPr>
            </a:lvl1pPr>
          </a:lstStyle>
          <a:p>
            <a:pPr>
              <a:defRPr/>
            </a:pPr>
            <a:endParaRPr lang="en-US"/>
          </a:p>
        </p:txBody>
      </p:sp>
      <p:sp>
        <p:nvSpPr>
          <p:cNvPr id="634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23" charset="0"/>
                <a:ea typeface="ＭＳ Ｐゴシック" pitchFamily="-123" charset="-128"/>
                <a:cs typeface="ＭＳ Ｐゴシック" pitchFamily="-123" charset="-128"/>
              </a:defRPr>
            </a:lvl1pPr>
          </a:lstStyle>
          <a:p>
            <a:pPr>
              <a:defRPr/>
            </a:pPr>
            <a:endParaRPr lang="en-US"/>
          </a:p>
        </p:txBody>
      </p:sp>
      <p:sp>
        <p:nvSpPr>
          <p:cNvPr id="18436"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34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23" charset="0"/>
                <a:ea typeface="ＭＳ Ｐゴシック" pitchFamily="-123" charset="-128"/>
                <a:cs typeface="ＭＳ Ｐゴシック" pitchFamily="-123" charset="-128"/>
              </a:defRPr>
            </a:lvl1pPr>
          </a:lstStyle>
          <a:p>
            <a:pPr>
              <a:defRPr/>
            </a:pPr>
            <a:endParaRPr lang="en-US"/>
          </a:p>
        </p:txBody>
      </p:sp>
      <p:sp>
        <p:nvSpPr>
          <p:cNvPr id="634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123" charset="0"/>
                <a:ea typeface="ＭＳ Ｐゴシック" pitchFamily="-123" charset="-128"/>
                <a:cs typeface="ＭＳ Ｐゴシック" pitchFamily="-123" charset="-128"/>
              </a:defRPr>
            </a:lvl1pPr>
          </a:lstStyle>
          <a:p>
            <a:pPr>
              <a:defRPr/>
            </a:pPr>
            <a:fld id="{D627773B-5D3E-4885-A18A-8E9EF6BB2A0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23" charset="0"/>
        <a:ea typeface="ＭＳ Ｐゴシック" pitchFamily="-123" charset="-128"/>
        <a:cs typeface="ＭＳ Ｐゴシック" pitchFamily="-123" charset="-128"/>
      </a:defRPr>
    </a:lvl1pPr>
    <a:lvl2pPr marL="457200" algn="l" rtl="0" eaLnBrk="0" fontAlgn="base" hangingPunct="0">
      <a:spcBef>
        <a:spcPct val="30000"/>
      </a:spcBef>
      <a:spcAft>
        <a:spcPct val="0"/>
      </a:spcAft>
      <a:defRPr sz="1200" kern="1200">
        <a:solidFill>
          <a:schemeClr val="tx1"/>
        </a:solidFill>
        <a:latin typeface="Arial" pitchFamily="-123" charset="0"/>
        <a:ea typeface="ＭＳ Ｐゴシック" pitchFamily="-123" charset="-128"/>
        <a:cs typeface="+mn-cs"/>
      </a:defRPr>
    </a:lvl2pPr>
    <a:lvl3pPr marL="914400" algn="l" rtl="0" eaLnBrk="0" fontAlgn="base" hangingPunct="0">
      <a:spcBef>
        <a:spcPct val="30000"/>
      </a:spcBef>
      <a:spcAft>
        <a:spcPct val="0"/>
      </a:spcAft>
      <a:defRPr sz="1200" kern="1200">
        <a:solidFill>
          <a:schemeClr val="tx1"/>
        </a:solidFill>
        <a:latin typeface="Arial" pitchFamily="-123" charset="0"/>
        <a:ea typeface="ＭＳ Ｐゴシック" pitchFamily="-123" charset="-128"/>
        <a:cs typeface="+mn-cs"/>
      </a:defRPr>
    </a:lvl3pPr>
    <a:lvl4pPr marL="1371600" algn="l" rtl="0" eaLnBrk="0" fontAlgn="base" hangingPunct="0">
      <a:spcBef>
        <a:spcPct val="30000"/>
      </a:spcBef>
      <a:spcAft>
        <a:spcPct val="0"/>
      </a:spcAft>
      <a:defRPr sz="1200" kern="1200">
        <a:solidFill>
          <a:schemeClr val="tx1"/>
        </a:solidFill>
        <a:latin typeface="Arial" pitchFamily="-123" charset="0"/>
        <a:ea typeface="ＭＳ Ｐゴシック" pitchFamily="-123" charset="-128"/>
        <a:cs typeface="+mn-cs"/>
      </a:defRPr>
    </a:lvl4pPr>
    <a:lvl5pPr marL="1828800" algn="l" rtl="0" eaLnBrk="0" fontAlgn="base" hangingPunct="0">
      <a:spcBef>
        <a:spcPct val="30000"/>
      </a:spcBef>
      <a:spcAft>
        <a:spcPct val="0"/>
      </a:spcAft>
      <a:defRPr sz="1200" kern="1200">
        <a:solidFill>
          <a:schemeClr val="tx1"/>
        </a:solidFill>
        <a:latin typeface="Arial" pitchFamily="-123" charset="0"/>
        <a:ea typeface="ＭＳ Ｐゴシック" pitchFamily="-123"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AA50965E-37C9-4ED2-890D-2E049F1DBE6E}" type="slidenum">
              <a:rPr lang="en-US">
                <a:latin typeface="Arial" pitchFamily="-72" charset="0"/>
                <a:ea typeface="ＭＳ Ｐゴシック" pitchFamily="-72" charset="-128"/>
                <a:cs typeface="ＭＳ Ｐゴシック" pitchFamily="-72" charset="-128"/>
              </a:rPr>
              <a:pPr/>
              <a:t>1</a:t>
            </a:fld>
            <a:endParaRPr lang="en-US">
              <a:latin typeface="Arial" pitchFamily="-72" charset="0"/>
              <a:ea typeface="ＭＳ Ｐゴシック" pitchFamily="-72" charset="-128"/>
              <a:cs typeface="ＭＳ Ｐゴシック" pitchFamily="-72" charset="-128"/>
            </a:endParaRPr>
          </a:p>
        </p:txBody>
      </p:sp>
      <p:sp>
        <p:nvSpPr>
          <p:cNvPr id="21506" name="Placeholder 2"/>
          <p:cNvSpPr>
            <a:spLocks noGrp="1" noRot="1" noChangeAspect="1" noChangeArrowheads="1" noTextEdit="1"/>
          </p:cNvSpPr>
          <p:nvPr>
            <p:ph type="sldImg"/>
          </p:nvPr>
        </p:nvSpPr>
        <p:spPr>
          <a:ln/>
        </p:spPr>
      </p:sp>
      <p:sp>
        <p:nvSpPr>
          <p:cNvPr id="21507"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C53EF7A7-CB86-48B3-B745-BA7ED16ECF2F}" type="slidenum">
              <a:rPr lang="en-US" sz="1200"/>
              <a:pPr algn="r" eaLnBrk="0" hangingPunct="0"/>
              <a:t>10</a:t>
            </a:fld>
            <a:endParaRPr lang="en-US" sz="1200"/>
          </a:p>
        </p:txBody>
      </p:sp>
      <p:sp>
        <p:nvSpPr>
          <p:cNvPr id="62466" name="Placeholder 2"/>
          <p:cNvSpPr>
            <a:spLocks noGrp="1" noRot="1" noChangeAspect="1" noChangeArrowheads="1" noTextEdit="1"/>
          </p:cNvSpPr>
          <p:nvPr>
            <p:ph type="sldImg"/>
          </p:nvPr>
        </p:nvSpPr>
        <p:spPr>
          <a:ln/>
        </p:spPr>
      </p:sp>
      <p:sp>
        <p:nvSpPr>
          <p:cNvPr id="62467"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C53EF7A7-CB86-48B3-B745-BA7ED16ECF2F}" type="slidenum">
              <a:rPr lang="en-US" sz="1200"/>
              <a:pPr algn="r" eaLnBrk="0" hangingPunct="0"/>
              <a:t>11</a:t>
            </a:fld>
            <a:endParaRPr lang="en-US" sz="1200"/>
          </a:p>
        </p:txBody>
      </p:sp>
      <p:sp>
        <p:nvSpPr>
          <p:cNvPr id="62466" name="Placeholder 2"/>
          <p:cNvSpPr>
            <a:spLocks noGrp="1" noRot="1" noChangeAspect="1" noChangeArrowheads="1" noTextEdit="1"/>
          </p:cNvSpPr>
          <p:nvPr>
            <p:ph type="sldImg"/>
          </p:nvPr>
        </p:nvSpPr>
        <p:spPr>
          <a:ln/>
        </p:spPr>
      </p:sp>
      <p:sp>
        <p:nvSpPr>
          <p:cNvPr id="62467"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67B90CC9-385E-4FBD-BA23-D97B17624556}" type="slidenum">
              <a:rPr lang="en-US">
                <a:latin typeface="Arial" pitchFamily="-72" charset="0"/>
                <a:ea typeface="ＭＳ Ｐゴシック" pitchFamily="-72" charset="-128"/>
                <a:cs typeface="ＭＳ Ｐゴシック" pitchFamily="-72" charset="-128"/>
              </a:rPr>
              <a:pPr/>
              <a:t>12</a:t>
            </a:fld>
            <a:endParaRPr lang="en-US">
              <a:latin typeface="Arial" pitchFamily="-72" charset="0"/>
              <a:ea typeface="ＭＳ Ｐゴシック" pitchFamily="-72" charset="-128"/>
              <a:cs typeface="ＭＳ Ｐゴシック" pitchFamily="-72" charset="-128"/>
            </a:endParaRPr>
          </a:p>
        </p:txBody>
      </p:sp>
      <p:sp>
        <p:nvSpPr>
          <p:cNvPr id="64514" name="Placeholder 2"/>
          <p:cNvSpPr>
            <a:spLocks noGrp="1" noRot="1" noChangeAspect="1" noChangeArrowheads="1" noTextEdit="1"/>
          </p:cNvSpPr>
          <p:nvPr>
            <p:ph type="sldImg"/>
          </p:nvPr>
        </p:nvSpPr>
        <p:spPr>
          <a:ln/>
        </p:spPr>
      </p:sp>
      <p:sp>
        <p:nvSpPr>
          <p:cNvPr id="64515"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Compacted stone, asphalt, concrete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67B90CC9-385E-4FBD-BA23-D97B17624556}" type="slidenum">
              <a:rPr lang="en-US">
                <a:latin typeface="Arial" pitchFamily="-72" charset="0"/>
                <a:ea typeface="ＭＳ Ｐゴシック" pitchFamily="-72" charset="-128"/>
                <a:cs typeface="ＭＳ Ｐゴシック" pitchFamily="-72" charset="-128"/>
              </a:rPr>
              <a:pPr/>
              <a:t>13</a:t>
            </a:fld>
            <a:endParaRPr lang="en-US">
              <a:latin typeface="Arial" pitchFamily="-72" charset="0"/>
              <a:ea typeface="ＭＳ Ｐゴシック" pitchFamily="-72" charset="-128"/>
              <a:cs typeface="ＭＳ Ｐゴシック" pitchFamily="-72" charset="-128"/>
            </a:endParaRPr>
          </a:p>
        </p:txBody>
      </p:sp>
      <p:sp>
        <p:nvSpPr>
          <p:cNvPr id="64514" name="Placeholder 2"/>
          <p:cNvSpPr>
            <a:spLocks noGrp="1" noRot="1" noChangeAspect="1" noChangeArrowheads="1" noTextEdit="1"/>
          </p:cNvSpPr>
          <p:nvPr>
            <p:ph type="sldImg"/>
          </p:nvPr>
        </p:nvSpPr>
        <p:spPr>
          <a:ln/>
        </p:spPr>
      </p:sp>
      <p:sp>
        <p:nvSpPr>
          <p:cNvPr id="64515"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Compacted stone, asphalt, concrete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1A08FC9D-CD91-455F-9FC7-F15CAFABC491}" type="slidenum">
              <a:rPr lang="en-US">
                <a:latin typeface="Arial" pitchFamily="-72" charset="0"/>
                <a:ea typeface="ＭＳ Ｐゴシック" pitchFamily="-72" charset="-128"/>
                <a:cs typeface="ＭＳ Ｐゴシック" pitchFamily="-72" charset="-128"/>
              </a:rPr>
              <a:pPr/>
              <a:t>14</a:t>
            </a:fld>
            <a:endParaRPr lang="en-US">
              <a:latin typeface="Arial" pitchFamily="-72" charset="0"/>
              <a:ea typeface="ＭＳ Ｐゴシック" pitchFamily="-72" charset="-128"/>
              <a:cs typeface="ＭＳ Ｐゴシック" pitchFamily="-72" charset="-128"/>
            </a:endParaRPr>
          </a:p>
        </p:txBody>
      </p:sp>
      <p:sp>
        <p:nvSpPr>
          <p:cNvPr id="66562" name="Placeholder 2"/>
          <p:cNvSpPr>
            <a:spLocks noGrp="1" noRot="1" noChangeAspect="1" noChangeArrowheads="1" noTextEdit="1"/>
          </p:cNvSpPr>
          <p:nvPr>
            <p:ph type="sldImg"/>
          </p:nvPr>
        </p:nvSpPr>
        <p:spPr>
          <a:ln/>
        </p:spPr>
      </p:sp>
      <p:sp>
        <p:nvSpPr>
          <p:cNvPr id="66563"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EEFB645C-2741-4E6F-B5B4-E13D94C83753}" type="slidenum">
              <a:rPr lang="en-US">
                <a:latin typeface="Arial" pitchFamily="-72" charset="0"/>
                <a:ea typeface="ＭＳ Ｐゴシック" pitchFamily="-72" charset="-128"/>
                <a:cs typeface="ＭＳ Ｐゴシック" pitchFamily="-72" charset="-128"/>
              </a:rPr>
              <a:pPr/>
              <a:t>15</a:t>
            </a:fld>
            <a:endParaRPr lang="en-US">
              <a:latin typeface="Arial" pitchFamily="-72" charset="0"/>
              <a:ea typeface="ＭＳ Ｐゴシック" pitchFamily="-72" charset="-128"/>
              <a:cs typeface="ＭＳ Ｐゴシック" pitchFamily="-72" charset="-128"/>
            </a:endParaRPr>
          </a:p>
        </p:txBody>
      </p:sp>
      <p:sp>
        <p:nvSpPr>
          <p:cNvPr id="70658" name="Placeholder 2"/>
          <p:cNvSpPr>
            <a:spLocks noGrp="1" noRot="1" noChangeAspect="1" noChangeArrowheads="1" noTextEdit="1"/>
          </p:cNvSpPr>
          <p:nvPr>
            <p:ph type="sldImg"/>
          </p:nvPr>
        </p:nvSpPr>
        <p:spPr>
          <a:ln/>
        </p:spPr>
      </p:sp>
      <p:sp>
        <p:nvSpPr>
          <p:cNvPr id="70659"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42722644-3032-451C-8021-B4DF14317EF0}" type="slidenum">
              <a:rPr lang="en-US">
                <a:latin typeface="Arial" pitchFamily="-72" charset="0"/>
                <a:ea typeface="ＭＳ Ｐゴシック" pitchFamily="-72" charset="-128"/>
                <a:cs typeface="ＭＳ Ｐゴシック" pitchFamily="-72" charset="-128"/>
              </a:rPr>
              <a:pPr/>
              <a:t>16</a:t>
            </a:fld>
            <a:endParaRPr lang="en-US">
              <a:latin typeface="Arial" pitchFamily="-72" charset="0"/>
              <a:ea typeface="ＭＳ Ｐゴシック" pitchFamily="-72" charset="-128"/>
              <a:cs typeface="ＭＳ Ｐゴシック" pitchFamily="-72" charset="-128"/>
            </a:endParaRPr>
          </a:p>
        </p:txBody>
      </p:sp>
      <p:sp>
        <p:nvSpPr>
          <p:cNvPr id="72706" name="Placeholder 2"/>
          <p:cNvSpPr>
            <a:spLocks noGrp="1" noRot="1" noChangeAspect="1" noChangeArrowheads="1" noTextEdit="1"/>
          </p:cNvSpPr>
          <p:nvPr>
            <p:ph type="sldImg"/>
          </p:nvPr>
        </p:nvSpPr>
        <p:spPr>
          <a:ln/>
        </p:spPr>
      </p:sp>
      <p:sp>
        <p:nvSpPr>
          <p:cNvPr id="72707" name="Placeholder 3"/>
          <p:cNvSpPr>
            <a:spLocks noGrp="1" noChangeArrowheads="1"/>
          </p:cNvSpPr>
          <p:nvPr>
            <p:ph type="body" idx="1"/>
          </p:nvPr>
        </p:nvSpPr>
        <p:spPr>
          <a:noFill/>
          <a:ln/>
        </p:spPr>
        <p:txBody>
          <a:bodyPr/>
          <a:lstStyle/>
          <a:p>
            <a:pPr lvl="2"/>
            <a:r>
              <a:rPr lang="en-US">
                <a:latin typeface="Times New Roman" pitchFamily="-72" charset="0"/>
                <a:ea typeface="ＭＳ Ｐゴシック" pitchFamily="-72" charset="-128"/>
              </a:rPr>
              <a:t>Adjustable height shelving and cabinets for storage areas – no overhead storage that takes access from stairs or ladder.  At least 36 </a:t>
            </a:r>
            <a:r>
              <a:rPr lang="en-US">
                <a:latin typeface="Lucida Grande" pitchFamily="-72" charset="0"/>
                <a:ea typeface="ＭＳ Ｐゴシック" pitchFamily="-72" charset="-128"/>
              </a:rPr>
              <a:t>inches</a:t>
            </a:r>
            <a:r>
              <a:rPr lang="en-US">
                <a:latin typeface="Times New Roman" pitchFamily="-72" charset="0"/>
                <a:ea typeface="ＭＳ Ｐゴシック" pitchFamily="-72" charset="-128"/>
              </a:rPr>
              <a:t> between rows of shelving or storage bins.</a:t>
            </a:r>
          </a:p>
          <a:p>
            <a:pPr lvl="2"/>
            <a:endParaRPr lang="en-US">
              <a:latin typeface="Times New Roman" pitchFamily="-72" charset="0"/>
              <a:ea typeface="ＭＳ Ｐゴシック" pitchFamily="-72" charset="-128"/>
            </a:endParaRPr>
          </a:p>
          <a:p>
            <a:pPr lvl="2"/>
            <a:r>
              <a:rPr lang="en-US">
                <a:latin typeface="Times New Roman" pitchFamily="-72" charset="0"/>
                <a:ea typeface="ＭＳ Ｐゴシック" pitchFamily="-72" charset="-128"/>
              </a:rPr>
              <a:t>Most frequently used items are 18 to 48</a:t>
            </a:r>
            <a:r>
              <a:rPr lang="en-US">
                <a:latin typeface="Lucida Grande" pitchFamily="-72" charset="0"/>
                <a:ea typeface="ＭＳ Ｐゴシック" pitchFamily="-72" charset="-128"/>
              </a:rPr>
              <a:t> inches</a:t>
            </a:r>
            <a:r>
              <a:rPr lang="en-US">
                <a:latin typeface="Times New Roman" pitchFamily="-72" charset="0"/>
                <a:ea typeface="ＭＳ Ｐゴシック" pitchFamily="-72" charset="-128"/>
              </a:rPr>
              <a:t> above floor in storage areas, to least used items on higher shelves, and rolling or mobile items are on the floor.</a:t>
            </a:r>
          </a:p>
          <a:p>
            <a:pPr lvl="2"/>
            <a:endParaRPr lang="en-US">
              <a:latin typeface="Times New Roman" pitchFamily="-72" charset="0"/>
              <a:ea typeface="ＭＳ Ｐゴシック" pitchFamily="-72" charset="-128"/>
            </a:endParaRPr>
          </a:p>
          <a:p>
            <a:pPr lvl="2"/>
            <a:r>
              <a:rPr lang="en-US">
                <a:latin typeface="Times New Roman" pitchFamily="-72" charset="0"/>
                <a:ea typeface="ＭＳ Ｐゴシック" pitchFamily="-72" charset="-128"/>
              </a:rPr>
              <a:t>Mobile tool storage is no less than 6</a:t>
            </a:r>
            <a:r>
              <a:rPr lang="en-US">
                <a:latin typeface="Lucida Grande" pitchFamily="-72" charset="0"/>
                <a:ea typeface="ＭＳ Ｐゴシック" pitchFamily="-72" charset="-128"/>
              </a:rPr>
              <a:t> inches</a:t>
            </a:r>
            <a:r>
              <a:rPr lang="en-US">
                <a:latin typeface="Times New Roman" pitchFamily="-72" charset="0"/>
                <a:ea typeface="ＭＳ Ｐゴシック" pitchFamily="-72" charset="-128"/>
              </a:rPr>
              <a:t> from the ground and no higher than 48</a:t>
            </a:r>
            <a:r>
              <a:rPr lang="en-US">
                <a:latin typeface="Times New Roman" pitchFamily="-72" charset="0"/>
                <a:ea typeface="ヒラギノ角ゴ ProN W3" pitchFamily="-72" charset="-128"/>
                <a:cs typeface="ヒラギノ角ゴ ProN W3" pitchFamily="-72" charset="-128"/>
              </a:rPr>
              <a:t>inches f</a:t>
            </a:r>
            <a:r>
              <a:rPr lang="en-US">
                <a:latin typeface="Times New Roman" pitchFamily="-72" charset="0"/>
                <a:ea typeface="ＭＳ Ｐゴシック" pitchFamily="-72" charset="-128"/>
              </a:rPr>
              <a:t>rom ground level.</a:t>
            </a:r>
          </a:p>
          <a:p>
            <a:endParaRPr lang="en-US">
              <a:latin typeface="Times New Roman" pitchFamily="-72" charset="0"/>
              <a:ea typeface="ＭＳ Ｐゴシック" pitchFamily="-72" charset="-128"/>
              <a:cs typeface="ＭＳ Ｐゴシック" pitchFamily="-72" charset="-128"/>
            </a:endParaRPr>
          </a:p>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p>
            <a:fld id="{42722644-3032-451C-8021-B4DF14317EF0}" type="slidenum">
              <a:rPr lang="en-US">
                <a:latin typeface="Arial" pitchFamily="-72" charset="0"/>
                <a:ea typeface="ＭＳ Ｐゴシック" pitchFamily="-72" charset="-128"/>
                <a:cs typeface="ＭＳ Ｐゴシック" pitchFamily="-72" charset="-128"/>
              </a:rPr>
              <a:pPr/>
              <a:t>17</a:t>
            </a:fld>
            <a:endParaRPr lang="en-US">
              <a:latin typeface="Arial" pitchFamily="-72" charset="0"/>
              <a:ea typeface="ＭＳ Ｐゴシック" pitchFamily="-72" charset="-128"/>
              <a:cs typeface="ＭＳ Ｐゴシック" pitchFamily="-72" charset="-128"/>
            </a:endParaRPr>
          </a:p>
        </p:txBody>
      </p:sp>
      <p:sp>
        <p:nvSpPr>
          <p:cNvPr id="72706" name="Placeholder 2"/>
          <p:cNvSpPr>
            <a:spLocks noGrp="1" noRot="1" noChangeAspect="1" noChangeArrowheads="1" noTextEdit="1"/>
          </p:cNvSpPr>
          <p:nvPr>
            <p:ph type="sldImg"/>
          </p:nvPr>
        </p:nvSpPr>
        <p:spPr>
          <a:ln/>
        </p:spPr>
      </p:sp>
      <p:sp>
        <p:nvSpPr>
          <p:cNvPr id="72707" name="Placeholder 3"/>
          <p:cNvSpPr>
            <a:spLocks noGrp="1" noChangeArrowheads="1"/>
          </p:cNvSpPr>
          <p:nvPr>
            <p:ph type="body" idx="1"/>
          </p:nvPr>
        </p:nvSpPr>
        <p:spPr>
          <a:noFill/>
          <a:ln/>
        </p:spPr>
        <p:txBody>
          <a:bodyPr/>
          <a:lstStyle/>
          <a:p>
            <a:pPr lvl="2"/>
            <a:r>
              <a:rPr lang="en-US">
                <a:latin typeface="Times New Roman" pitchFamily="-72" charset="0"/>
                <a:ea typeface="ＭＳ Ｐゴシック" pitchFamily="-72" charset="-128"/>
              </a:rPr>
              <a:t>Adjustable height shelving and cabinets for storage areas – no overhead storage that takes access from stairs or ladder.  At least 36 </a:t>
            </a:r>
            <a:r>
              <a:rPr lang="en-US">
                <a:latin typeface="Lucida Grande" pitchFamily="-72" charset="0"/>
                <a:ea typeface="ＭＳ Ｐゴシック" pitchFamily="-72" charset="-128"/>
              </a:rPr>
              <a:t>inches</a:t>
            </a:r>
            <a:r>
              <a:rPr lang="en-US">
                <a:latin typeface="Times New Roman" pitchFamily="-72" charset="0"/>
                <a:ea typeface="ＭＳ Ｐゴシック" pitchFamily="-72" charset="-128"/>
              </a:rPr>
              <a:t> between rows of shelving or storage bins.</a:t>
            </a:r>
          </a:p>
          <a:p>
            <a:pPr lvl="2"/>
            <a:endParaRPr lang="en-US">
              <a:latin typeface="Times New Roman" pitchFamily="-72" charset="0"/>
              <a:ea typeface="ＭＳ Ｐゴシック" pitchFamily="-72" charset="-128"/>
            </a:endParaRPr>
          </a:p>
          <a:p>
            <a:pPr lvl="2"/>
            <a:r>
              <a:rPr lang="en-US">
                <a:latin typeface="Times New Roman" pitchFamily="-72" charset="0"/>
                <a:ea typeface="ＭＳ Ｐゴシック" pitchFamily="-72" charset="-128"/>
              </a:rPr>
              <a:t>Most frequently used items are 18 to 48</a:t>
            </a:r>
            <a:r>
              <a:rPr lang="en-US">
                <a:latin typeface="Lucida Grande" pitchFamily="-72" charset="0"/>
                <a:ea typeface="ＭＳ Ｐゴシック" pitchFamily="-72" charset="-128"/>
              </a:rPr>
              <a:t> inches</a:t>
            </a:r>
            <a:r>
              <a:rPr lang="en-US">
                <a:latin typeface="Times New Roman" pitchFamily="-72" charset="0"/>
                <a:ea typeface="ＭＳ Ｐゴシック" pitchFamily="-72" charset="-128"/>
              </a:rPr>
              <a:t> above floor in storage areas, to least used items on higher shelves, and rolling or mobile items are on the floor.</a:t>
            </a:r>
          </a:p>
          <a:p>
            <a:pPr lvl="2"/>
            <a:endParaRPr lang="en-US">
              <a:latin typeface="Times New Roman" pitchFamily="-72" charset="0"/>
              <a:ea typeface="ＭＳ Ｐゴシック" pitchFamily="-72" charset="-128"/>
            </a:endParaRPr>
          </a:p>
          <a:p>
            <a:pPr lvl="2"/>
            <a:r>
              <a:rPr lang="en-US">
                <a:latin typeface="Times New Roman" pitchFamily="-72" charset="0"/>
                <a:ea typeface="ＭＳ Ｐゴシック" pitchFamily="-72" charset="-128"/>
              </a:rPr>
              <a:t>Mobile tool storage is no less than 6</a:t>
            </a:r>
            <a:r>
              <a:rPr lang="en-US">
                <a:latin typeface="Lucida Grande" pitchFamily="-72" charset="0"/>
                <a:ea typeface="ＭＳ Ｐゴシック" pitchFamily="-72" charset="-128"/>
              </a:rPr>
              <a:t> inches</a:t>
            </a:r>
            <a:r>
              <a:rPr lang="en-US">
                <a:latin typeface="Times New Roman" pitchFamily="-72" charset="0"/>
                <a:ea typeface="ＭＳ Ｐゴシック" pitchFamily="-72" charset="-128"/>
              </a:rPr>
              <a:t> from the ground and no higher than 48</a:t>
            </a:r>
            <a:r>
              <a:rPr lang="en-US">
                <a:latin typeface="Times New Roman" pitchFamily="-72" charset="0"/>
                <a:ea typeface="ヒラギノ角ゴ ProN W3" pitchFamily="-72" charset="-128"/>
                <a:cs typeface="ヒラギノ角ゴ ProN W3" pitchFamily="-72" charset="-128"/>
              </a:rPr>
              <a:t>inches f</a:t>
            </a:r>
            <a:r>
              <a:rPr lang="en-US">
                <a:latin typeface="Times New Roman" pitchFamily="-72" charset="0"/>
                <a:ea typeface="ＭＳ Ｐゴシック" pitchFamily="-72" charset="-128"/>
              </a:rPr>
              <a:t>rom ground level.</a:t>
            </a:r>
          </a:p>
          <a:p>
            <a:endParaRPr lang="en-US">
              <a:latin typeface="Times New Roman" pitchFamily="-72" charset="0"/>
              <a:ea typeface="ＭＳ Ｐゴシック" pitchFamily="-72" charset="-128"/>
              <a:cs typeface="ＭＳ Ｐゴシック" pitchFamily="-72" charset="-128"/>
            </a:endParaRPr>
          </a:p>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8232F0A4-7B98-43F2-A414-D7E94B955AFB}" type="slidenum">
              <a:rPr lang="en-US">
                <a:latin typeface="Arial" pitchFamily="-72" charset="0"/>
                <a:ea typeface="ＭＳ Ｐゴシック" pitchFamily="-72" charset="-128"/>
                <a:cs typeface="ＭＳ Ｐゴシック" pitchFamily="-72" charset="-128"/>
              </a:rPr>
              <a:pPr/>
              <a:t>18</a:t>
            </a:fld>
            <a:endParaRPr lang="en-US">
              <a:latin typeface="Arial" pitchFamily="-72" charset="0"/>
              <a:ea typeface="ＭＳ Ｐゴシック" pitchFamily="-72" charset="-128"/>
              <a:cs typeface="ＭＳ Ｐゴシック" pitchFamily="-72" charset="-128"/>
            </a:endParaRPr>
          </a:p>
        </p:txBody>
      </p:sp>
      <p:sp>
        <p:nvSpPr>
          <p:cNvPr id="68610" name="Placeholder 2"/>
          <p:cNvSpPr>
            <a:spLocks noGrp="1" noRot="1" noChangeAspect="1" noChangeArrowheads="1" noTextEdit="1"/>
          </p:cNvSpPr>
          <p:nvPr>
            <p:ph type="sldImg"/>
          </p:nvPr>
        </p:nvSpPr>
        <p:spPr>
          <a:ln/>
        </p:spPr>
      </p:sp>
      <p:sp>
        <p:nvSpPr>
          <p:cNvPr id="68611"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Wash down areas, milk parlors etc…</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p>
            <a:fld id="{1E7AC404-89BA-4F8D-B5E6-E070FB036A8E}" type="slidenum">
              <a:rPr lang="en-US">
                <a:latin typeface="Arial" pitchFamily="-72" charset="0"/>
                <a:ea typeface="ＭＳ Ｐゴシック" pitchFamily="-72" charset="-128"/>
                <a:cs typeface="ＭＳ Ｐゴシック" pitchFamily="-72" charset="-128"/>
              </a:rPr>
              <a:pPr/>
              <a:t>19</a:t>
            </a:fld>
            <a:endParaRPr lang="en-US">
              <a:latin typeface="Arial" pitchFamily="-72" charset="0"/>
              <a:ea typeface="ＭＳ Ｐゴシック" pitchFamily="-72" charset="-128"/>
              <a:cs typeface="ＭＳ Ｐゴシック" pitchFamily="-72" charset="-128"/>
            </a:endParaRPr>
          </a:p>
        </p:txBody>
      </p:sp>
      <p:sp>
        <p:nvSpPr>
          <p:cNvPr id="74754" name="Placeholder 2"/>
          <p:cNvSpPr>
            <a:spLocks noGrp="1" noRot="1" noChangeAspect="1" noChangeArrowheads="1" noTextEdit="1"/>
          </p:cNvSpPr>
          <p:nvPr>
            <p:ph type="sldImg"/>
          </p:nvPr>
        </p:nvSpPr>
        <p:spPr>
          <a:ln/>
        </p:spPr>
      </p:sp>
      <p:sp>
        <p:nvSpPr>
          <p:cNvPr id="74755"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Notice: 	1. Anti- Fatigue matting and stools / higher chairs to accommodate long periods of work in one spot.</a:t>
            </a:r>
          </a:p>
          <a:p>
            <a:pPr eaLnBrk="1" hangingPunct="1"/>
            <a:r>
              <a:rPr lang="en-US">
                <a:latin typeface="Arial" pitchFamily="-72" charset="0"/>
                <a:ea typeface="ＭＳ Ｐゴシック" pitchFamily="-72" charset="-128"/>
                <a:cs typeface="ＭＳ Ｐゴシック" pitchFamily="-72" charset="-128"/>
              </a:rPr>
              <a:t>		2. Open, accessible, and adjustable storage.</a:t>
            </a:r>
          </a:p>
          <a:p>
            <a:pPr eaLnBrk="1" hangingPunct="1"/>
            <a:r>
              <a:rPr lang="en-US">
                <a:latin typeface="Arial" pitchFamily="-72" charset="0"/>
                <a:ea typeface="ＭＳ Ｐゴシック" pitchFamily="-72" charset="-128"/>
                <a:cs typeface="ＭＳ Ｐゴシック" pitchFamily="-72" charset="-128"/>
              </a:rPr>
              <a:t>		3. Wider door, smooth transition into house.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62B74698-F4BD-4B2D-96C6-2981D15286F6}" type="slidenum">
              <a:rPr lang="en-US">
                <a:latin typeface="Arial" pitchFamily="-72" charset="0"/>
                <a:ea typeface="ＭＳ Ｐゴシック" pitchFamily="-72" charset="-128"/>
                <a:cs typeface="ＭＳ Ｐゴシック" pitchFamily="-72" charset="-128"/>
              </a:rPr>
              <a:pPr/>
              <a:t>2</a:t>
            </a:fld>
            <a:endParaRPr lang="en-US">
              <a:latin typeface="Arial" pitchFamily="-72" charset="0"/>
              <a:ea typeface="ＭＳ Ｐゴシック" pitchFamily="-72" charset="-128"/>
              <a:cs typeface="ＭＳ Ｐゴシック" pitchFamily="-72" charset="-128"/>
            </a:endParaRPr>
          </a:p>
        </p:txBody>
      </p:sp>
      <p:sp>
        <p:nvSpPr>
          <p:cNvPr id="23554" name="Placeholder 2"/>
          <p:cNvSpPr>
            <a:spLocks noGrp="1" noRot="1" noChangeAspect="1" noChangeArrowheads="1" noTextEdit="1"/>
          </p:cNvSpPr>
          <p:nvPr>
            <p:ph type="sldImg"/>
          </p:nvPr>
        </p:nvSpPr>
        <p:spPr>
          <a:ln/>
        </p:spPr>
      </p:sp>
      <p:sp>
        <p:nvSpPr>
          <p:cNvPr id="23555"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93B7D2AB-7697-46C0-8A82-1F3500EAEC7B}" type="slidenum">
              <a:rPr lang="en-US">
                <a:latin typeface="Arial" pitchFamily="-72" charset="0"/>
                <a:ea typeface="ＭＳ Ｐゴシック" pitchFamily="-72" charset="-128"/>
                <a:cs typeface="ＭＳ Ｐゴシック" pitchFamily="-72" charset="-128"/>
              </a:rPr>
              <a:pPr/>
              <a:t>20</a:t>
            </a:fld>
            <a:endParaRPr lang="en-US">
              <a:latin typeface="Arial" pitchFamily="-72" charset="0"/>
              <a:ea typeface="ＭＳ Ｐゴシック" pitchFamily="-72" charset="-128"/>
              <a:cs typeface="ＭＳ Ｐゴシック" pitchFamily="-72" charset="-128"/>
            </a:endParaRPr>
          </a:p>
        </p:txBody>
      </p:sp>
      <p:sp>
        <p:nvSpPr>
          <p:cNvPr id="76802" name="Placeholder 2"/>
          <p:cNvSpPr>
            <a:spLocks noGrp="1" noRot="1" noChangeAspect="1" noChangeArrowheads="1" noTextEdit="1"/>
          </p:cNvSpPr>
          <p:nvPr>
            <p:ph type="sldImg"/>
          </p:nvPr>
        </p:nvSpPr>
        <p:spPr>
          <a:ln/>
        </p:spPr>
      </p:sp>
      <p:sp>
        <p:nvSpPr>
          <p:cNvPr id="76803"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Notice: 	1. Space to maneuver around storage.</a:t>
            </a:r>
          </a:p>
          <a:p>
            <a:pPr eaLnBrk="1" hangingPunct="1"/>
            <a:r>
              <a:rPr lang="en-US">
                <a:latin typeface="Arial" pitchFamily="-72" charset="0"/>
                <a:ea typeface="ＭＳ Ｐゴシック" pitchFamily="-72" charset="-128"/>
                <a:cs typeface="ＭＳ Ｐゴシック" pitchFamily="-72" charset="-128"/>
              </a:rPr>
              <a:t>		2. Outlets on the front of workbench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C045CD2B-EAF0-49B5-80F9-161701FDEF14}" type="slidenum">
              <a:rPr lang="en-US">
                <a:latin typeface="Arial" pitchFamily="-72" charset="0"/>
                <a:ea typeface="ＭＳ Ｐゴシック" pitchFamily="-72" charset="-128"/>
                <a:cs typeface="ＭＳ Ｐゴシック" pitchFamily="-72" charset="-128"/>
              </a:rPr>
              <a:pPr/>
              <a:t>21</a:t>
            </a:fld>
            <a:endParaRPr lang="en-US">
              <a:latin typeface="Arial" pitchFamily="-72" charset="0"/>
              <a:ea typeface="ＭＳ Ｐゴシック" pitchFamily="-72" charset="-128"/>
              <a:cs typeface="ＭＳ Ｐゴシック" pitchFamily="-72" charset="-128"/>
            </a:endParaRPr>
          </a:p>
        </p:txBody>
      </p:sp>
      <p:sp>
        <p:nvSpPr>
          <p:cNvPr id="78850" name="Placeholder 2"/>
          <p:cNvSpPr>
            <a:spLocks noGrp="1" noRot="1" noChangeAspect="1" noChangeArrowheads="1" noTextEdit="1"/>
          </p:cNvSpPr>
          <p:nvPr>
            <p:ph type="sldImg"/>
          </p:nvPr>
        </p:nvSpPr>
        <p:spPr>
          <a:ln/>
        </p:spPr>
      </p:sp>
      <p:sp>
        <p:nvSpPr>
          <p:cNvPr id="78851"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Notice: 	1. Smooth transition areas from compacted stone base to concrete</a:t>
            </a:r>
          </a:p>
          <a:p>
            <a:pPr eaLnBrk="1" hangingPunct="1"/>
            <a:r>
              <a:rPr lang="en-US">
                <a:latin typeface="Arial" pitchFamily="-72" charset="0"/>
                <a:ea typeface="ＭＳ Ｐゴシック" pitchFamily="-72" charset="-128"/>
                <a:cs typeface="ＭＳ Ｐゴシック" pitchFamily="-72" charset="-128"/>
              </a:rPr>
              <a:t>		2. Feeding can be done from outside the pen / stall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C045CD2B-EAF0-49B5-80F9-161701FDEF14}" type="slidenum">
              <a:rPr lang="en-US">
                <a:latin typeface="Arial" pitchFamily="-72" charset="0"/>
                <a:ea typeface="ＭＳ Ｐゴシック" pitchFamily="-72" charset="-128"/>
                <a:cs typeface="ＭＳ Ｐゴシック" pitchFamily="-72" charset="-128"/>
              </a:rPr>
              <a:pPr/>
              <a:t>22</a:t>
            </a:fld>
            <a:endParaRPr lang="en-US">
              <a:latin typeface="Arial" pitchFamily="-72" charset="0"/>
              <a:ea typeface="ＭＳ Ｐゴシック" pitchFamily="-72" charset="-128"/>
              <a:cs typeface="ＭＳ Ｐゴシック" pitchFamily="-72" charset="-128"/>
            </a:endParaRPr>
          </a:p>
        </p:txBody>
      </p:sp>
      <p:sp>
        <p:nvSpPr>
          <p:cNvPr id="78850" name="Placeholder 2"/>
          <p:cNvSpPr>
            <a:spLocks noGrp="1" noRot="1" noChangeAspect="1" noChangeArrowheads="1" noTextEdit="1"/>
          </p:cNvSpPr>
          <p:nvPr>
            <p:ph type="sldImg"/>
          </p:nvPr>
        </p:nvSpPr>
        <p:spPr>
          <a:ln/>
        </p:spPr>
      </p:sp>
      <p:sp>
        <p:nvSpPr>
          <p:cNvPr id="78851"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Notice: 	1. Smooth transition areas from compacted stone base to concrete</a:t>
            </a:r>
          </a:p>
          <a:p>
            <a:pPr eaLnBrk="1" hangingPunct="1"/>
            <a:r>
              <a:rPr lang="en-US">
                <a:latin typeface="Arial" pitchFamily="-72" charset="0"/>
                <a:ea typeface="ＭＳ Ｐゴシック" pitchFamily="-72" charset="-128"/>
                <a:cs typeface="ＭＳ Ｐゴシック" pitchFamily="-72" charset="-128"/>
              </a:rPr>
              <a:t>		2. Feeding can be done from outside the pen / stall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p>
            <a:fld id="{C045CD2B-EAF0-49B5-80F9-161701FDEF14}" type="slidenum">
              <a:rPr lang="en-US">
                <a:latin typeface="Arial" pitchFamily="-72" charset="0"/>
                <a:ea typeface="ＭＳ Ｐゴシック" pitchFamily="-72" charset="-128"/>
                <a:cs typeface="ＭＳ Ｐゴシック" pitchFamily="-72" charset="-128"/>
              </a:rPr>
              <a:pPr/>
              <a:t>23</a:t>
            </a:fld>
            <a:endParaRPr lang="en-US">
              <a:latin typeface="Arial" pitchFamily="-72" charset="0"/>
              <a:ea typeface="ＭＳ Ｐゴシック" pitchFamily="-72" charset="-128"/>
              <a:cs typeface="ＭＳ Ｐゴシック" pitchFamily="-72" charset="-128"/>
            </a:endParaRPr>
          </a:p>
        </p:txBody>
      </p:sp>
      <p:sp>
        <p:nvSpPr>
          <p:cNvPr id="78850" name="Placeholder 2"/>
          <p:cNvSpPr>
            <a:spLocks noGrp="1" noRot="1" noChangeAspect="1" noChangeArrowheads="1" noTextEdit="1"/>
          </p:cNvSpPr>
          <p:nvPr>
            <p:ph type="sldImg"/>
          </p:nvPr>
        </p:nvSpPr>
        <p:spPr>
          <a:ln/>
        </p:spPr>
      </p:sp>
      <p:sp>
        <p:nvSpPr>
          <p:cNvPr id="78851"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Notice: 	1. Smooth transition areas from compacted stone base to concrete</a:t>
            </a:r>
          </a:p>
          <a:p>
            <a:pPr eaLnBrk="1" hangingPunct="1"/>
            <a:r>
              <a:rPr lang="en-US">
                <a:latin typeface="Arial" pitchFamily="-72" charset="0"/>
                <a:ea typeface="ＭＳ Ｐゴシック" pitchFamily="-72" charset="-128"/>
                <a:cs typeface="ＭＳ Ｐゴシック" pitchFamily="-72" charset="-128"/>
              </a:rPr>
              <a:t>		2. Feeding can be done from outside the pen / stall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CC5489BF-0DFB-4919-AEC0-6C2E366598A7}" type="slidenum">
              <a:rPr lang="en-US">
                <a:latin typeface="Arial" pitchFamily="-72" charset="0"/>
                <a:ea typeface="ＭＳ Ｐゴシック" pitchFamily="-72" charset="-128"/>
                <a:cs typeface="ＭＳ Ｐゴシック" pitchFamily="-72" charset="-128"/>
              </a:rPr>
              <a:pPr/>
              <a:t>24</a:t>
            </a:fld>
            <a:endParaRPr lang="en-US">
              <a:latin typeface="Arial" pitchFamily="-72" charset="0"/>
              <a:ea typeface="ＭＳ Ｐゴシック" pitchFamily="-72" charset="-128"/>
              <a:cs typeface="ＭＳ Ｐゴシック" pitchFamily="-72" charset="-128"/>
            </a:endParaRPr>
          </a:p>
        </p:txBody>
      </p:sp>
      <p:sp>
        <p:nvSpPr>
          <p:cNvPr id="80898" name="Placeholder 2"/>
          <p:cNvSpPr>
            <a:spLocks noGrp="1" noRot="1" noChangeAspect="1" noChangeArrowheads="1" noTextEdit="1"/>
          </p:cNvSpPr>
          <p:nvPr>
            <p:ph type="sldImg"/>
          </p:nvPr>
        </p:nvSpPr>
        <p:spPr>
          <a:ln/>
        </p:spPr>
      </p:sp>
      <p:sp>
        <p:nvSpPr>
          <p:cNvPr id="80899"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p>
            <a:fld id="{CC5489BF-0DFB-4919-AEC0-6C2E366598A7}" type="slidenum">
              <a:rPr lang="en-US">
                <a:latin typeface="Arial" pitchFamily="-72" charset="0"/>
                <a:ea typeface="ＭＳ Ｐゴシック" pitchFamily="-72" charset="-128"/>
                <a:cs typeface="ＭＳ Ｐゴシック" pitchFamily="-72" charset="-128"/>
              </a:rPr>
              <a:pPr/>
              <a:t>25</a:t>
            </a:fld>
            <a:endParaRPr lang="en-US">
              <a:latin typeface="Arial" pitchFamily="-72" charset="0"/>
              <a:ea typeface="ＭＳ Ｐゴシック" pitchFamily="-72" charset="-128"/>
              <a:cs typeface="ＭＳ Ｐゴシック" pitchFamily="-72" charset="-128"/>
            </a:endParaRPr>
          </a:p>
        </p:txBody>
      </p:sp>
      <p:sp>
        <p:nvSpPr>
          <p:cNvPr id="80898" name="Placeholder 2"/>
          <p:cNvSpPr>
            <a:spLocks noGrp="1" noRot="1" noChangeAspect="1" noChangeArrowheads="1" noTextEdit="1"/>
          </p:cNvSpPr>
          <p:nvPr>
            <p:ph type="sldImg"/>
          </p:nvPr>
        </p:nvSpPr>
        <p:spPr>
          <a:ln/>
        </p:spPr>
      </p:sp>
      <p:sp>
        <p:nvSpPr>
          <p:cNvPr id="80899"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690D24B2-C627-448D-AB44-436FC5A55BFB}" type="slidenum">
              <a:rPr lang="en-US">
                <a:latin typeface="Arial" pitchFamily="-72" charset="0"/>
                <a:ea typeface="ＭＳ Ｐゴシック" pitchFamily="-72" charset="-128"/>
                <a:cs typeface="ＭＳ Ｐゴシック" pitchFamily="-72" charset="-128"/>
              </a:rPr>
              <a:pPr/>
              <a:t>26</a:t>
            </a:fld>
            <a:endParaRPr lang="en-US">
              <a:latin typeface="Arial" pitchFamily="-72" charset="0"/>
              <a:ea typeface="ＭＳ Ｐゴシック" pitchFamily="-72" charset="-128"/>
              <a:cs typeface="ＭＳ Ｐゴシック" pitchFamily="-72" charset="-128"/>
            </a:endParaRPr>
          </a:p>
        </p:txBody>
      </p:sp>
      <p:sp>
        <p:nvSpPr>
          <p:cNvPr id="82946" name="Placeholder 2"/>
          <p:cNvSpPr>
            <a:spLocks noGrp="1" noRot="1" noChangeAspect="1" noChangeArrowheads="1" noTextEdit="1"/>
          </p:cNvSpPr>
          <p:nvPr>
            <p:ph type="sldImg"/>
          </p:nvPr>
        </p:nvSpPr>
        <p:spPr>
          <a:ln/>
        </p:spPr>
      </p:sp>
      <p:sp>
        <p:nvSpPr>
          <p:cNvPr id="82947"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EFCD74DE-A949-4C78-A240-8D30D23B4B93}" type="slidenum">
              <a:rPr lang="en-US">
                <a:latin typeface="Arial" pitchFamily="-72" charset="0"/>
                <a:ea typeface="ＭＳ Ｐゴシック" pitchFamily="-72" charset="-128"/>
                <a:cs typeface="ＭＳ Ｐゴシック" pitchFamily="-72" charset="-128"/>
              </a:rPr>
              <a:pPr/>
              <a:t>3</a:t>
            </a:fld>
            <a:endParaRPr lang="en-US">
              <a:latin typeface="Arial" pitchFamily="-72" charset="0"/>
              <a:ea typeface="ＭＳ Ｐゴシック" pitchFamily="-72" charset="-128"/>
              <a:cs typeface="ＭＳ Ｐゴシック" pitchFamily="-72" charset="-128"/>
            </a:endParaRPr>
          </a:p>
        </p:txBody>
      </p:sp>
      <p:sp>
        <p:nvSpPr>
          <p:cNvPr id="50178" name="Placeholder 2"/>
          <p:cNvSpPr>
            <a:spLocks noGrp="1" noRot="1" noChangeAspect="1" noChangeArrowheads="1" noTextEdit="1"/>
          </p:cNvSpPr>
          <p:nvPr>
            <p:ph type="sldImg"/>
          </p:nvPr>
        </p:nvSpPr>
        <p:spPr>
          <a:ln/>
        </p:spPr>
      </p:sp>
      <p:sp>
        <p:nvSpPr>
          <p:cNvPr id="50179" name="Placeholder 3"/>
          <p:cNvSpPr>
            <a:spLocks noGrp="1" noChangeArrowheads="1"/>
          </p:cNvSpPr>
          <p:nvPr>
            <p:ph type="body" idx="1"/>
          </p:nvPr>
        </p:nvSpPr>
        <p:spPr>
          <a:noFill/>
          <a:ln/>
        </p:spPr>
        <p:txBody>
          <a:bodyPr/>
          <a:lstStyle/>
          <a:p>
            <a:pPr eaLnBrk="1" hangingPunct="1"/>
            <a:endParaRPr lang="en-US">
              <a:latin typeface="Arial" pitchFamily="-72" charset="0"/>
              <a:ea typeface="ＭＳ Ｐゴシック" pitchFamily="-72" charset="-128"/>
              <a:cs typeface="ＭＳ Ｐゴシック" pitchFamily="-7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CEC58B6F-0FC8-467A-80C9-AD3B9EAF1637}" type="slidenum">
              <a:rPr lang="en-US">
                <a:latin typeface="Arial" pitchFamily="-72" charset="0"/>
                <a:ea typeface="ＭＳ Ｐゴシック" pitchFamily="-72" charset="-128"/>
                <a:cs typeface="ＭＳ Ｐゴシック" pitchFamily="-72" charset="-128"/>
              </a:rPr>
              <a:pPr/>
              <a:t>4</a:t>
            </a:fld>
            <a:endParaRPr lang="en-US">
              <a:latin typeface="Arial" pitchFamily="-72" charset="0"/>
              <a:ea typeface="ＭＳ Ｐゴシック" pitchFamily="-72" charset="-128"/>
              <a:cs typeface="ＭＳ Ｐゴシック" pitchFamily="-72" charset="-128"/>
            </a:endParaRPr>
          </a:p>
        </p:txBody>
      </p:sp>
      <p:sp>
        <p:nvSpPr>
          <p:cNvPr id="52226" name="Placeholder 2"/>
          <p:cNvSpPr>
            <a:spLocks noGrp="1" noRot="1" noChangeAspect="1" noChangeArrowheads="1" noTextEdit="1"/>
          </p:cNvSpPr>
          <p:nvPr>
            <p:ph type="sldImg"/>
          </p:nvPr>
        </p:nvSpPr>
        <p:spPr>
          <a:ln/>
        </p:spPr>
      </p:sp>
      <p:sp>
        <p:nvSpPr>
          <p:cNvPr id="52227" name="Placeholder 3"/>
          <p:cNvSpPr>
            <a:spLocks noGrp="1" noChangeArrowheads="1"/>
          </p:cNvSpPr>
          <p:nvPr>
            <p:ph type="body" idx="1"/>
          </p:nvPr>
        </p:nvSpPr>
        <p:spPr>
          <a:noFill/>
          <a:ln/>
        </p:spPr>
        <p:txBody>
          <a:bodyPr/>
          <a:lstStyle/>
          <a:p>
            <a:pPr eaLnBrk="1" hangingPunct="1"/>
            <a:r>
              <a:rPr lang="en-US">
                <a:latin typeface="Times New Roman" pitchFamily="-72" charset="0"/>
                <a:ea typeface="ＭＳ Ｐゴシック" pitchFamily="-72" charset="-128"/>
                <a:cs typeface="ＭＳ Ｐゴシック" pitchFamily="-72" charset="-128"/>
              </a:rPr>
              <a:t>In the agricultural setting where there is both household and occupational operations occurring simultaneously, and where multiple household members are affected by modifications, universal design tries to accommodate all individuals involved.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1F4EE2BB-922E-4691-9ECB-59E89B7BEA00}" type="slidenum">
              <a:rPr lang="en-US">
                <a:latin typeface="Arial" pitchFamily="-72" charset="0"/>
                <a:ea typeface="ＭＳ Ｐゴシック" pitchFamily="-72" charset="-128"/>
                <a:cs typeface="ＭＳ Ｐゴシック" pitchFamily="-72" charset="-128"/>
              </a:rPr>
              <a:pPr/>
              <a:t>5</a:t>
            </a:fld>
            <a:endParaRPr lang="en-US">
              <a:latin typeface="Arial" pitchFamily="-72" charset="0"/>
              <a:ea typeface="ＭＳ Ｐゴシック" pitchFamily="-72" charset="-128"/>
              <a:cs typeface="ＭＳ Ｐゴシック" pitchFamily="-72" charset="-128"/>
            </a:endParaRPr>
          </a:p>
        </p:txBody>
      </p:sp>
      <p:sp>
        <p:nvSpPr>
          <p:cNvPr id="54274" name="Placeholder 2"/>
          <p:cNvSpPr>
            <a:spLocks noGrp="1" noRot="1" noChangeAspect="1" noChangeArrowheads="1" noTextEdit="1"/>
          </p:cNvSpPr>
          <p:nvPr>
            <p:ph type="sldImg"/>
          </p:nvPr>
        </p:nvSpPr>
        <p:spPr>
          <a:ln/>
        </p:spPr>
      </p:sp>
      <p:sp>
        <p:nvSpPr>
          <p:cNvPr id="54275" name="Placeholder 3"/>
          <p:cNvSpPr>
            <a:spLocks noGrp="1" noChangeArrowheads="1"/>
          </p:cNvSpPr>
          <p:nvPr>
            <p:ph type="body" idx="1"/>
          </p:nvPr>
        </p:nvSpPr>
        <p:spPr>
          <a:noFill/>
          <a:ln/>
        </p:spPr>
        <p:txBody>
          <a:bodyPr/>
          <a:lstStyle/>
          <a:p>
            <a:pPr eaLnBrk="1" hangingPunct="1"/>
            <a:r>
              <a:rPr lang="en-US">
                <a:solidFill>
                  <a:srgbClr val="000000"/>
                </a:solidFill>
                <a:latin typeface="Arial" pitchFamily="-72" charset="0"/>
                <a:ea typeface="ＭＳ Ｐゴシック" pitchFamily="-72" charset="-128"/>
                <a:cs typeface="ＭＳ Ｐゴシック" pitchFamily="-72" charset="-128"/>
              </a:rPr>
              <a:t>The primary focus of universal design has revolved around elements of the home and development of user-friendly products. </a:t>
            </a:r>
            <a:r>
              <a:rPr lang="en-US">
                <a:latin typeface="Arial" pitchFamily="-72" charset="0"/>
                <a:ea typeface="ＭＳ Ｐゴシック" pitchFamily="-72" charset="-128"/>
                <a:cs typeface="ＭＳ Ｐゴシック" pitchFamily="-72" charset="-128"/>
              </a:rPr>
              <a:t>Many homes, offices, and public buildings have undergone simple transformations that enable access to all persons; this re-design of an environment can range from small gadgets to fairly extensive transformations.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DF010095-50CC-4184-A79D-D2721CB48238}" type="slidenum">
              <a:rPr lang="en-US">
                <a:latin typeface="Arial" pitchFamily="-72" charset="0"/>
                <a:ea typeface="ＭＳ Ｐゴシック" pitchFamily="-72" charset="-128"/>
                <a:cs typeface="ＭＳ Ｐゴシック" pitchFamily="-72" charset="-128"/>
              </a:rPr>
              <a:pPr/>
              <a:t>6</a:t>
            </a:fld>
            <a:endParaRPr lang="en-US">
              <a:latin typeface="Arial" pitchFamily="-72" charset="0"/>
              <a:ea typeface="ＭＳ Ｐゴシック" pitchFamily="-72" charset="-128"/>
              <a:cs typeface="ＭＳ Ｐゴシック" pitchFamily="-72" charset="-128"/>
            </a:endParaRPr>
          </a:p>
        </p:txBody>
      </p:sp>
      <p:sp>
        <p:nvSpPr>
          <p:cNvPr id="56322" name="Placeholder 2"/>
          <p:cNvSpPr>
            <a:spLocks noGrp="1" noRot="1" noChangeAspect="1" noChangeArrowheads="1" noTextEdit="1"/>
          </p:cNvSpPr>
          <p:nvPr>
            <p:ph type="sldImg"/>
          </p:nvPr>
        </p:nvSpPr>
        <p:spPr>
          <a:ln/>
        </p:spPr>
      </p:sp>
      <p:sp>
        <p:nvSpPr>
          <p:cNvPr id="56323"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Equitable use= anti fatigue matting</a:t>
            </a:r>
          </a:p>
          <a:p>
            <a:pPr eaLnBrk="1" hangingPunct="1"/>
            <a:r>
              <a:rPr lang="en-US">
                <a:latin typeface="Arial" pitchFamily="-72" charset="0"/>
                <a:ea typeface="ＭＳ Ｐゴシック" pitchFamily="-72" charset="-128"/>
                <a:cs typeface="ＭＳ Ｐゴシック" pitchFamily="-72" charset="-128"/>
              </a:rPr>
              <a:t>Flexibility in use= multi height workbenches</a:t>
            </a:r>
          </a:p>
          <a:p>
            <a:pPr eaLnBrk="1" hangingPunct="1"/>
            <a:r>
              <a:rPr lang="en-US">
                <a:latin typeface="Arial" pitchFamily="-72" charset="0"/>
                <a:ea typeface="ＭＳ Ｐゴシック" pitchFamily="-72" charset="-128"/>
                <a:cs typeface="ＭＳ Ｐゴシック" pitchFamily="-72" charset="-128"/>
              </a:rPr>
              <a:t>Simple / intuitive use = lever style door handles</a:t>
            </a:r>
          </a:p>
          <a:p>
            <a:pPr eaLnBrk="1" hangingPunct="1"/>
            <a:r>
              <a:rPr lang="en-US">
                <a:latin typeface="Arial" pitchFamily="-72" charset="0"/>
                <a:ea typeface="ＭＳ Ｐゴシック" pitchFamily="-72" charset="-128"/>
                <a:cs typeface="ＭＳ Ｐゴシック" pitchFamily="-72" charset="-128"/>
              </a:rPr>
              <a:t>Perceptible info= signs with words and pictures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DF010095-50CC-4184-A79D-D2721CB48238}" type="slidenum">
              <a:rPr lang="en-US">
                <a:latin typeface="Arial" pitchFamily="-72" charset="0"/>
                <a:ea typeface="ＭＳ Ｐゴシック" pitchFamily="-72" charset="-128"/>
                <a:cs typeface="ＭＳ Ｐゴシック" pitchFamily="-72" charset="-128"/>
              </a:rPr>
              <a:pPr/>
              <a:t>7</a:t>
            </a:fld>
            <a:endParaRPr lang="en-US">
              <a:latin typeface="Arial" pitchFamily="-72" charset="0"/>
              <a:ea typeface="ＭＳ Ｐゴシック" pitchFamily="-72" charset="-128"/>
              <a:cs typeface="ＭＳ Ｐゴシック" pitchFamily="-72" charset="-128"/>
            </a:endParaRPr>
          </a:p>
        </p:txBody>
      </p:sp>
      <p:sp>
        <p:nvSpPr>
          <p:cNvPr id="56322" name="Placeholder 2"/>
          <p:cNvSpPr>
            <a:spLocks noGrp="1" noRot="1" noChangeAspect="1" noChangeArrowheads="1" noTextEdit="1"/>
          </p:cNvSpPr>
          <p:nvPr>
            <p:ph type="sldImg"/>
          </p:nvPr>
        </p:nvSpPr>
        <p:spPr>
          <a:ln/>
        </p:spPr>
      </p:sp>
      <p:sp>
        <p:nvSpPr>
          <p:cNvPr id="56323"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Equitable use= anti fatigue matting</a:t>
            </a:r>
          </a:p>
          <a:p>
            <a:pPr eaLnBrk="1" hangingPunct="1"/>
            <a:r>
              <a:rPr lang="en-US">
                <a:latin typeface="Arial" pitchFamily="-72" charset="0"/>
                <a:ea typeface="ＭＳ Ｐゴシック" pitchFamily="-72" charset="-128"/>
                <a:cs typeface="ＭＳ Ｐゴシック" pitchFamily="-72" charset="-128"/>
              </a:rPr>
              <a:t>Flexibility in use= multi height workbenches</a:t>
            </a:r>
          </a:p>
          <a:p>
            <a:pPr eaLnBrk="1" hangingPunct="1"/>
            <a:r>
              <a:rPr lang="en-US">
                <a:latin typeface="Arial" pitchFamily="-72" charset="0"/>
                <a:ea typeface="ＭＳ Ｐゴシック" pitchFamily="-72" charset="-128"/>
                <a:cs typeface="ＭＳ Ｐゴシック" pitchFamily="-72" charset="-128"/>
              </a:rPr>
              <a:t>Simple / intuitive use = lever style door handles</a:t>
            </a:r>
          </a:p>
          <a:p>
            <a:pPr eaLnBrk="1" hangingPunct="1"/>
            <a:r>
              <a:rPr lang="en-US">
                <a:latin typeface="Arial" pitchFamily="-72" charset="0"/>
                <a:ea typeface="ＭＳ Ｐゴシック" pitchFamily="-72" charset="-128"/>
                <a:cs typeface="ＭＳ Ｐゴシック" pitchFamily="-72" charset="-128"/>
              </a:rPr>
              <a:t>Perceptible info= signs with words and pictures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DF010095-50CC-4184-A79D-D2721CB48238}" type="slidenum">
              <a:rPr lang="en-US">
                <a:latin typeface="Arial" pitchFamily="-72" charset="0"/>
                <a:ea typeface="ＭＳ Ｐゴシック" pitchFamily="-72" charset="-128"/>
                <a:cs typeface="ＭＳ Ｐゴシック" pitchFamily="-72" charset="-128"/>
              </a:rPr>
              <a:pPr/>
              <a:t>8</a:t>
            </a:fld>
            <a:endParaRPr lang="en-US">
              <a:latin typeface="Arial" pitchFamily="-72" charset="0"/>
              <a:ea typeface="ＭＳ Ｐゴシック" pitchFamily="-72" charset="-128"/>
              <a:cs typeface="ＭＳ Ｐゴシック" pitchFamily="-72" charset="-128"/>
            </a:endParaRPr>
          </a:p>
        </p:txBody>
      </p:sp>
      <p:sp>
        <p:nvSpPr>
          <p:cNvPr id="56322" name="Placeholder 2"/>
          <p:cNvSpPr>
            <a:spLocks noGrp="1" noRot="1" noChangeAspect="1" noChangeArrowheads="1" noTextEdit="1"/>
          </p:cNvSpPr>
          <p:nvPr>
            <p:ph type="sldImg"/>
          </p:nvPr>
        </p:nvSpPr>
        <p:spPr>
          <a:ln/>
        </p:spPr>
      </p:sp>
      <p:sp>
        <p:nvSpPr>
          <p:cNvPr id="56323" name="Placeholder 3"/>
          <p:cNvSpPr>
            <a:spLocks noGrp="1" noChangeArrowheads="1"/>
          </p:cNvSpPr>
          <p:nvPr>
            <p:ph type="body" idx="1"/>
          </p:nvPr>
        </p:nvSpPr>
        <p:spPr>
          <a:noFill/>
          <a:ln/>
        </p:spPr>
        <p:txBody>
          <a:bodyPr/>
          <a:lstStyle/>
          <a:p>
            <a:pPr eaLnBrk="1" hangingPunct="1"/>
            <a:r>
              <a:rPr lang="en-US">
                <a:latin typeface="Arial" pitchFamily="-72" charset="0"/>
                <a:ea typeface="ＭＳ Ｐゴシック" pitchFamily="-72" charset="-128"/>
                <a:cs typeface="ＭＳ Ｐゴシック" pitchFamily="-72" charset="-128"/>
              </a:rPr>
              <a:t>Equitable use= anti fatigue matting</a:t>
            </a:r>
          </a:p>
          <a:p>
            <a:pPr eaLnBrk="1" hangingPunct="1"/>
            <a:r>
              <a:rPr lang="en-US">
                <a:latin typeface="Arial" pitchFamily="-72" charset="0"/>
                <a:ea typeface="ＭＳ Ｐゴシック" pitchFamily="-72" charset="-128"/>
                <a:cs typeface="ＭＳ Ｐゴシック" pitchFamily="-72" charset="-128"/>
              </a:rPr>
              <a:t>Flexibility in use= multi height workbenches</a:t>
            </a:r>
          </a:p>
          <a:p>
            <a:pPr eaLnBrk="1" hangingPunct="1"/>
            <a:r>
              <a:rPr lang="en-US">
                <a:latin typeface="Arial" pitchFamily="-72" charset="0"/>
                <a:ea typeface="ＭＳ Ｐゴシック" pitchFamily="-72" charset="-128"/>
                <a:cs typeface="ＭＳ Ｐゴシック" pitchFamily="-72" charset="-128"/>
              </a:rPr>
              <a:t>Simple / intuitive use = lever style door handles</a:t>
            </a:r>
          </a:p>
          <a:p>
            <a:pPr eaLnBrk="1" hangingPunct="1"/>
            <a:r>
              <a:rPr lang="en-US">
                <a:latin typeface="Arial" pitchFamily="-72" charset="0"/>
                <a:ea typeface="ＭＳ Ｐゴシック" pitchFamily="-72" charset="-128"/>
                <a:cs typeface="ＭＳ Ｐゴシック" pitchFamily="-72" charset="-128"/>
              </a:rPr>
              <a:t>Perceptible info= signs with words and pictures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p>
            <a:fld id="{82859E15-5B09-4A79-87E2-74635178813D}" type="slidenum">
              <a:rPr lang="en-US">
                <a:latin typeface="Arial" pitchFamily="-72" charset="0"/>
                <a:ea typeface="ＭＳ Ｐゴシック" pitchFamily="-72" charset="-128"/>
                <a:cs typeface="ＭＳ Ｐゴシック" pitchFamily="-72" charset="-128"/>
              </a:rPr>
              <a:pPr/>
              <a:t>9</a:t>
            </a:fld>
            <a:endParaRPr lang="en-US">
              <a:latin typeface="Arial" pitchFamily="-72" charset="0"/>
              <a:ea typeface="ＭＳ Ｐゴシック" pitchFamily="-72" charset="-128"/>
              <a:cs typeface="ＭＳ Ｐゴシック" pitchFamily="-72" charset="-128"/>
            </a:endParaRPr>
          </a:p>
        </p:txBody>
      </p:sp>
      <p:sp>
        <p:nvSpPr>
          <p:cNvPr id="60418" name="Placeholder 2"/>
          <p:cNvSpPr>
            <a:spLocks noGrp="1" noRot="1" noChangeAspect="1" noChangeArrowheads="1" noTextEdit="1"/>
          </p:cNvSpPr>
          <p:nvPr>
            <p:ph type="sldImg"/>
          </p:nvPr>
        </p:nvSpPr>
        <p:spPr>
          <a:ln/>
        </p:spPr>
      </p:sp>
      <p:sp>
        <p:nvSpPr>
          <p:cNvPr id="60419" name="Placeholder 3"/>
          <p:cNvSpPr>
            <a:spLocks noGrp="1" noChangeArrowheads="1"/>
          </p:cNvSpPr>
          <p:nvPr>
            <p:ph type="body" idx="1"/>
          </p:nvPr>
        </p:nvSpPr>
        <p:spPr>
          <a:noFill/>
          <a:ln/>
        </p:spPr>
        <p:txBody>
          <a:bodyPr/>
          <a:lstStyle/>
          <a:p>
            <a:pPr eaLnBrk="1" hangingPunct="1"/>
            <a:r>
              <a:rPr lang="en-US">
                <a:solidFill>
                  <a:srgbClr val="000000"/>
                </a:solidFill>
                <a:latin typeface="Arial" pitchFamily="-72" charset="0"/>
                <a:ea typeface="ＭＳ Ｐゴシック" pitchFamily="-72" charset="-128"/>
                <a:cs typeface="ＭＳ Ｐゴシック" pitchFamily="-72" charset="-128"/>
              </a:rPr>
              <a:t>Applying universal design techniques throughout the entire farmstead can maximize safety for all individuals and promote independence for those with physical or mobility limitations.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32771" name="Rectangle 3"/>
          <p:cNvSpPr>
            <a:spLocks noGrp="1" noChangeArrowheads="1"/>
          </p:cNvSpPr>
          <p:nvPr>
            <p:ph type="subTitle" idx="1"/>
          </p:nvPr>
        </p:nvSpPr>
        <p:spPr>
          <a:xfrm>
            <a:off x="1712913" y="3886200"/>
            <a:ext cx="5715000" cy="1676400"/>
          </a:xfrm>
        </p:spPr>
        <p:txBody>
          <a:bodyPr/>
          <a:lstStyle>
            <a:lvl1pPr marL="0" indent="0" algn="ctr">
              <a:buFontTx/>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25400" dist="12700" dir="2700000" algn="ctr" rotWithShape="0">
              <a:srgbClr val="000000">
                <a:alpha val="99962"/>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25400" dist="12700" dir="2700000" algn="ctr" rotWithShape="0">
              <a:srgbClr val="000000">
                <a:alpha val="99962"/>
              </a:srgb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25400" dist="12700" dir="2700000" algn="ctr" rotWithShape="0">
              <a:srgbClr val="000000">
                <a:alpha val="99962"/>
              </a:srgbClr>
            </a:outerShdw>
          </a:effectLst>
        </p:spPr>
        <p:txBody>
          <a:bodyPr/>
          <a:lstStyle>
            <a:lvl1pPr>
              <a:defRPr/>
            </a:lvl1pPr>
          </a:lstStyle>
          <a:p>
            <a:pPr>
              <a:defRPr/>
            </a:pPr>
            <a:fld id="{D1EEC52C-E4BE-414B-B530-D8E8E53FB2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4DEC4-3E72-4951-BD5D-6AB3A6C159E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A01686-C214-496C-A340-7E1F3B0B40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6553200" cy="1143000"/>
          </a:xfrm>
        </p:spPr>
        <p:txBody>
          <a:bodyPr/>
          <a:lstStyle/>
          <a:p>
            <a:r>
              <a:rPr lang="en-US"/>
              <a:t>Click to edit Master title style</a:t>
            </a:r>
          </a:p>
        </p:txBody>
      </p:sp>
      <p:sp>
        <p:nvSpPr>
          <p:cNvPr id="3" name="Text Placeholder 2"/>
          <p:cNvSpPr>
            <a:spLocks noGrp="1"/>
          </p:cNvSpPr>
          <p:nvPr>
            <p:ph type="body" sz="half" idx="1"/>
          </p:nvPr>
        </p:nvSpPr>
        <p:spPr>
          <a:xfrm>
            <a:off x="685800" y="2133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133600"/>
            <a:ext cx="38100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91000"/>
            <a:ext cx="38100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3B86C35-6251-4E48-A626-775B9270848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2133600"/>
            <a:ext cx="38100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133600"/>
            <a:ext cx="38100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91000"/>
            <a:ext cx="7772400" cy="190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FF51AAE-89CB-49F0-A99B-EA613BE0502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6553200" cy="1143000"/>
          </a:xfrm>
        </p:spPr>
        <p:txBody>
          <a:bodyPr/>
          <a:lstStyle/>
          <a:p>
            <a:r>
              <a:rPr lang="en-US"/>
              <a:t>Click to edit Master title style</a:t>
            </a:r>
          </a:p>
        </p:txBody>
      </p:sp>
      <p:sp>
        <p:nvSpPr>
          <p:cNvPr id="3" name="Text Placeholder 2"/>
          <p:cNvSpPr>
            <a:spLocks noGrp="1"/>
          </p:cNvSpPr>
          <p:nvPr>
            <p:ph type="body" sz="half" idx="1"/>
          </p:nvPr>
        </p:nvSpPr>
        <p:spPr>
          <a:xfrm>
            <a:off x="685800" y="2133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2133600"/>
            <a:ext cx="3810000" cy="39624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A07FC-C055-45A1-B16A-F6B19FFD371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6553200" cy="1143000"/>
          </a:xfrm>
        </p:spPr>
        <p:txBody>
          <a:bodyPr/>
          <a:lstStyle/>
          <a:p>
            <a:r>
              <a:rPr lang="en-US"/>
              <a:t>Click to edit Master title style</a:t>
            </a:r>
          </a:p>
        </p:txBody>
      </p:sp>
      <p:sp>
        <p:nvSpPr>
          <p:cNvPr id="3" name="Chart Placeholder 2"/>
          <p:cNvSpPr>
            <a:spLocks noGrp="1"/>
          </p:cNvSpPr>
          <p:nvPr>
            <p:ph type="chart" sz="half" idx="1"/>
          </p:nvPr>
        </p:nvSpPr>
        <p:spPr>
          <a:xfrm>
            <a:off x="685800" y="2133600"/>
            <a:ext cx="3810000" cy="3962400"/>
          </a:xfrm>
        </p:spPr>
        <p:txBody>
          <a:bodyPr/>
          <a:lstStyle/>
          <a:p>
            <a:pPr lvl="0"/>
            <a:endParaRPr lang="en-US" noProof="0"/>
          </a:p>
        </p:txBody>
      </p:sp>
      <p:sp>
        <p:nvSpPr>
          <p:cNvPr id="4" name="Text Placeholder 3"/>
          <p:cNvSpPr>
            <a:spLocks noGrp="1"/>
          </p:cNvSpPr>
          <p:nvPr>
            <p:ph type="body" sz="half" idx="2"/>
          </p:nvPr>
        </p:nvSpPr>
        <p:spPr>
          <a:xfrm>
            <a:off x="4648200" y="2133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4171E8-7FD6-4952-A8D7-C988F8E3DDA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838200"/>
            <a:ext cx="6553200" cy="1143000"/>
          </a:xfrm>
        </p:spPr>
        <p:txBody>
          <a:bodyPr/>
          <a:lstStyle/>
          <a:p>
            <a:r>
              <a:rPr lang="en-US"/>
              <a:t>Click to edit Master title style</a:t>
            </a:r>
          </a:p>
        </p:txBody>
      </p:sp>
      <p:sp>
        <p:nvSpPr>
          <p:cNvPr id="3" name="Text Placeholder 2"/>
          <p:cNvSpPr>
            <a:spLocks noGrp="1"/>
          </p:cNvSpPr>
          <p:nvPr>
            <p:ph type="body" sz="half" idx="1"/>
          </p:nvPr>
        </p:nvSpPr>
        <p:spPr>
          <a:xfrm>
            <a:off x="685800" y="2133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396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BDAAA9-ECE3-48ED-B791-7BD45230FC9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52977-63CC-4068-91A0-4D566B7363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B345C7-88DC-4FE3-A885-8145EA04E63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70A9EA-AAB6-4D4F-B8CE-4E233C57DF9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3741-01FE-46D5-891E-EB5D088877B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A068D05-18A1-4364-B02C-B4641561F11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C852D8-54FB-40D9-AFE7-CA8C6C66B7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128136-1308-462A-96B3-1EF7E9EE442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75EC9-8C49-4D78-A2FA-8D1E99EE6A4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905000" y="838200"/>
            <a:ext cx="655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133600"/>
            <a:ext cx="7772400"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4"/>
          <p:cNvSpPr>
            <a:spLocks noGrp="1" noChangeArrowheads="1"/>
          </p:cNvSpPr>
          <p:nvPr>
            <p:ph type="dt" sz="half" idx="2"/>
          </p:nvPr>
        </p:nvSpPr>
        <p:spPr bwMode="auto">
          <a:xfrm>
            <a:off x="76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749"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750" name="Rectangle 6"/>
          <p:cNvSpPr>
            <a:spLocks noGrp="1" noChangeArrowheads="1"/>
          </p:cNvSpPr>
          <p:nvPr>
            <p:ph type="sldNum" sz="quarter" idx="4"/>
          </p:nvPr>
        </p:nvSpPr>
        <p:spPr bwMode="auto">
          <a:xfrm>
            <a:off x="7162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ea typeface="+mn-ea"/>
                <a:cs typeface="+mn-cs"/>
              </a:defRPr>
            </a:lvl1pPr>
          </a:lstStyle>
          <a:p>
            <a:pPr>
              <a:defRPr/>
            </a:pPr>
            <a:fld id="{4635C42C-33CF-48B6-B54F-1A54668DF6F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3" r:id="rId12"/>
    <p:sldLayoutId id="2147483682" r:id="rId13"/>
    <p:sldLayoutId id="2147483681" r:id="rId14"/>
    <p:sldLayoutId id="2147483680" r:id="rId15"/>
    <p:sldLayoutId id="2147483679" r:id="rId16"/>
  </p:sldLayoutIdLst>
  <p:txStyles>
    <p:titleStyle>
      <a:lvl1pPr algn="r" rtl="0" eaLnBrk="0" fontAlgn="base" hangingPunct="0">
        <a:spcBef>
          <a:spcPct val="0"/>
        </a:spcBef>
        <a:spcAft>
          <a:spcPct val="0"/>
        </a:spcAft>
        <a:defRPr sz="4400" b="1">
          <a:solidFill>
            <a:schemeClr val="tx2"/>
          </a:solidFill>
          <a:latin typeface="+mj-lt"/>
          <a:ea typeface="+mj-ea"/>
          <a:cs typeface="+mj-cs"/>
        </a:defRPr>
      </a:lvl1pPr>
      <a:lvl2pPr algn="r" rtl="0" eaLnBrk="0" fontAlgn="base" hangingPunct="0">
        <a:spcBef>
          <a:spcPct val="0"/>
        </a:spcBef>
        <a:spcAft>
          <a:spcPct val="0"/>
        </a:spcAft>
        <a:defRPr sz="4400" b="1">
          <a:solidFill>
            <a:schemeClr val="tx2"/>
          </a:solidFill>
          <a:latin typeface="Trebuchet MS" pitchFamily="-123" charset="0"/>
          <a:ea typeface="Osaka" pitchFamily="-123" charset="-128"/>
          <a:cs typeface="Osaka" pitchFamily="-123" charset="-128"/>
        </a:defRPr>
      </a:lvl2pPr>
      <a:lvl3pPr algn="r" rtl="0" eaLnBrk="0" fontAlgn="base" hangingPunct="0">
        <a:spcBef>
          <a:spcPct val="0"/>
        </a:spcBef>
        <a:spcAft>
          <a:spcPct val="0"/>
        </a:spcAft>
        <a:defRPr sz="4400" b="1">
          <a:solidFill>
            <a:schemeClr val="tx2"/>
          </a:solidFill>
          <a:latin typeface="Trebuchet MS" pitchFamily="-123" charset="0"/>
          <a:ea typeface="Osaka" pitchFamily="-123" charset="-128"/>
          <a:cs typeface="Osaka" pitchFamily="-123" charset="-128"/>
        </a:defRPr>
      </a:lvl3pPr>
      <a:lvl4pPr algn="r" rtl="0" eaLnBrk="0" fontAlgn="base" hangingPunct="0">
        <a:spcBef>
          <a:spcPct val="0"/>
        </a:spcBef>
        <a:spcAft>
          <a:spcPct val="0"/>
        </a:spcAft>
        <a:defRPr sz="4400" b="1">
          <a:solidFill>
            <a:schemeClr val="tx2"/>
          </a:solidFill>
          <a:latin typeface="Trebuchet MS" pitchFamily="-123" charset="0"/>
          <a:ea typeface="Osaka" pitchFamily="-123" charset="-128"/>
          <a:cs typeface="Osaka" pitchFamily="-123" charset="-128"/>
        </a:defRPr>
      </a:lvl4pPr>
      <a:lvl5pPr algn="r" rtl="0" eaLnBrk="0" fontAlgn="base" hangingPunct="0">
        <a:spcBef>
          <a:spcPct val="0"/>
        </a:spcBef>
        <a:spcAft>
          <a:spcPct val="0"/>
        </a:spcAft>
        <a:defRPr sz="4400" b="1">
          <a:solidFill>
            <a:schemeClr val="tx2"/>
          </a:solidFill>
          <a:latin typeface="Trebuchet MS" pitchFamily="-123" charset="0"/>
          <a:ea typeface="Osaka" pitchFamily="-123" charset="-128"/>
          <a:cs typeface="Osaka" pitchFamily="-123" charset="-128"/>
        </a:defRPr>
      </a:lvl5pPr>
      <a:lvl6pPr marL="457200" algn="r" rtl="0" fontAlgn="base">
        <a:spcBef>
          <a:spcPct val="0"/>
        </a:spcBef>
        <a:spcAft>
          <a:spcPct val="0"/>
        </a:spcAft>
        <a:defRPr sz="4400" b="1">
          <a:solidFill>
            <a:schemeClr val="tx2"/>
          </a:solidFill>
          <a:latin typeface="Trebuchet MS" pitchFamily="-123" charset="0"/>
          <a:ea typeface="Osaka" pitchFamily="-123" charset="-128"/>
          <a:cs typeface="Osaka" pitchFamily="-123" charset="-128"/>
        </a:defRPr>
      </a:lvl6pPr>
      <a:lvl7pPr marL="914400" algn="r" rtl="0" fontAlgn="base">
        <a:spcBef>
          <a:spcPct val="0"/>
        </a:spcBef>
        <a:spcAft>
          <a:spcPct val="0"/>
        </a:spcAft>
        <a:defRPr sz="4400" b="1">
          <a:solidFill>
            <a:schemeClr val="tx2"/>
          </a:solidFill>
          <a:latin typeface="Trebuchet MS" pitchFamily="-123" charset="0"/>
          <a:ea typeface="Osaka" pitchFamily="-123" charset="-128"/>
          <a:cs typeface="Osaka" pitchFamily="-123" charset="-128"/>
        </a:defRPr>
      </a:lvl7pPr>
      <a:lvl8pPr marL="1371600" algn="r" rtl="0" fontAlgn="base">
        <a:spcBef>
          <a:spcPct val="0"/>
        </a:spcBef>
        <a:spcAft>
          <a:spcPct val="0"/>
        </a:spcAft>
        <a:defRPr sz="4400" b="1">
          <a:solidFill>
            <a:schemeClr val="tx2"/>
          </a:solidFill>
          <a:latin typeface="Trebuchet MS" pitchFamily="-123" charset="0"/>
          <a:ea typeface="Osaka" pitchFamily="-123" charset="-128"/>
          <a:cs typeface="Osaka" pitchFamily="-123" charset="-128"/>
        </a:defRPr>
      </a:lvl8pPr>
      <a:lvl9pPr marL="1828800" algn="r" rtl="0" fontAlgn="base">
        <a:spcBef>
          <a:spcPct val="0"/>
        </a:spcBef>
        <a:spcAft>
          <a:spcPct val="0"/>
        </a:spcAft>
        <a:defRPr sz="4400" b="1">
          <a:solidFill>
            <a:schemeClr val="tx2"/>
          </a:solidFill>
          <a:latin typeface="Trebuchet MS" pitchFamily="-123" charset="0"/>
          <a:ea typeface="Osaka" pitchFamily="-123" charset="-128"/>
          <a:cs typeface="Osaka" pitchFamily="-12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hyperlink" Target="http://www.aarp.org/universalhome" TargetMode="External"/><Relationship Id="rId4" Type="http://schemas.openxmlformats.org/officeDocument/2006/relationships/hyperlink" Target="http://www.adaptenv.org/universal" TargetMode="External"/><Relationship Id="rId5" Type="http://schemas.openxmlformats.org/officeDocument/2006/relationships/hyperlink" Target="http://www.design.ncsu.edu/cud"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Word_97_-_2004_Document1.doc"/><Relationship Id="rId5"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20483" name="Rectangle 2"/>
          <p:cNvSpPr>
            <a:spLocks noGrp="1" noChangeArrowheads="1"/>
          </p:cNvSpPr>
          <p:nvPr>
            <p:ph type="ctrTitle"/>
          </p:nvPr>
        </p:nvSpPr>
        <p:spPr>
          <a:xfrm>
            <a:off x="685800" y="1676400"/>
            <a:ext cx="7772400" cy="1143000"/>
          </a:xfrm>
        </p:spPr>
        <p:txBody>
          <a:bodyPr/>
          <a:lstStyle/>
          <a:p>
            <a:pPr eaLnBrk="1" hangingPunct="1"/>
            <a:r>
              <a:rPr lang="en-US" sz="4000" i="1" dirty="0" smtClean="0">
                <a:solidFill>
                  <a:srgbClr val="FF0000"/>
                </a:solidFill>
              </a:rPr>
              <a:t>Universal </a:t>
            </a:r>
            <a:r>
              <a:rPr lang="en-US" sz="4000" i="1" dirty="0">
                <a:solidFill>
                  <a:srgbClr val="FF0000"/>
                </a:solidFill>
              </a:rPr>
              <a:t>Design</a:t>
            </a:r>
            <a:r>
              <a:rPr lang="en-US" sz="4000" i="1" dirty="0" smtClean="0">
                <a:solidFill>
                  <a:srgbClr val="FF0000"/>
                </a:solidFill>
              </a:rPr>
              <a:t> </a:t>
            </a:r>
            <a:br>
              <a:rPr lang="en-US" sz="4000" i="1" dirty="0" smtClean="0">
                <a:solidFill>
                  <a:srgbClr val="FF0000"/>
                </a:solidFill>
              </a:rPr>
            </a:br>
            <a:r>
              <a:rPr lang="en-US" sz="4000" i="1" dirty="0" smtClean="0">
                <a:solidFill>
                  <a:srgbClr val="FF0000"/>
                </a:solidFill>
              </a:rPr>
              <a:t>Take it to the Barn!</a:t>
            </a:r>
            <a:endParaRPr lang="en-US" dirty="0"/>
          </a:p>
        </p:txBody>
      </p:sp>
      <p:sp>
        <p:nvSpPr>
          <p:cNvPr id="20484" name="Rectangle 3"/>
          <p:cNvSpPr>
            <a:spLocks noGrp="1" noChangeArrowheads="1"/>
          </p:cNvSpPr>
          <p:nvPr>
            <p:ph type="subTitle" idx="1"/>
          </p:nvPr>
        </p:nvSpPr>
        <p:spPr>
          <a:xfrm>
            <a:off x="304800" y="3429000"/>
            <a:ext cx="8610600" cy="1600200"/>
          </a:xfrm>
        </p:spPr>
        <p:txBody>
          <a:bodyPr/>
          <a:lstStyle/>
          <a:p>
            <a:pPr lvl="2" algn="ctr">
              <a:spcBef>
                <a:spcPts val="500"/>
              </a:spcBef>
              <a:spcAft>
                <a:spcPts val="500"/>
              </a:spcAft>
              <a:buNone/>
            </a:pPr>
            <a:r>
              <a:rPr lang="en-US" b="1" dirty="0">
                <a:latin typeface="Times" pitchFamily="-72" charset="0"/>
              </a:rPr>
              <a:t>Kent McGuire - Ohio </a:t>
            </a:r>
            <a:r>
              <a:rPr lang="en-US" b="1" dirty="0" err="1">
                <a:latin typeface="Times" pitchFamily="-72" charset="0"/>
              </a:rPr>
              <a:t>AgrAbility</a:t>
            </a:r>
            <a:r>
              <a:rPr lang="en-US" b="1" dirty="0">
                <a:latin typeface="Times" pitchFamily="-72" charset="0"/>
              </a:rPr>
              <a:t> Program </a:t>
            </a:r>
            <a:r>
              <a:rPr lang="en-US" b="1" dirty="0" smtClean="0">
                <a:latin typeface="Times" pitchFamily="-72" charset="0"/>
              </a:rPr>
              <a:t>Coordinator</a:t>
            </a:r>
          </a:p>
          <a:p>
            <a:pPr lvl="2" algn="ctr">
              <a:spcBef>
                <a:spcPts val="500"/>
              </a:spcBef>
              <a:spcAft>
                <a:spcPts val="500"/>
              </a:spcAft>
              <a:buNone/>
            </a:pPr>
            <a:r>
              <a:rPr lang="en-US" b="1" dirty="0" smtClean="0">
                <a:latin typeface="Times" pitchFamily="-72" charset="0"/>
              </a:rPr>
              <a:t>Ohio State University</a:t>
            </a:r>
          </a:p>
          <a:p>
            <a:pPr lvl="2">
              <a:spcBef>
                <a:spcPts val="500"/>
              </a:spcBef>
              <a:spcAft>
                <a:spcPts val="500"/>
              </a:spcAft>
              <a:buNone/>
            </a:pPr>
            <a:endParaRPr lang="en-US" sz="2000" b="1" dirty="0" smtClean="0">
              <a:latin typeface="Times" pitchFamily="-72" charset="0"/>
            </a:endParaRPr>
          </a:p>
          <a:p>
            <a:pPr lvl="2">
              <a:spcBef>
                <a:spcPts val="500"/>
              </a:spcBef>
              <a:spcAft>
                <a:spcPts val="500"/>
              </a:spcAft>
            </a:pPr>
            <a:endParaRPr lang="en-US" sz="2000" b="1" dirty="0">
              <a:latin typeface="Times" pitchFamily="-72" charset="0"/>
            </a:endParaRPr>
          </a:p>
        </p:txBody>
      </p:sp>
      <p:pic>
        <p:nvPicPr>
          <p:cNvPr id="7" name="Picture 6" descr="header.jpg"/>
          <p:cNvPicPr>
            <a:picLocks noChangeAspect="1"/>
          </p:cNvPicPr>
          <p:nvPr/>
        </p:nvPicPr>
        <p:blipFill>
          <a:blip r:embed="rId3"/>
          <a:stretch>
            <a:fillRect/>
          </a:stretch>
        </p:blipFill>
        <p:spPr>
          <a:xfrm>
            <a:off x="4813300" y="4940300"/>
            <a:ext cx="4330700" cy="1917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p:txBody>
          <a:bodyPr/>
          <a:lstStyle/>
          <a:p>
            <a:pPr eaLnBrk="1" hangingPunct="1"/>
            <a:r>
              <a:rPr lang="en-US" sz="3600" dirty="0">
                <a:solidFill>
                  <a:schemeClr val="tx1"/>
                </a:solidFill>
              </a:rPr>
              <a:t>Universal Design for the Farmstead.</a:t>
            </a:r>
            <a:endParaRPr lang="en-US" dirty="0">
              <a:solidFill>
                <a:schemeClr val="tx1"/>
              </a:solidFill>
            </a:endParaRPr>
          </a:p>
        </p:txBody>
      </p:sp>
      <p:sp>
        <p:nvSpPr>
          <p:cNvPr id="61442" name="Rectangle 3"/>
          <p:cNvSpPr>
            <a:spLocks noGrp="1" noChangeArrowheads="1"/>
          </p:cNvSpPr>
          <p:nvPr>
            <p:ph type="body" sz="half" idx="4294967295"/>
          </p:nvPr>
        </p:nvSpPr>
        <p:spPr>
          <a:xfrm>
            <a:off x="228600" y="2209800"/>
            <a:ext cx="8915400" cy="4648200"/>
          </a:xfrm>
        </p:spPr>
        <p:txBody>
          <a:bodyPr/>
          <a:lstStyle/>
          <a:p>
            <a:pPr eaLnBrk="1" hangingPunct="1">
              <a:buFontTx/>
              <a:buNone/>
            </a:pPr>
            <a:r>
              <a:rPr lang="en-US" sz="2800" b="1">
                <a:solidFill>
                  <a:srgbClr val="1A1818"/>
                </a:solidFill>
                <a:latin typeface="Arial" pitchFamily="-72" charset="0"/>
              </a:rPr>
              <a:t>Goals of using Universal Design concepts for existing farmstead:</a:t>
            </a:r>
          </a:p>
          <a:p>
            <a:pPr eaLnBrk="1" hangingPunct="1">
              <a:buFontTx/>
              <a:buNone/>
            </a:pPr>
            <a:r>
              <a:rPr lang="en-US" sz="2800">
                <a:solidFill>
                  <a:srgbClr val="1A1818"/>
                </a:solidFill>
                <a:latin typeface="Arial" pitchFamily="-72" charset="0"/>
              </a:rPr>
              <a:t>-	</a:t>
            </a:r>
            <a:r>
              <a:rPr lang="en-US" sz="2400">
                <a:solidFill>
                  <a:srgbClr val="1A1818"/>
                </a:solidFill>
                <a:latin typeface="Arial" pitchFamily="-72" charset="0"/>
              </a:rPr>
              <a:t>It is not intended to entirely redesign the farmstead</a:t>
            </a:r>
            <a:endParaRPr lang="en-US" sz="2800">
              <a:solidFill>
                <a:srgbClr val="1A1818"/>
              </a:solidFill>
              <a:latin typeface="Arial" pitchFamily="-72" charset="0"/>
            </a:endParaRPr>
          </a:p>
          <a:p>
            <a:pPr eaLnBrk="1" hangingPunct="1">
              <a:buFontTx/>
              <a:buNone/>
            </a:pPr>
            <a:r>
              <a:rPr lang="en-US" sz="2000">
                <a:solidFill>
                  <a:srgbClr val="1A1818"/>
                </a:solidFill>
                <a:latin typeface="Arial" pitchFamily="-72" charset="0"/>
              </a:rPr>
              <a:t>		- Make a range of changes to the farmstead based on the specific 	type of farming operation. </a:t>
            </a:r>
            <a:endParaRPr lang="en-US" sz="2800">
              <a:solidFill>
                <a:srgbClr val="1A1818"/>
              </a:solidFill>
              <a:latin typeface="Arial" pitchFamily="-72" charset="0"/>
            </a:endParaRPr>
          </a:p>
          <a:p>
            <a:pPr eaLnBrk="1" hangingPunct="1">
              <a:buFontTx/>
              <a:buChar char="-"/>
            </a:pPr>
            <a:r>
              <a:rPr lang="en-US" sz="2400">
                <a:solidFill>
                  <a:srgbClr val="1A1818"/>
                </a:solidFill>
                <a:latin typeface="Arial" pitchFamily="-72" charset="0"/>
              </a:rPr>
              <a:t>Make more user- friendly to all members of the operation.</a:t>
            </a:r>
          </a:p>
          <a:p>
            <a:pPr eaLnBrk="1" hangingPunct="1">
              <a:buFontTx/>
              <a:buChar char="-"/>
            </a:pPr>
            <a:r>
              <a:rPr lang="en-US" sz="2400">
                <a:solidFill>
                  <a:srgbClr val="1A1818"/>
                </a:solidFill>
                <a:latin typeface="Arial" pitchFamily="-72" charset="0"/>
              </a:rPr>
              <a:t>Produce a more comfortable environment. </a:t>
            </a:r>
          </a:p>
          <a:p>
            <a:pPr eaLnBrk="1" hangingPunct="1">
              <a:buFontTx/>
              <a:buChar char="-"/>
            </a:pPr>
            <a:r>
              <a:rPr lang="en-US" sz="2400">
                <a:solidFill>
                  <a:srgbClr val="1A1818"/>
                </a:solidFill>
                <a:latin typeface="Arial" pitchFamily="-72" charset="0"/>
              </a:rPr>
              <a:t>Increase efficiency to the operation.</a:t>
            </a:r>
          </a:p>
          <a:p>
            <a:pPr eaLnBrk="1" hangingPunct="1">
              <a:buFontTx/>
              <a:buChar char="-"/>
            </a:pPr>
            <a:r>
              <a:rPr lang="en-US" sz="2400">
                <a:solidFill>
                  <a:srgbClr val="1A1818"/>
                </a:solidFill>
                <a:latin typeface="Arial" pitchFamily="-72" charset="0"/>
              </a:rPr>
              <a:t>Provide a safer place to live and work.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p:txBody>
          <a:bodyPr/>
          <a:lstStyle/>
          <a:p>
            <a:pPr eaLnBrk="1" hangingPunct="1"/>
            <a:r>
              <a:rPr lang="en-US" sz="3600" dirty="0">
                <a:solidFill>
                  <a:schemeClr val="tx1"/>
                </a:solidFill>
              </a:rPr>
              <a:t>Universal Design for the Farmstead.</a:t>
            </a:r>
            <a:endParaRPr lang="en-US" dirty="0">
              <a:solidFill>
                <a:schemeClr val="tx1"/>
              </a:solidFill>
            </a:endParaRPr>
          </a:p>
        </p:txBody>
      </p:sp>
      <p:sp>
        <p:nvSpPr>
          <p:cNvPr id="61442" name="Rectangle 3"/>
          <p:cNvSpPr>
            <a:spLocks noGrp="1" noChangeArrowheads="1"/>
          </p:cNvSpPr>
          <p:nvPr>
            <p:ph type="body" sz="half" idx="4294967295"/>
          </p:nvPr>
        </p:nvSpPr>
        <p:spPr>
          <a:xfrm>
            <a:off x="228600" y="2209800"/>
            <a:ext cx="8915400" cy="4648200"/>
          </a:xfrm>
        </p:spPr>
        <p:txBody>
          <a:bodyPr/>
          <a:lstStyle/>
          <a:p>
            <a:pPr eaLnBrk="1" hangingPunct="1">
              <a:buFontTx/>
              <a:buNone/>
            </a:pPr>
            <a:r>
              <a:rPr lang="en-US" sz="2800" b="1" dirty="0" smtClean="0">
                <a:solidFill>
                  <a:srgbClr val="1A1818"/>
                </a:solidFill>
                <a:latin typeface="Arial" pitchFamily="-72" charset="0"/>
              </a:rPr>
              <a:t>Universal Design and Assistive Technology working together:</a:t>
            </a:r>
          </a:p>
          <a:p>
            <a:pPr eaLnBrk="1" hangingPunct="1">
              <a:buFontTx/>
              <a:buChar char="-"/>
            </a:pPr>
            <a:r>
              <a:rPr lang="en-US" sz="2400" dirty="0" smtClean="0">
                <a:solidFill>
                  <a:srgbClr val="1A1818"/>
                </a:solidFill>
                <a:latin typeface="Arial" pitchFamily="-72" charset="0"/>
              </a:rPr>
              <a:t>Same purpose</a:t>
            </a:r>
          </a:p>
          <a:p>
            <a:pPr lvl="1" eaLnBrk="1" hangingPunct="1">
              <a:buFontTx/>
              <a:buChar char="-"/>
            </a:pPr>
            <a:r>
              <a:rPr lang="en-US" sz="2000" dirty="0" smtClean="0"/>
              <a:t>To reduce the physical and attitudinal barriers between people with and without disabilities.</a:t>
            </a:r>
          </a:p>
          <a:p>
            <a:pPr eaLnBrk="1" hangingPunct="1">
              <a:buFontTx/>
              <a:buChar char="-"/>
            </a:pPr>
            <a:r>
              <a:rPr lang="en-US" sz="2400" dirty="0" smtClean="0">
                <a:solidFill>
                  <a:srgbClr val="1A1818"/>
                </a:solidFill>
                <a:latin typeface="Arial" pitchFamily="-72" charset="0"/>
              </a:rPr>
              <a:t>Universal Design</a:t>
            </a:r>
          </a:p>
          <a:p>
            <a:pPr lvl="1" eaLnBrk="1" hangingPunct="1">
              <a:buFontTx/>
              <a:buChar char="-"/>
            </a:pPr>
            <a:r>
              <a:rPr lang="en-US" sz="2000" dirty="0" smtClean="0"/>
              <a:t>Strives to integrate people with disabilities into the mainstream</a:t>
            </a:r>
            <a:r>
              <a:rPr lang="en-US" sz="2000" dirty="0" smtClean="0">
                <a:solidFill>
                  <a:srgbClr val="1A1818"/>
                </a:solidFill>
                <a:latin typeface="Arial" pitchFamily="-72" charset="0"/>
              </a:rPr>
              <a:t>.</a:t>
            </a:r>
          </a:p>
          <a:p>
            <a:pPr eaLnBrk="1" hangingPunct="1">
              <a:buFontTx/>
              <a:buChar char="-"/>
            </a:pPr>
            <a:r>
              <a:rPr lang="en-US" sz="2400" dirty="0" smtClean="0">
                <a:solidFill>
                  <a:srgbClr val="1A1818"/>
                </a:solidFill>
                <a:latin typeface="Arial" pitchFamily="-72" charset="0"/>
              </a:rPr>
              <a:t>Assistive Technology</a:t>
            </a:r>
          </a:p>
          <a:p>
            <a:pPr lvl="1" eaLnBrk="1" hangingPunct="1">
              <a:buFontTx/>
              <a:buChar char="-"/>
            </a:pPr>
            <a:r>
              <a:rPr lang="en-US" sz="2000" dirty="0" smtClean="0">
                <a:solidFill>
                  <a:srgbClr val="1A1818"/>
                </a:solidFill>
                <a:latin typeface="Arial" pitchFamily="-72" charset="0"/>
              </a:rPr>
              <a:t> </a:t>
            </a:r>
            <a:r>
              <a:rPr lang="en-US" sz="2000" dirty="0" smtClean="0"/>
              <a:t>Attempts to meet the specific needs of individuals.</a:t>
            </a:r>
            <a:endParaRPr lang="en-US" sz="2000" dirty="0" smtClean="0">
              <a:solidFill>
                <a:srgbClr val="1A1818"/>
              </a:solidFill>
              <a:latin typeface="Arial" pitchFamily="-7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2"/>
          <p:cNvSpPr>
            <a:spLocks noGrp="1" noChangeArrowheads="1"/>
          </p:cNvSpPr>
          <p:nvPr>
            <p:ph type="body" sz="half" idx="2"/>
          </p:nvPr>
        </p:nvSpPr>
        <p:spPr>
          <a:xfrm>
            <a:off x="3276600" y="2209800"/>
            <a:ext cx="5867400" cy="4343400"/>
          </a:xfrm>
        </p:spPr>
        <p:txBody>
          <a:bodyPr/>
          <a:lstStyle/>
          <a:p>
            <a:pPr eaLnBrk="1" hangingPunct="1">
              <a:lnSpc>
                <a:spcPct val="90000"/>
              </a:lnSpc>
              <a:buFontTx/>
              <a:buNone/>
            </a:pPr>
            <a:r>
              <a:rPr lang="en-US" sz="2400" b="1" dirty="0" smtClean="0"/>
              <a:t>Standard measurements.</a:t>
            </a:r>
            <a:endParaRPr lang="en-US" sz="2400" dirty="0" smtClean="0"/>
          </a:p>
          <a:p>
            <a:pPr eaLnBrk="1" hangingPunct="1">
              <a:lnSpc>
                <a:spcPct val="90000"/>
              </a:lnSpc>
              <a:buFontTx/>
              <a:buChar char="-"/>
            </a:pPr>
            <a:r>
              <a:rPr lang="en-US" sz="2400" dirty="0" smtClean="0"/>
              <a:t>Light switches: 42”-48” above floor</a:t>
            </a:r>
          </a:p>
          <a:p>
            <a:pPr eaLnBrk="1" hangingPunct="1">
              <a:lnSpc>
                <a:spcPct val="90000"/>
              </a:lnSpc>
              <a:buFontTx/>
              <a:buChar char="-"/>
            </a:pPr>
            <a:r>
              <a:rPr lang="en-US" sz="2400" dirty="0" smtClean="0"/>
              <a:t>Elect. Outlets / Controls: 18”- 48</a:t>
            </a:r>
            <a:r>
              <a:rPr lang="en-US" sz="2400" dirty="0" smtClean="0"/>
              <a:t>” above </a:t>
            </a:r>
            <a:r>
              <a:rPr lang="en-US" sz="2400" dirty="0" smtClean="0"/>
              <a:t>floor</a:t>
            </a:r>
          </a:p>
          <a:p>
            <a:pPr eaLnBrk="1" hangingPunct="1">
              <a:lnSpc>
                <a:spcPct val="90000"/>
              </a:lnSpc>
              <a:buFontTx/>
              <a:buChar char="-"/>
            </a:pPr>
            <a:r>
              <a:rPr lang="en-US" sz="2400" dirty="0" smtClean="0"/>
              <a:t>Door handle / Grab handles: 32” – 54” from floor</a:t>
            </a:r>
            <a:endParaRPr lang="en-US" sz="2400" dirty="0" smtClean="0"/>
          </a:p>
          <a:p>
            <a:pPr eaLnBrk="1" hangingPunct="1">
              <a:lnSpc>
                <a:spcPct val="90000"/>
              </a:lnSpc>
              <a:buFontTx/>
              <a:buChar char="-"/>
            </a:pPr>
            <a:r>
              <a:rPr lang="en-US" sz="2400" dirty="0" smtClean="0"/>
              <a:t>Work Surfaces: At least one 28” from floors </a:t>
            </a:r>
            <a:r>
              <a:rPr lang="en-US" sz="2400" dirty="0" err="1" smtClean="0"/>
              <a:t>w</a:t>
            </a:r>
            <a:r>
              <a:rPr lang="en-US" sz="2400" dirty="0" smtClean="0"/>
              <a:t>/ clear opening</a:t>
            </a:r>
          </a:p>
          <a:p>
            <a:pPr eaLnBrk="1" hangingPunct="1">
              <a:lnSpc>
                <a:spcPct val="90000"/>
              </a:lnSpc>
              <a:buFontTx/>
              <a:buChar char="-"/>
            </a:pPr>
            <a:r>
              <a:rPr lang="en-US" sz="2400" dirty="0" smtClean="0"/>
              <a:t>Storage: most frequent used 18”-  54”</a:t>
            </a:r>
            <a:endParaRPr lang="en-US" sz="2400" dirty="0" smtClean="0"/>
          </a:p>
          <a:p>
            <a:pPr eaLnBrk="1" hangingPunct="1">
              <a:lnSpc>
                <a:spcPct val="90000"/>
              </a:lnSpc>
              <a:buFontTx/>
              <a:buChar char="-"/>
            </a:pPr>
            <a:r>
              <a:rPr lang="en-US" sz="2400" dirty="0" smtClean="0"/>
              <a:t>Tool storage: 6” – 54” above floor</a:t>
            </a:r>
          </a:p>
          <a:p>
            <a:pPr eaLnBrk="1" hangingPunct="1">
              <a:lnSpc>
                <a:spcPct val="90000"/>
              </a:lnSpc>
              <a:buNone/>
            </a:pPr>
            <a:endParaRPr lang="en-US" sz="2400" dirty="0" smtClean="0"/>
          </a:p>
          <a:p>
            <a:pPr eaLnBrk="1" hangingPunct="1">
              <a:lnSpc>
                <a:spcPct val="90000"/>
              </a:lnSpc>
              <a:buFontTx/>
              <a:buChar char="-"/>
            </a:pPr>
            <a:endParaRPr lang="en-US" sz="2400" dirty="0"/>
          </a:p>
        </p:txBody>
      </p:sp>
      <p:sp>
        <p:nvSpPr>
          <p:cNvPr id="63490" name="Rectangle 3"/>
          <p:cNvSpPr>
            <a:spLocks noGrp="1" noChangeArrowheads="1"/>
          </p:cNvSpPr>
          <p:nvPr>
            <p:ph type="title"/>
          </p:nvPr>
        </p:nvSpPr>
        <p:spPr/>
        <p:txBody>
          <a:bodyPr/>
          <a:lstStyle/>
          <a:p>
            <a:pPr eaLnBrk="1" hangingPunct="1"/>
            <a:r>
              <a:rPr lang="en-US" sz="3600"/>
              <a:t>Universal Design for the Farmstead.</a:t>
            </a:r>
            <a:endParaRPr lang="en-US"/>
          </a:p>
        </p:txBody>
      </p:sp>
      <p:pic>
        <p:nvPicPr>
          <p:cNvPr id="11" name="Picture 10" descr="skid steer.jpg"/>
          <p:cNvPicPr>
            <a:picLocks noChangeAspect="1"/>
          </p:cNvPicPr>
          <p:nvPr/>
        </p:nvPicPr>
        <p:blipFill>
          <a:blip r:embed="rId3"/>
          <a:stretch>
            <a:fillRect/>
          </a:stretch>
        </p:blipFill>
        <p:spPr>
          <a:xfrm>
            <a:off x="61912" y="2279650"/>
            <a:ext cx="3115919" cy="29019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2"/>
          <p:cNvSpPr>
            <a:spLocks noGrp="1" noChangeArrowheads="1"/>
          </p:cNvSpPr>
          <p:nvPr>
            <p:ph type="body" sz="half" idx="2"/>
          </p:nvPr>
        </p:nvSpPr>
        <p:spPr>
          <a:xfrm>
            <a:off x="5181600" y="2209800"/>
            <a:ext cx="3429000" cy="3810000"/>
          </a:xfrm>
        </p:spPr>
        <p:txBody>
          <a:bodyPr/>
          <a:lstStyle/>
          <a:p>
            <a:pPr eaLnBrk="1" hangingPunct="1">
              <a:lnSpc>
                <a:spcPct val="90000"/>
              </a:lnSpc>
              <a:buFontTx/>
              <a:buNone/>
            </a:pPr>
            <a:r>
              <a:rPr lang="en-US" sz="2400" b="1" dirty="0"/>
              <a:t>Entryways  and travel surfaces.</a:t>
            </a:r>
            <a:endParaRPr lang="en-US" sz="2400" dirty="0"/>
          </a:p>
          <a:p>
            <a:pPr eaLnBrk="1" hangingPunct="1">
              <a:lnSpc>
                <a:spcPct val="90000"/>
              </a:lnSpc>
              <a:buFontTx/>
              <a:buChar char="-"/>
            </a:pPr>
            <a:r>
              <a:rPr lang="en-US" sz="2400" dirty="0"/>
              <a:t>solid travel surfaces</a:t>
            </a:r>
          </a:p>
          <a:p>
            <a:pPr eaLnBrk="1" hangingPunct="1">
              <a:lnSpc>
                <a:spcPct val="90000"/>
              </a:lnSpc>
              <a:buFontTx/>
              <a:buChar char="-"/>
            </a:pPr>
            <a:r>
              <a:rPr lang="en-US" sz="2400" dirty="0"/>
              <a:t>non slip surfaces</a:t>
            </a:r>
            <a:endParaRPr lang="en-US" sz="2400" dirty="0" smtClean="0"/>
          </a:p>
          <a:p>
            <a:pPr eaLnBrk="1" hangingPunct="1">
              <a:lnSpc>
                <a:spcPct val="90000"/>
              </a:lnSpc>
              <a:buFontTx/>
              <a:buChar char="-"/>
            </a:pPr>
            <a:r>
              <a:rPr lang="en-US" sz="2400" dirty="0" smtClean="0"/>
              <a:t>smooth transitions at doors </a:t>
            </a:r>
          </a:p>
          <a:p>
            <a:pPr eaLnBrk="1" hangingPunct="1">
              <a:lnSpc>
                <a:spcPct val="90000"/>
              </a:lnSpc>
              <a:buFontTx/>
              <a:buChar char="-"/>
            </a:pPr>
            <a:r>
              <a:rPr lang="en-US" sz="2400" dirty="0" smtClean="0"/>
              <a:t>sloped </a:t>
            </a:r>
            <a:r>
              <a:rPr lang="en-US" sz="2400" dirty="0"/>
              <a:t>sidewalks </a:t>
            </a:r>
            <a:endParaRPr lang="en-US" sz="2400" dirty="0" smtClean="0"/>
          </a:p>
          <a:p>
            <a:pPr eaLnBrk="1" hangingPunct="1">
              <a:lnSpc>
                <a:spcPct val="90000"/>
              </a:lnSpc>
              <a:buFontTx/>
              <a:buChar char="-"/>
            </a:pPr>
            <a:r>
              <a:rPr lang="en-US" sz="2400" dirty="0" smtClean="0"/>
              <a:t>lever </a:t>
            </a:r>
            <a:r>
              <a:rPr lang="en-US" sz="2400" dirty="0"/>
              <a:t>style door handles</a:t>
            </a:r>
          </a:p>
          <a:p>
            <a:pPr eaLnBrk="1" hangingPunct="1">
              <a:lnSpc>
                <a:spcPct val="90000"/>
              </a:lnSpc>
              <a:buFontTx/>
              <a:buChar char="-"/>
            </a:pPr>
            <a:r>
              <a:rPr lang="en-US" sz="2400" dirty="0"/>
              <a:t>wide doors</a:t>
            </a:r>
          </a:p>
          <a:p>
            <a:pPr eaLnBrk="1" hangingPunct="1">
              <a:lnSpc>
                <a:spcPct val="90000"/>
              </a:lnSpc>
              <a:buFontTx/>
              <a:buChar char="-"/>
            </a:pPr>
            <a:r>
              <a:rPr lang="en-US" sz="2400" dirty="0"/>
              <a:t>floor markings </a:t>
            </a:r>
          </a:p>
          <a:p>
            <a:pPr eaLnBrk="1" hangingPunct="1">
              <a:lnSpc>
                <a:spcPct val="90000"/>
              </a:lnSpc>
              <a:buFontTx/>
              <a:buChar char="-"/>
            </a:pPr>
            <a:endParaRPr lang="en-US" sz="2400" dirty="0"/>
          </a:p>
          <a:p>
            <a:pPr eaLnBrk="1" hangingPunct="1">
              <a:lnSpc>
                <a:spcPct val="90000"/>
              </a:lnSpc>
              <a:buFontTx/>
              <a:buChar char="-"/>
            </a:pPr>
            <a:endParaRPr lang="en-US" sz="2400" dirty="0"/>
          </a:p>
        </p:txBody>
      </p:sp>
      <p:sp>
        <p:nvSpPr>
          <p:cNvPr id="63490" name="Rectangle 3"/>
          <p:cNvSpPr>
            <a:spLocks noGrp="1" noChangeArrowheads="1"/>
          </p:cNvSpPr>
          <p:nvPr>
            <p:ph type="title"/>
          </p:nvPr>
        </p:nvSpPr>
        <p:spPr/>
        <p:txBody>
          <a:bodyPr/>
          <a:lstStyle/>
          <a:p>
            <a:pPr eaLnBrk="1" hangingPunct="1"/>
            <a:r>
              <a:rPr lang="en-US" sz="3600"/>
              <a:t>Universal Design for the Farmstead.</a:t>
            </a:r>
            <a:endParaRPr lang="en-US"/>
          </a:p>
        </p:txBody>
      </p:sp>
      <p:pic>
        <p:nvPicPr>
          <p:cNvPr id="63492" name="Picture 1030" descr="barn_alley"/>
          <p:cNvPicPr>
            <a:picLocks noChangeAspect="1" noChangeArrowheads="1"/>
          </p:cNvPicPr>
          <p:nvPr/>
        </p:nvPicPr>
        <p:blipFill>
          <a:blip r:embed="rId3"/>
          <a:srcRect/>
          <a:stretch>
            <a:fillRect/>
          </a:stretch>
        </p:blipFill>
        <p:spPr bwMode="auto">
          <a:xfrm>
            <a:off x="2819400" y="1871810"/>
            <a:ext cx="2103437" cy="1576570"/>
          </a:xfrm>
          <a:prstGeom prst="rect">
            <a:avLst/>
          </a:prstGeom>
          <a:noFill/>
          <a:ln w="9525">
            <a:noFill/>
            <a:miter lim="800000"/>
            <a:headEnd/>
            <a:tailEnd/>
          </a:ln>
        </p:spPr>
      </p:pic>
      <p:pic>
        <p:nvPicPr>
          <p:cNvPr id="8" name="Picture 7" descr="DSCN0269.JPG"/>
          <p:cNvPicPr>
            <a:picLocks noChangeAspect="1"/>
          </p:cNvPicPr>
          <p:nvPr/>
        </p:nvPicPr>
        <p:blipFill>
          <a:blip r:embed="rId4"/>
          <a:stretch>
            <a:fillRect/>
          </a:stretch>
        </p:blipFill>
        <p:spPr>
          <a:xfrm>
            <a:off x="2057400" y="4495800"/>
            <a:ext cx="2895600" cy="2171699"/>
          </a:xfrm>
          <a:prstGeom prst="rect">
            <a:avLst/>
          </a:prstGeom>
        </p:spPr>
      </p:pic>
      <p:pic>
        <p:nvPicPr>
          <p:cNvPr id="9" name="Picture 8" descr="DSCN0085bb.jpg"/>
          <p:cNvPicPr>
            <a:picLocks noChangeAspect="1"/>
          </p:cNvPicPr>
          <p:nvPr/>
        </p:nvPicPr>
        <p:blipFill>
          <a:blip r:embed="rId5"/>
          <a:stretch>
            <a:fillRect/>
          </a:stretch>
        </p:blipFill>
        <p:spPr>
          <a:xfrm>
            <a:off x="228600" y="5029200"/>
            <a:ext cx="1600200" cy="1043128"/>
          </a:xfrm>
          <a:prstGeom prst="rect">
            <a:avLst/>
          </a:prstGeom>
        </p:spPr>
      </p:pic>
      <p:pic>
        <p:nvPicPr>
          <p:cNvPr id="10" name="Picture 9" descr="DSCN0284.JPG"/>
          <p:cNvPicPr>
            <a:picLocks noChangeAspect="1"/>
          </p:cNvPicPr>
          <p:nvPr/>
        </p:nvPicPr>
        <p:blipFill>
          <a:blip r:embed="rId6"/>
          <a:stretch>
            <a:fillRect/>
          </a:stretch>
        </p:blipFill>
        <p:spPr>
          <a:xfrm>
            <a:off x="228600" y="2362200"/>
            <a:ext cx="2482849" cy="186213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Rectangle 2"/>
          <p:cNvSpPr>
            <a:spLocks noGrp="1" noChangeArrowheads="1"/>
          </p:cNvSpPr>
          <p:nvPr>
            <p:ph type="body" sz="half" idx="2"/>
          </p:nvPr>
        </p:nvSpPr>
        <p:spPr>
          <a:xfrm>
            <a:off x="4267200" y="2438400"/>
            <a:ext cx="4648200" cy="4419600"/>
          </a:xfrm>
        </p:spPr>
        <p:txBody>
          <a:bodyPr/>
          <a:lstStyle/>
          <a:p>
            <a:pPr eaLnBrk="1" hangingPunct="1">
              <a:lnSpc>
                <a:spcPct val="90000"/>
              </a:lnSpc>
              <a:buFontTx/>
              <a:buNone/>
            </a:pPr>
            <a:r>
              <a:rPr lang="en-US" sz="2800" b="1" dirty="0"/>
              <a:t>lighting / electrical:</a:t>
            </a:r>
            <a:endParaRPr lang="en-US" sz="2800" dirty="0" smtClean="0"/>
          </a:p>
          <a:p>
            <a:pPr eaLnBrk="1" hangingPunct="1">
              <a:lnSpc>
                <a:spcPct val="90000"/>
              </a:lnSpc>
            </a:pPr>
            <a:r>
              <a:rPr lang="en-US" sz="2800" dirty="0" smtClean="0"/>
              <a:t>Accessible controls</a:t>
            </a:r>
          </a:p>
          <a:p>
            <a:pPr eaLnBrk="1" hangingPunct="1">
              <a:lnSpc>
                <a:spcPct val="90000"/>
              </a:lnSpc>
            </a:pPr>
            <a:r>
              <a:rPr lang="en-US" sz="2800" dirty="0" smtClean="0"/>
              <a:t>Easy </a:t>
            </a:r>
            <a:r>
              <a:rPr lang="en-US" sz="2800" dirty="0"/>
              <a:t>to use switches</a:t>
            </a:r>
          </a:p>
          <a:p>
            <a:pPr eaLnBrk="1" hangingPunct="1">
              <a:lnSpc>
                <a:spcPct val="90000"/>
              </a:lnSpc>
            </a:pPr>
            <a:r>
              <a:rPr lang="en-US" sz="2800" dirty="0"/>
              <a:t>Switches and outlets at the front of workbenches</a:t>
            </a:r>
          </a:p>
          <a:p>
            <a:pPr eaLnBrk="1" hangingPunct="1">
              <a:lnSpc>
                <a:spcPct val="90000"/>
              </a:lnSpc>
            </a:pPr>
            <a:r>
              <a:rPr lang="en-US" sz="2800" dirty="0"/>
              <a:t>Task - lighting</a:t>
            </a:r>
          </a:p>
          <a:p>
            <a:pPr eaLnBrk="1" hangingPunct="1">
              <a:lnSpc>
                <a:spcPct val="90000"/>
              </a:lnSpc>
            </a:pPr>
            <a:r>
              <a:rPr lang="en-US" sz="2800" dirty="0"/>
              <a:t>Under - cabinet lighting</a:t>
            </a:r>
          </a:p>
          <a:p>
            <a:pPr eaLnBrk="1" hangingPunct="1">
              <a:lnSpc>
                <a:spcPct val="90000"/>
              </a:lnSpc>
            </a:pPr>
            <a:r>
              <a:rPr lang="en-US" sz="2800" dirty="0"/>
              <a:t>Motion sensitive</a:t>
            </a:r>
          </a:p>
          <a:p>
            <a:pPr eaLnBrk="1" hangingPunct="1">
              <a:lnSpc>
                <a:spcPct val="90000"/>
              </a:lnSpc>
            </a:pPr>
            <a:r>
              <a:rPr lang="en-US" sz="2800" dirty="0"/>
              <a:t>Outdoor accessible</a:t>
            </a:r>
          </a:p>
          <a:p>
            <a:pPr eaLnBrk="1" hangingPunct="1">
              <a:lnSpc>
                <a:spcPct val="90000"/>
              </a:lnSpc>
              <a:buFontTx/>
              <a:buNone/>
            </a:pPr>
            <a:endParaRPr lang="en-US" sz="2800" dirty="0"/>
          </a:p>
        </p:txBody>
      </p:sp>
      <p:sp>
        <p:nvSpPr>
          <p:cNvPr id="65538" name="Rectangle 3"/>
          <p:cNvSpPr>
            <a:spLocks noGrp="1" noChangeArrowheads="1"/>
          </p:cNvSpPr>
          <p:nvPr>
            <p:ph type="title"/>
          </p:nvPr>
        </p:nvSpPr>
        <p:spPr/>
        <p:txBody>
          <a:bodyPr/>
          <a:lstStyle/>
          <a:p>
            <a:pPr eaLnBrk="1" hangingPunct="1"/>
            <a:r>
              <a:rPr lang="en-US" sz="3600"/>
              <a:t>Universal Design for the farmstead.</a:t>
            </a:r>
            <a:endParaRPr lang="en-US"/>
          </a:p>
        </p:txBody>
      </p:sp>
      <p:pic>
        <p:nvPicPr>
          <p:cNvPr id="65539" name="Picture 1029" descr="DSCN0089"/>
          <p:cNvPicPr>
            <a:picLocks noChangeAspect="1" noChangeArrowheads="1"/>
          </p:cNvPicPr>
          <p:nvPr/>
        </p:nvPicPr>
        <p:blipFill>
          <a:blip r:embed="rId3"/>
          <a:srcRect/>
          <a:stretch>
            <a:fillRect/>
          </a:stretch>
        </p:blipFill>
        <p:spPr bwMode="auto">
          <a:xfrm>
            <a:off x="2286000" y="3124200"/>
            <a:ext cx="1930400" cy="1447800"/>
          </a:xfrm>
          <a:prstGeom prst="rect">
            <a:avLst/>
          </a:prstGeom>
          <a:noFill/>
          <a:ln w="9525">
            <a:noFill/>
            <a:miter lim="800000"/>
            <a:headEnd/>
            <a:tailEnd/>
          </a:ln>
        </p:spPr>
      </p:pic>
      <p:pic>
        <p:nvPicPr>
          <p:cNvPr id="65540" name="Picture 1030" descr="fan_light_combo"/>
          <p:cNvPicPr>
            <a:picLocks noChangeAspect="1" noChangeArrowheads="1"/>
          </p:cNvPicPr>
          <p:nvPr/>
        </p:nvPicPr>
        <p:blipFill>
          <a:blip r:embed="rId4"/>
          <a:srcRect/>
          <a:stretch>
            <a:fillRect/>
          </a:stretch>
        </p:blipFill>
        <p:spPr bwMode="auto">
          <a:xfrm>
            <a:off x="380999" y="4800600"/>
            <a:ext cx="2496187" cy="1770063"/>
          </a:xfrm>
          <a:prstGeom prst="rect">
            <a:avLst/>
          </a:prstGeom>
          <a:noFill/>
          <a:ln w="9525">
            <a:noFill/>
            <a:miter lim="800000"/>
            <a:headEnd/>
            <a:tailEnd/>
          </a:ln>
        </p:spPr>
      </p:pic>
      <p:pic>
        <p:nvPicPr>
          <p:cNvPr id="6" name="Picture 5" descr="DSCN0332.JPG"/>
          <p:cNvPicPr>
            <a:picLocks noChangeAspect="1"/>
          </p:cNvPicPr>
          <p:nvPr/>
        </p:nvPicPr>
        <p:blipFill>
          <a:blip r:embed="rId5"/>
          <a:stretch>
            <a:fillRect/>
          </a:stretch>
        </p:blipFill>
        <p:spPr>
          <a:xfrm>
            <a:off x="228600" y="1676400"/>
            <a:ext cx="1777603" cy="237013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p:txBody>
          <a:bodyPr/>
          <a:lstStyle/>
          <a:p>
            <a:pPr eaLnBrk="1" hangingPunct="1"/>
            <a:r>
              <a:rPr lang="en-US" sz="3600"/>
              <a:t>Universal Design for the Farmstead.</a:t>
            </a:r>
            <a:endParaRPr lang="en-US"/>
          </a:p>
        </p:txBody>
      </p:sp>
      <p:sp>
        <p:nvSpPr>
          <p:cNvPr id="69634" name="Rectangle 3"/>
          <p:cNvSpPr>
            <a:spLocks noGrp="1" noChangeArrowheads="1"/>
          </p:cNvSpPr>
          <p:nvPr>
            <p:ph type="body" sz="half" idx="1"/>
          </p:nvPr>
        </p:nvSpPr>
        <p:spPr>
          <a:xfrm>
            <a:off x="228600" y="1752600"/>
            <a:ext cx="3886200" cy="5105400"/>
          </a:xfrm>
        </p:spPr>
        <p:txBody>
          <a:bodyPr/>
          <a:lstStyle/>
          <a:p>
            <a:pPr eaLnBrk="1" hangingPunct="1">
              <a:buFontTx/>
              <a:buNone/>
            </a:pPr>
            <a:r>
              <a:rPr lang="en-US" sz="2400" b="1"/>
              <a:t>Universal design tools / hardware / equipment</a:t>
            </a:r>
          </a:p>
          <a:p>
            <a:pPr eaLnBrk="1" hangingPunct="1">
              <a:buFontTx/>
              <a:buChar char="-"/>
            </a:pPr>
            <a:r>
              <a:rPr lang="en-US" sz="2400"/>
              <a:t>Larger handles</a:t>
            </a:r>
          </a:p>
          <a:p>
            <a:pPr eaLnBrk="1" hangingPunct="1">
              <a:buFontTx/>
              <a:buChar char="-"/>
            </a:pPr>
            <a:r>
              <a:rPr lang="en-US" sz="2400"/>
              <a:t>Cushioned handles</a:t>
            </a:r>
          </a:p>
          <a:p>
            <a:pPr eaLnBrk="1" hangingPunct="1">
              <a:buFontTx/>
              <a:buChar char="-"/>
            </a:pPr>
            <a:r>
              <a:rPr lang="en-US" sz="2400"/>
              <a:t>Ergonomic grips</a:t>
            </a:r>
          </a:p>
          <a:p>
            <a:pPr eaLnBrk="1" hangingPunct="1">
              <a:buFontTx/>
              <a:buChar char="-"/>
            </a:pPr>
            <a:r>
              <a:rPr lang="en-US" sz="2400"/>
              <a:t>Easy to use on / off switches</a:t>
            </a:r>
          </a:p>
          <a:p>
            <a:pPr eaLnBrk="1" hangingPunct="1">
              <a:buFontTx/>
              <a:buChar char="-"/>
            </a:pPr>
            <a:r>
              <a:rPr lang="en-US" sz="2400"/>
              <a:t>Large digital display or dials</a:t>
            </a:r>
          </a:p>
          <a:p>
            <a:pPr eaLnBrk="1" hangingPunct="1">
              <a:buFontTx/>
              <a:buChar char="-"/>
            </a:pPr>
            <a:r>
              <a:rPr lang="en-US" sz="2400"/>
              <a:t>Color coded</a:t>
            </a:r>
          </a:p>
          <a:p>
            <a:pPr eaLnBrk="1" hangingPunct="1">
              <a:buFontTx/>
              <a:buChar char="-"/>
            </a:pPr>
            <a:r>
              <a:rPr lang="en-US" sz="2400"/>
              <a:t>Larger knobs</a:t>
            </a:r>
          </a:p>
          <a:p>
            <a:pPr eaLnBrk="1" hangingPunct="1">
              <a:buFontTx/>
              <a:buChar char="-"/>
            </a:pPr>
            <a:r>
              <a:rPr lang="en-US" sz="2400"/>
              <a:t>Front Controls</a:t>
            </a:r>
          </a:p>
        </p:txBody>
      </p:sp>
      <p:pic>
        <p:nvPicPr>
          <p:cNvPr id="69636" name="Picture 8"/>
          <p:cNvPicPr>
            <a:picLocks noChangeAspect="1" noChangeArrowheads="1"/>
          </p:cNvPicPr>
          <p:nvPr/>
        </p:nvPicPr>
        <p:blipFill>
          <a:blip r:embed="rId3"/>
          <a:srcRect/>
          <a:stretch>
            <a:fillRect/>
          </a:stretch>
        </p:blipFill>
        <p:spPr bwMode="auto">
          <a:xfrm>
            <a:off x="7010400" y="5029200"/>
            <a:ext cx="1778000" cy="1600200"/>
          </a:xfrm>
          <a:prstGeom prst="rect">
            <a:avLst/>
          </a:prstGeom>
          <a:noFill/>
          <a:ln w="9525">
            <a:noFill/>
            <a:miter lim="800000"/>
            <a:headEnd/>
            <a:tailEnd/>
          </a:ln>
        </p:spPr>
      </p:pic>
      <p:pic>
        <p:nvPicPr>
          <p:cNvPr id="69637" name="Picture 7" descr="DSCN0061"/>
          <p:cNvPicPr>
            <a:picLocks noChangeAspect="1" noChangeArrowheads="1"/>
          </p:cNvPicPr>
          <p:nvPr/>
        </p:nvPicPr>
        <p:blipFill>
          <a:blip r:embed="rId4"/>
          <a:srcRect/>
          <a:stretch>
            <a:fillRect/>
          </a:stretch>
        </p:blipFill>
        <p:spPr bwMode="auto">
          <a:xfrm>
            <a:off x="3962400" y="4591050"/>
            <a:ext cx="2514600" cy="1885950"/>
          </a:xfrm>
          <a:prstGeom prst="rect">
            <a:avLst/>
          </a:prstGeom>
          <a:noFill/>
          <a:ln w="9525">
            <a:noFill/>
            <a:miter lim="800000"/>
            <a:headEnd/>
            <a:tailEnd/>
          </a:ln>
        </p:spPr>
      </p:pic>
      <p:pic>
        <p:nvPicPr>
          <p:cNvPr id="8" name="Picture 7" descr="DSCN0270.JPG"/>
          <p:cNvPicPr>
            <a:picLocks noChangeAspect="1"/>
          </p:cNvPicPr>
          <p:nvPr/>
        </p:nvPicPr>
        <p:blipFill>
          <a:blip r:embed="rId5"/>
          <a:stretch>
            <a:fillRect/>
          </a:stretch>
        </p:blipFill>
        <p:spPr>
          <a:xfrm>
            <a:off x="6934200" y="2159000"/>
            <a:ext cx="1954212" cy="2605616"/>
          </a:xfrm>
          <a:prstGeom prst="rect">
            <a:avLst/>
          </a:prstGeom>
        </p:spPr>
      </p:pic>
      <p:pic>
        <p:nvPicPr>
          <p:cNvPr id="9" name="Picture 8" descr="Untitled.jpg"/>
          <p:cNvPicPr>
            <a:picLocks noChangeAspect="1"/>
          </p:cNvPicPr>
          <p:nvPr/>
        </p:nvPicPr>
        <p:blipFill>
          <a:blip r:embed="rId6"/>
          <a:stretch>
            <a:fillRect/>
          </a:stretch>
        </p:blipFill>
        <p:spPr>
          <a:xfrm>
            <a:off x="4114800" y="2286000"/>
            <a:ext cx="2349500" cy="13208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2"/>
          <p:cNvSpPr>
            <a:spLocks noGrp="1" noChangeArrowheads="1"/>
          </p:cNvSpPr>
          <p:nvPr>
            <p:ph type="body" sz="half" idx="2"/>
          </p:nvPr>
        </p:nvSpPr>
        <p:spPr>
          <a:xfrm>
            <a:off x="4648200" y="2438400"/>
            <a:ext cx="4495800" cy="4419600"/>
          </a:xfrm>
        </p:spPr>
        <p:txBody>
          <a:bodyPr/>
          <a:lstStyle/>
          <a:p>
            <a:pPr eaLnBrk="1" hangingPunct="1">
              <a:buFontTx/>
              <a:buNone/>
            </a:pPr>
            <a:r>
              <a:rPr lang="en-US" sz="2400" b="1"/>
              <a:t>Storage:</a:t>
            </a:r>
            <a:endParaRPr lang="en-US" sz="2400"/>
          </a:p>
          <a:p>
            <a:pPr eaLnBrk="1" hangingPunct="1"/>
            <a:r>
              <a:rPr lang="en-US" sz="2400"/>
              <a:t>accessible</a:t>
            </a:r>
          </a:p>
          <a:p>
            <a:pPr eaLnBrk="1" hangingPunct="1"/>
            <a:r>
              <a:rPr lang="en-US" sz="2400"/>
              <a:t>adjustable shelving</a:t>
            </a:r>
          </a:p>
          <a:p>
            <a:pPr eaLnBrk="1" hangingPunct="1"/>
            <a:r>
              <a:rPr lang="en-US" sz="2400"/>
              <a:t>multi - levels</a:t>
            </a:r>
          </a:p>
          <a:p>
            <a:pPr eaLnBrk="1" hangingPunct="1"/>
            <a:r>
              <a:rPr lang="en-US" sz="2400"/>
              <a:t>organizational</a:t>
            </a:r>
          </a:p>
          <a:p>
            <a:pPr eaLnBrk="1" hangingPunct="1"/>
            <a:r>
              <a:rPr lang="en-US" sz="2400"/>
              <a:t>mobile/ rolling cabinets</a:t>
            </a:r>
          </a:p>
          <a:p>
            <a:pPr eaLnBrk="1" hangingPunct="1"/>
            <a:r>
              <a:rPr lang="en-US" sz="2400"/>
              <a:t>most frequent items lower / less frequent items higher</a:t>
            </a:r>
          </a:p>
          <a:p>
            <a:pPr eaLnBrk="1" hangingPunct="1"/>
            <a:endParaRPr lang="en-US" sz="2400"/>
          </a:p>
        </p:txBody>
      </p:sp>
      <p:sp>
        <p:nvSpPr>
          <p:cNvPr id="71682" name="Rectangle 3"/>
          <p:cNvSpPr>
            <a:spLocks noGrp="1" noChangeArrowheads="1"/>
          </p:cNvSpPr>
          <p:nvPr>
            <p:ph type="title"/>
          </p:nvPr>
        </p:nvSpPr>
        <p:spPr/>
        <p:txBody>
          <a:bodyPr/>
          <a:lstStyle/>
          <a:p>
            <a:pPr eaLnBrk="1" hangingPunct="1"/>
            <a:r>
              <a:rPr lang="en-US" sz="3600"/>
              <a:t>Universal Design for the farmstead.</a:t>
            </a:r>
            <a:endParaRPr lang="en-US"/>
          </a:p>
        </p:txBody>
      </p:sp>
      <p:pic>
        <p:nvPicPr>
          <p:cNvPr id="71683" name="Picture 4" descr="DSCN0069"/>
          <p:cNvPicPr>
            <a:picLocks noChangeAspect="1" noChangeArrowheads="1"/>
          </p:cNvPicPr>
          <p:nvPr/>
        </p:nvPicPr>
        <p:blipFill>
          <a:blip r:embed="rId3"/>
          <a:srcRect/>
          <a:stretch>
            <a:fillRect/>
          </a:stretch>
        </p:blipFill>
        <p:spPr bwMode="auto">
          <a:xfrm>
            <a:off x="304800" y="1905000"/>
            <a:ext cx="1641475" cy="2628900"/>
          </a:xfrm>
          <a:prstGeom prst="rect">
            <a:avLst/>
          </a:prstGeom>
          <a:noFill/>
          <a:ln w="9525">
            <a:noFill/>
            <a:miter lim="800000"/>
            <a:headEnd/>
            <a:tailEnd/>
          </a:ln>
        </p:spPr>
      </p:pic>
      <p:pic>
        <p:nvPicPr>
          <p:cNvPr id="7" name="Picture 6" descr="DSCN0098.JPG"/>
          <p:cNvPicPr>
            <a:picLocks noChangeAspect="1"/>
          </p:cNvPicPr>
          <p:nvPr/>
        </p:nvPicPr>
        <p:blipFill>
          <a:blip r:embed="rId4"/>
          <a:stretch>
            <a:fillRect/>
          </a:stretch>
        </p:blipFill>
        <p:spPr>
          <a:xfrm>
            <a:off x="914400" y="4953000"/>
            <a:ext cx="2209800" cy="1657350"/>
          </a:xfrm>
          <a:prstGeom prst="rect">
            <a:avLst/>
          </a:prstGeom>
        </p:spPr>
      </p:pic>
      <p:pic>
        <p:nvPicPr>
          <p:cNvPr id="8" name="Picture 7" descr="DSCN0078.JPG"/>
          <p:cNvPicPr>
            <a:picLocks noChangeAspect="1"/>
          </p:cNvPicPr>
          <p:nvPr/>
        </p:nvPicPr>
        <p:blipFill>
          <a:blip r:embed="rId5"/>
          <a:stretch>
            <a:fillRect/>
          </a:stretch>
        </p:blipFill>
        <p:spPr>
          <a:xfrm>
            <a:off x="2438400" y="2057400"/>
            <a:ext cx="1911350" cy="254846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2"/>
          <p:cNvSpPr>
            <a:spLocks noGrp="1" noChangeArrowheads="1"/>
          </p:cNvSpPr>
          <p:nvPr>
            <p:ph type="body" sz="half" idx="2"/>
          </p:nvPr>
        </p:nvSpPr>
        <p:spPr>
          <a:xfrm>
            <a:off x="4648200" y="2438400"/>
            <a:ext cx="4495800" cy="4419600"/>
          </a:xfrm>
        </p:spPr>
        <p:txBody>
          <a:bodyPr/>
          <a:lstStyle/>
          <a:p>
            <a:pPr eaLnBrk="1" hangingPunct="1">
              <a:buFontTx/>
              <a:buNone/>
            </a:pPr>
            <a:r>
              <a:rPr lang="en-US" sz="2400" b="1" dirty="0" smtClean="0"/>
              <a:t>Elevated areas:</a:t>
            </a:r>
            <a:endParaRPr lang="en-US" sz="2400" dirty="0" smtClean="0"/>
          </a:p>
          <a:p>
            <a:pPr eaLnBrk="1" hangingPunct="1"/>
            <a:r>
              <a:rPr lang="en-US" sz="2400" dirty="0" smtClean="0"/>
              <a:t>Ladders vs. Steps</a:t>
            </a:r>
          </a:p>
          <a:p>
            <a:pPr lvl="1" eaLnBrk="1" hangingPunct="1"/>
            <a:r>
              <a:rPr lang="en-US" sz="2000" dirty="0" smtClean="0"/>
              <a:t>May not accommodate all individuals. </a:t>
            </a:r>
          </a:p>
          <a:p>
            <a:pPr lvl="1" eaLnBrk="1" hangingPunct="1"/>
            <a:r>
              <a:rPr lang="en-US" sz="2000" dirty="0" smtClean="0"/>
              <a:t>Need to accommodate majority.</a:t>
            </a:r>
          </a:p>
          <a:p>
            <a:pPr lvl="1" eaLnBrk="1" hangingPunct="1"/>
            <a:r>
              <a:rPr lang="en-US" sz="2000" dirty="0" smtClean="0"/>
              <a:t>Safety issues?</a:t>
            </a:r>
          </a:p>
          <a:p>
            <a:pPr lvl="1" eaLnBrk="1" hangingPunct="1"/>
            <a:r>
              <a:rPr lang="en-US" sz="2000" dirty="0" smtClean="0"/>
              <a:t>Other mechanical means?</a:t>
            </a:r>
          </a:p>
          <a:p>
            <a:pPr lvl="1" eaLnBrk="1" hangingPunct="1"/>
            <a:endParaRPr lang="en-US" sz="2000" dirty="0" smtClean="0"/>
          </a:p>
          <a:p>
            <a:pPr eaLnBrk="1" hangingPunct="1">
              <a:buNone/>
            </a:pPr>
            <a:endParaRPr lang="en-US" sz="2400" dirty="0"/>
          </a:p>
        </p:txBody>
      </p:sp>
      <p:sp>
        <p:nvSpPr>
          <p:cNvPr id="71682" name="Rectangle 3"/>
          <p:cNvSpPr>
            <a:spLocks noGrp="1" noChangeArrowheads="1"/>
          </p:cNvSpPr>
          <p:nvPr>
            <p:ph type="title"/>
          </p:nvPr>
        </p:nvSpPr>
        <p:spPr/>
        <p:txBody>
          <a:bodyPr/>
          <a:lstStyle/>
          <a:p>
            <a:pPr eaLnBrk="1" hangingPunct="1"/>
            <a:r>
              <a:rPr lang="en-US" sz="3600"/>
              <a:t>Universal Design for the farmstead.</a:t>
            </a:r>
            <a:endParaRPr lang="en-US"/>
          </a:p>
        </p:txBody>
      </p:sp>
      <p:pic>
        <p:nvPicPr>
          <p:cNvPr id="7" name="Picture 6" descr="DSCN0196.JPG"/>
          <p:cNvPicPr>
            <a:picLocks noChangeAspect="1"/>
          </p:cNvPicPr>
          <p:nvPr/>
        </p:nvPicPr>
        <p:blipFill>
          <a:blip r:embed="rId3"/>
          <a:stretch>
            <a:fillRect/>
          </a:stretch>
        </p:blipFill>
        <p:spPr>
          <a:xfrm>
            <a:off x="228600" y="1752600"/>
            <a:ext cx="1828800" cy="2438400"/>
          </a:xfrm>
          <a:prstGeom prst="rect">
            <a:avLst/>
          </a:prstGeom>
        </p:spPr>
      </p:pic>
      <p:pic>
        <p:nvPicPr>
          <p:cNvPr id="8" name="Picture 7" descr="stair10.jpg"/>
          <p:cNvPicPr>
            <a:picLocks noChangeAspect="1"/>
          </p:cNvPicPr>
          <p:nvPr/>
        </p:nvPicPr>
        <p:blipFill>
          <a:blip r:embed="rId4"/>
          <a:stretch>
            <a:fillRect/>
          </a:stretch>
        </p:blipFill>
        <p:spPr>
          <a:xfrm>
            <a:off x="2743200" y="1752599"/>
            <a:ext cx="1615280" cy="2447395"/>
          </a:xfrm>
          <a:prstGeom prst="rect">
            <a:avLst/>
          </a:prstGeom>
        </p:spPr>
      </p:pic>
      <p:pic>
        <p:nvPicPr>
          <p:cNvPr id="9" name="Picture 8" descr="binstairs.jpg"/>
          <p:cNvPicPr>
            <a:picLocks noChangeAspect="1"/>
          </p:cNvPicPr>
          <p:nvPr/>
        </p:nvPicPr>
        <p:blipFill>
          <a:blip r:embed="rId5"/>
          <a:stretch>
            <a:fillRect/>
          </a:stretch>
        </p:blipFill>
        <p:spPr>
          <a:xfrm>
            <a:off x="2743200" y="4436630"/>
            <a:ext cx="1611313" cy="2421370"/>
          </a:xfrm>
          <a:prstGeom prst="rect">
            <a:avLst/>
          </a:prstGeom>
        </p:spPr>
      </p:pic>
      <p:pic>
        <p:nvPicPr>
          <p:cNvPr id="10" name="Picture 9" descr="Bin images.jpg"/>
          <p:cNvPicPr>
            <a:picLocks noChangeAspect="1"/>
          </p:cNvPicPr>
          <p:nvPr/>
        </p:nvPicPr>
        <p:blipFill>
          <a:blip r:embed="rId6"/>
          <a:stretch>
            <a:fillRect/>
          </a:stretch>
        </p:blipFill>
        <p:spPr>
          <a:xfrm>
            <a:off x="381000" y="4495800"/>
            <a:ext cx="1648851" cy="23622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Rectangle 2"/>
          <p:cNvSpPr>
            <a:spLocks noGrp="1" noChangeArrowheads="1"/>
          </p:cNvSpPr>
          <p:nvPr>
            <p:ph type="body" sz="half" idx="2"/>
          </p:nvPr>
        </p:nvSpPr>
        <p:spPr>
          <a:xfrm>
            <a:off x="4648200" y="2133600"/>
            <a:ext cx="4267200" cy="3962400"/>
          </a:xfrm>
        </p:spPr>
        <p:txBody>
          <a:bodyPr/>
          <a:lstStyle/>
          <a:p>
            <a:pPr eaLnBrk="1" hangingPunct="1">
              <a:lnSpc>
                <a:spcPct val="90000"/>
              </a:lnSpc>
              <a:buFontTx/>
              <a:buNone/>
            </a:pPr>
            <a:r>
              <a:rPr lang="en-US" sz="2800" b="1" dirty="0"/>
              <a:t>Wash / Cleaning areas</a:t>
            </a:r>
            <a:endParaRPr lang="en-US" sz="2800" dirty="0"/>
          </a:p>
          <a:p>
            <a:pPr eaLnBrk="1" hangingPunct="1">
              <a:lnSpc>
                <a:spcPct val="90000"/>
              </a:lnSpc>
              <a:buFontTx/>
              <a:buChar char="-"/>
            </a:pPr>
            <a:r>
              <a:rPr lang="en-US" sz="2800" dirty="0"/>
              <a:t>accessible sinks</a:t>
            </a:r>
          </a:p>
          <a:p>
            <a:pPr eaLnBrk="1" hangingPunct="1">
              <a:lnSpc>
                <a:spcPct val="90000"/>
              </a:lnSpc>
              <a:buFontTx/>
              <a:buChar char="-"/>
            </a:pPr>
            <a:r>
              <a:rPr lang="en-US" sz="2800" dirty="0"/>
              <a:t>lever handles on fixtures</a:t>
            </a:r>
          </a:p>
          <a:p>
            <a:pPr eaLnBrk="1" hangingPunct="1">
              <a:lnSpc>
                <a:spcPct val="90000"/>
              </a:lnSpc>
              <a:buFontTx/>
              <a:buChar char="-"/>
            </a:pPr>
            <a:r>
              <a:rPr lang="en-US" sz="2800" dirty="0"/>
              <a:t>grab </a:t>
            </a:r>
            <a:r>
              <a:rPr lang="en-US" sz="2800" dirty="0" smtClean="0"/>
              <a:t>bars / hand rails</a:t>
            </a:r>
          </a:p>
          <a:p>
            <a:pPr eaLnBrk="1" hangingPunct="1">
              <a:lnSpc>
                <a:spcPct val="90000"/>
              </a:lnSpc>
              <a:buFontTx/>
              <a:buChar char="-"/>
            </a:pPr>
            <a:r>
              <a:rPr lang="en-US" sz="2800" dirty="0"/>
              <a:t>smooth transitions</a:t>
            </a:r>
          </a:p>
          <a:p>
            <a:pPr eaLnBrk="1" hangingPunct="1">
              <a:lnSpc>
                <a:spcPct val="90000"/>
              </a:lnSpc>
              <a:buFontTx/>
              <a:buChar char="-"/>
            </a:pPr>
            <a:r>
              <a:rPr lang="en-US" sz="2800" dirty="0"/>
              <a:t>slip resistant floors</a:t>
            </a:r>
          </a:p>
          <a:p>
            <a:pPr eaLnBrk="1" hangingPunct="1">
              <a:lnSpc>
                <a:spcPct val="90000"/>
              </a:lnSpc>
              <a:buFontTx/>
              <a:buChar char="-"/>
            </a:pPr>
            <a:r>
              <a:rPr lang="en-US" sz="2800" dirty="0"/>
              <a:t>additional lighting</a:t>
            </a:r>
          </a:p>
        </p:txBody>
      </p:sp>
      <p:sp>
        <p:nvSpPr>
          <p:cNvPr id="67586" name="Rectangle 3"/>
          <p:cNvSpPr>
            <a:spLocks noGrp="1" noChangeArrowheads="1"/>
          </p:cNvSpPr>
          <p:nvPr>
            <p:ph type="title"/>
          </p:nvPr>
        </p:nvSpPr>
        <p:spPr/>
        <p:txBody>
          <a:bodyPr/>
          <a:lstStyle/>
          <a:p>
            <a:pPr eaLnBrk="1" hangingPunct="1"/>
            <a:r>
              <a:rPr lang="en-US" sz="3600"/>
              <a:t>Universal Design for the Farmstead.</a:t>
            </a:r>
            <a:endParaRPr lang="en-US"/>
          </a:p>
        </p:txBody>
      </p:sp>
      <p:pic>
        <p:nvPicPr>
          <p:cNvPr id="67587" name="Picture 1029" descr="dairy_milk_house"/>
          <p:cNvPicPr>
            <a:picLocks noChangeAspect="1" noChangeArrowheads="1"/>
          </p:cNvPicPr>
          <p:nvPr/>
        </p:nvPicPr>
        <p:blipFill>
          <a:blip r:embed="rId3"/>
          <a:srcRect/>
          <a:stretch>
            <a:fillRect/>
          </a:stretch>
        </p:blipFill>
        <p:spPr bwMode="auto">
          <a:xfrm>
            <a:off x="304800" y="1600200"/>
            <a:ext cx="3175000" cy="2333625"/>
          </a:xfrm>
          <a:prstGeom prst="rect">
            <a:avLst/>
          </a:prstGeom>
          <a:noFill/>
          <a:ln w="9525">
            <a:noFill/>
            <a:miter lim="800000"/>
            <a:headEnd/>
            <a:tailEnd/>
          </a:ln>
        </p:spPr>
      </p:pic>
      <p:pic>
        <p:nvPicPr>
          <p:cNvPr id="67588" name="Picture 1031" descr="Dairy 012"/>
          <p:cNvPicPr>
            <a:picLocks noChangeAspect="1" noChangeArrowheads="1"/>
          </p:cNvPicPr>
          <p:nvPr/>
        </p:nvPicPr>
        <p:blipFill>
          <a:blip r:embed="rId4"/>
          <a:srcRect/>
          <a:stretch>
            <a:fillRect/>
          </a:stretch>
        </p:blipFill>
        <p:spPr bwMode="auto">
          <a:xfrm>
            <a:off x="1200150" y="4114800"/>
            <a:ext cx="3371850" cy="2528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pPr eaLnBrk="1" hangingPunct="1"/>
            <a:r>
              <a:rPr lang="en-US" sz="3600"/>
              <a:t>Universal Design in the Garage.</a:t>
            </a:r>
            <a:endParaRPr lang="en-US"/>
          </a:p>
        </p:txBody>
      </p:sp>
      <p:sp>
        <p:nvSpPr>
          <p:cNvPr id="73730" name="Rectangle 3"/>
          <p:cNvSpPr>
            <a:spLocks noGrp="1" noChangeArrowheads="1"/>
          </p:cNvSpPr>
          <p:nvPr>
            <p:ph type="body" sz="half" idx="1"/>
          </p:nvPr>
        </p:nvSpPr>
        <p:spPr>
          <a:xfrm>
            <a:off x="304800" y="2133600"/>
            <a:ext cx="4191000" cy="3962400"/>
          </a:xfrm>
        </p:spPr>
        <p:txBody>
          <a:bodyPr/>
          <a:lstStyle/>
          <a:p>
            <a:pPr eaLnBrk="1" hangingPunct="1">
              <a:lnSpc>
                <a:spcPct val="90000"/>
              </a:lnSpc>
              <a:buFontTx/>
              <a:buNone/>
            </a:pPr>
            <a:endParaRPr lang="en-US" sz="2800"/>
          </a:p>
          <a:p>
            <a:pPr eaLnBrk="1" hangingPunct="1">
              <a:lnSpc>
                <a:spcPct val="90000"/>
              </a:lnSpc>
              <a:buFontTx/>
              <a:buChar char="-"/>
            </a:pPr>
            <a:r>
              <a:rPr lang="en-US" sz="2800"/>
              <a:t>Accessible</a:t>
            </a:r>
          </a:p>
          <a:p>
            <a:pPr eaLnBrk="1" hangingPunct="1">
              <a:lnSpc>
                <a:spcPct val="90000"/>
              </a:lnSpc>
              <a:buFontTx/>
              <a:buChar char="-"/>
            </a:pPr>
            <a:r>
              <a:rPr lang="en-US" sz="2800"/>
              <a:t>Various work heights</a:t>
            </a:r>
          </a:p>
          <a:p>
            <a:pPr eaLnBrk="1" hangingPunct="1">
              <a:lnSpc>
                <a:spcPct val="90000"/>
              </a:lnSpc>
              <a:buFontTx/>
              <a:buChar char="-"/>
            </a:pPr>
            <a:r>
              <a:rPr lang="en-US" sz="2800"/>
              <a:t>Adjustable storage</a:t>
            </a:r>
          </a:p>
          <a:p>
            <a:pPr eaLnBrk="1" hangingPunct="1">
              <a:lnSpc>
                <a:spcPct val="90000"/>
              </a:lnSpc>
              <a:buFontTx/>
              <a:buChar char="-"/>
            </a:pPr>
            <a:r>
              <a:rPr lang="en-US" sz="2800"/>
              <a:t>Task lighting</a:t>
            </a:r>
          </a:p>
          <a:p>
            <a:pPr eaLnBrk="1" hangingPunct="1">
              <a:lnSpc>
                <a:spcPct val="90000"/>
              </a:lnSpc>
              <a:buFontTx/>
              <a:buChar char="-"/>
            </a:pPr>
            <a:r>
              <a:rPr lang="en-US" sz="2800"/>
              <a:t>Lever handles</a:t>
            </a:r>
          </a:p>
          <a:p>
            <a:pPr eaLnBrk="1" hangingPunct="1">
              <a:lnSpc>
                <a:spcPct val="90000"/>
              </a:lnSpc>
              <a:buFontTx/>
              <a:buChar char="-"/>
            </a:pPr>
            <a:r>
              <a:rPr lang="en-US" sz="2800"/>
              <a:t>Accessibility to tools</a:t>
            </a:r>
          </a:p>
          <a:p>
            <a:pPr eaLnBrk="1" hangingPunct="1">
              <a:lnSpc>
                <a:spcPct val="90000"/>
              </a:lnSpc>
              <a:buFontTx/>
              <a:buChar char="-"/>
            </a:pPr>
            <a:r>
              <a:rPr lang="en-US" sz="2800"/>
              <a:t>Universal design tools</a:t>
            </a:r>
          </a:p>
        </p:txBody>
      </p:sp>
      <p:pic>
        <p:nvPicPr>
          <p:cNvPr id="73732" name="Picture 5" descr="DSCN0081"/>
          <p:cNvPicPr>
            <a:picLocks noChangeAspect="1" noChangeArrowheads="1"/>
          </p:cNvPicPr>
          <p:nvPr/>
        </p:nvPicPr>
        <p:blipFill>
          <a:blip r:embed="rId3"/>
          <a:srcRect/>
          <a:stretch>
            <a:fillRect/>
          </a:stretch>
        </p:blipFill>
        <p:spPr bwMode="auto">
          <a:xfrm>
            <a:off x="6172200" y="4724400"/>
            <a:ext cx="2590800" cy="1943100"/>
          </a:xfrm>
          <a:prstGeom prst="rect">
            <a:avLst/>
          </a:prstGeom>
          <a:noFill/>
          <a:ln w="9525">
            <a:noFill/>
            <a:miter lim="800000"/>
            <a:headEnd/>
            <a:tailEnd/>
          </a:ln>
        </p:spPr>
      </p:pic>
      <p:pic>
        <p:nvPicPr>
          <p:cNvPr id="6" name="Picture 5" descr="garage.jpg"/>
          <p:cNvPicPr>
            <a:picLocks noChangeAspect="1"/>
          </p:cNvPicPr>
          <p:nvPr/>
        </p:nvPicPr>
        <p:blipFill>
          <a:blip r:embed="rId4"/>
          <a:stretch>
            <a:fillRect/>
          </a:stretch>
        </p:blipFill>
        <p:spPr>
          <a:xfrm>
            <a:off x="4667562" y="2209800"/>
            <a:ext cx="3320738" cy="2209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1905000" y="838200"/>
            <a:ext cx="5334000" cy="1143000"/>
          </a:xfrm>
        </p:spPr>
        <p:txBody>
          <a:bodyPr/>
          <a:lstStyle/>
          <a:p>
            <a:pPr eaLnBrk="1" hangingPunct="1"/>
            <a:r>
              <a:rPr lang="en-US" sz="4800" i="1" dirty="0">
                <a:solidFill>
                  <a:srgbClr val="FF0000"/>
                </a:solidFill>
              </a:rPr>
              <a:t>Have you ever?</a:t>
            </a:r>
            <a:endParaRPr lang="en-US" dirty="0"/>
          </a:p>
        </p:txBody>
      </p:sp>
      <p:sp>
        <p:nvSpPr>
          <p:cNvPr id="22530" name="Rectangle 3"/>
          <p:cNvSpPr>
            <a:spLocks noGrp="1" noChangeArrowheads="1"/>
          </p:cNvSpPr>
          <p:nvPr>
            <p:ph type="body" sz="half" idx="1"/>
          </p:nvPr>
        </p:nvSpPr>
        <p:spPr>
          <a:xfrm>
            <a:off x="1066800" y="2133600"/>
            <a:ext cx="3810000" cy="4343400"/>
          </a:xfrm>
        </p:spPr>
        <p:txBody>
          <a:bodyPr/>
          <a:lstStyle/>
          <a:p>
            <a:pPr eaLnBrk="1" hangingPunct="1"/>
            <a:r>
              <a:rPr lang="en-US" sz="2800" dirty="0"/>
              <a:t>Found it awkward to complete or perform a task?</a:t>
            </a:r>
          </a:p>
          <a:p>
            <a:pPr eaLnBrk="1" hangingPunct="1"/>
            <a:endParaRPr lang="en-US" sz="2800" dirty="0"/>
          </a:p>
          <a:p>
            <a:pPr eaLnBrk="1" hangingPunct="1"/>
            <a:endParaRPr lang="en-US" sz="2800" dirty="0"/>
          </a:p>
          <a:p>
            <a:pPr eaLnBrk="1" hangingPunct="1"/>
            <a:r>
              <a:rPr lang="en-US" sz="2800" dirty="0"/>
              <a:t>Had trouble reaching for something?</a:t>
            </a:r>
          </a:p>
        </p:txBody>
      </p:sp>
      <p:pic>
        <p:nvPicPr>
          <p:cNvPr id="7" name="Content Placeholder 6" descr="tractor.jpg"/>
          <p:cNvPicPr>
            <a:picLocks noGrp="1" noChangeAspect="1"/>
          </p:cNvPicPr>
          <p:nvPr>
            <p:ph sz="quarter" idx="2"/>
          </p:nvPr>
        </p:nvPicPr>
        <p:blipFill>
          <a:blip r:embed="rId3"/>
          <a:srcRect l="-41038" r="-41038"/>
          <a:stretch>
            <a:fillRect/>
          </a:stretch>
        </p:blipFill>
        <p:spPr/>
      </p:pic>
      <p:pic>
        <p:nvPicPr>
          <p:cNvPr id="9" name="Content Placeholder 8" descr="reeaching.jpg"/>
          <p:cNvPicPr>
            <a:picLocks noGrp="1" noChangeAspect="1"/>
          </p:cNvPicPr>
          <p:nvPr>
            <p:ph sz="quarter" idx="3"/>
          </p:nvPr>
        </p:nvPicPr>
        <p:blipFill>
          <a:blip r:embed="rId4"/>
          <a:srcRect l="-16545" r="-16545"/>
          <a:stretch>
            <a:fillRect/>
          </a:stretch>
        </p:blip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438400" y="838200"/>
            <a:ext cx="6019800" cy="1143000"/>
          </a:xfrm>
        </p:spPr>
        <p:txBody>
          <a:bodyPr/>
          <a:lstStyle/>
          <a:p>
            <a:pPr eaLnBrk="1" hangingPunct="1"/>
            <a:r>
              <a:rPr lang="en-US" sz="3600"/>
              <a:t>Universal Design in the Farm shop.</a:t>
            </a:r>
            <a:endParaRPr lang="en-US"/>
          </a:p>
        </p:txBody>
      </p:sp>
      <p:sp>
        <p:nvSpPr>
          <p:cNvPr id="75778" name="Rectangle 3"/>
          <p:cNvSpPr>
            <a:spLocks noGrp="1" noChangeArrowheads="1"/>
          </p:cNvSpPr>
          <p:nvPr>
            <p:ph type="body" sz="half" idx="1"/>
          </p:nvPr>
        </p:nvSpPr>
        <p:spPr/>
        <p:txBody>
          <a:bodyPr/>
          <a:lstStyle/>
          <a:p>
            <a:pPr eaLnBrk="1" hangingPunct="1">
              <a:lnSpc>
                <a:spcPct val="90000"/>
              </a:lnSpc>
              <a:buFontTx/>
              <a:buChar char="-"/>
            </a:pPr>
            <a:r>
              <a:rPr lang="en-US" sz="2400"/>
              <a:t>Accessible /open space</a:t>
            </a:r>
          </a:p>
          <a:p>
            <a:pPr eaLnBrk="1" hangingPunct="1">
              <a:lnSpc>
                <a:spcPct val="90000"/>
              </a:lnSpc>
              <a:buFontTx/>
              <a:buChar char="-"/>
            </a:pPr>
            <a:r>
              <a:rPr lang="en-US" sz="2400"/>
              <a:t>Various work heights</a:t>
            </a:r>
          </a:p>
          <a:p>
            <a:pPr eaLnBrk="1" hangingPunct="1">
              <a:lnSpc>
                <a:spcPct val="90000"/>
              </a:lnSpc>
              <a:buFontTx/>
              <a:buChar char="-"/>
            </a:pPr>
            <a:r>
              <a:rPr lang="en-US" sz="2400"/>
              <a:t>Slide out equipment storage</a:t>
            </a:r>
          </a:p>
          <a:p>
            <a:pPr eaLnBrk="1" hangingPunct="1">
              <a:lnSpc>
                <a:spcPct val="90000"/>
              </a:lnSpc>
              <a:buFontTx/>
              <a:buChar char="-"/>
            </a:pPr>
            <a:r>
              <a:rPr lang="en-US" sz="2400"/>
              <a:t>Accessible tool storage</a:t>
            </a:r>
          </a:p>
          <a:p>
            <a:pPr eaLnBrk="1" hangingPunct="1">
              <a:lnSpc>
                <a:spcPct val="90000"/>
              </a:lnSpc>
              <a:buFontTx/>
              <a:buChar char="-"/>
            </a:pPr>
            <a:r>
              <a:rPr lang="en-US" sz="2400"/>
              <a:t>Task lighting</a:t>
            </a:r>
          </a:p>
          <a:p>
            <a:pPr eaLnBrk="1" hangingPunct="1">
              <a:lnSpc>
                <a:spcPct val="90000"/>
              </a:lnSpc>
              <a:buFontTx/>
              <a:buChar char="-"/>
            </a:pPr>
            <a:r>
              <a:rPr lang="en-US" sz="2400"/>
              <a:t>Lever handles</a:t>
            </a:r>
          </a:p>
          <a:p>
            <a:pPr eaLnBrk="1" hangingPunct="1">
              <a:lnSpc>
                <a:spcPct val="90000"/>
              </a:lnSpc>
              <a:buFontTx/>
              <a:buChar char="-"/>
            </a:pPr>
            <a:r>
              <a:rPr lang="en-US" sz="2400"/>
              <a:t>Universal design tools</a:t>
            </a:r>
          </a:p>
          <a:p>
            <a:pPr eaLnBrk="1" hangingPunct="1">
              <a:lnSpc>
                <a:spcPct val="90000"/>
              </a:lnSpc>
              <a:buFontTx/>
              <a:buChar char="-"/>
            </a:pPr>
            <a:r>
              <a:rPr lang="en-US" sz="2400"/>
              <a:t>Front controls on shop equipment </a:t>
            </a:r>
          </a:p>
        </p:txBody>
      </p:sp>
      <p:pic>
        <p:nvPicPr>
          <p:cNvPr id="75780" name="Picture 6" descr="DSCN0101"/>
          <p:cNvPicPr>
            <a:picLocks noChangeAspect="1" noChangeArrowheads="1"/>
          </p:cNvPicPr>
          <p:nvPr/>
        </p:nvPicPr>
        <p:blipFill>
          <a:blip r:embed="rId3"/>
          <a:srcRect/>
          <a:stretch>
            <a:fillRect/>
          </a:stretch>
        </p:blipFill>
        <p:spPr bwMode="auto">
          <a:xfrm>
            <a:off x="4572000" y="4572000"/>
            <a:ext cx="3048000" cy="2286000"/>
          </a:xfrm>
          <a:prstGeom prst="rect">
            <a:avLst/>
          </a:prstGeom>
          <a:noFill/>
          <a:ln w="9525">
            <a:noFill/>
            <a:miter lim="800000"/>
            <a:headEnd/>
            <a:tailEnd/>
          </a:ln>
        </p:spPr>
      </p:pic>
      <p:pic>
        <p:nvPicPr>
          <p:cNvPr id="75781" name="Picture 5" descr="DSCN0095b"/>
          <p:cNvPicPr>
            <a:picLocks noChangeAspect="1" noChangeArrowheads="1"/>
          </p:cNvPicPr>
          <p:nvPr/>
        </p:nvPicPr>
        <p:blipFill>
          <a:blip r:embed="rId4"/>
          <a:srcRect/>
          <a:stretch>
            <a:fillRect/>
          </a:stretch>
        </p:blipFill>
        <p:spPr bwMode="auto">
          <a:xfrm>
            <a:off x="8077200" y="4572000"/>
            <a:ext cx="860425" cy="1295400"/>
          </a:xfrm>
          <a:prstGeom prst="rect">
            <a:avLst/>
          </a:prstGeom>
          <a:noFill/>
          <a:ln w="9525">
            <a:noFill/>
            <a:miter lim="800000"/>
            <a:headEnd/>
            <a:tailEnd/>
          </a:ln>
        </p:spPr>
      </p:pic>
      <p:sp>
        <p:nvSpPr>
          <p:cNvPr id="75782" name="Rectangle 7"/>
          <p:cNvSpPr>
            <a:spLocks noChangeArrowheads="1"/>
          </p:cNvSpPr>
          <p:nvPr/>
        </p:nvSpPr>
        <p:spPr bwMode="auto">
          <a:xfrm>
            <a:off x="7620000" y="4953000"/>
            <a:ext cx="336550" cy="457200"/>
          </a:xfrm>
          <a:prstGeom prst="rect">
            <a:avLst/>
          </a:prstGeom>
          <a:noFill/>
          <a:ln w="9525">
            <a:noFill/>
            <a:miter lim="800000"/>
            <a:headEnd/>
            <a:tailEnd/>
          </a:ln>
        </p:spPr>
        <p:txBody>
          <a:bodyPr>
            <a:prstTxWarp prst="textNoShape">
              <a:avLst/>
            </a:prstTxWarp>
            <a:spAutoFit/>
          </a:bodyPr>
          <a:lstStyle/>
          <a:p>
            <a:r>
              <a:rPr lang="en-US">
                <a:sym typeface="Wingdings" pitchFamily="-72" charset="2"/>
              </a:rPr>
              <a:t></a:t>
            </a:r>
            <a:endParaRPr lang="en-US"/>
          </a:p>
        </p:txBody>
      </p:sp>
      <p:pic>
        <p:nvPicPr>
          <p:cNvPr id="9" name="Content Placeholder 8" descr="osu shop.jpg"/>
          <p:cNvPicPr>
            <a:picLocks noGrp="1" noChangeAspect="1"/>
          </p:cNvPicPr>
          <p:nvPr>
            <p:ph sz="half" idx="2"/>
          </p:nvPr>
        </p:nvPicPr>
        <p:blipFill>
          <a:blip r:embed="rId5"/>
          <a:srcRect t="-19333" b="-19333"/>
          <a:stretch>
            <a:fillRect/>
          </a:stretch>
        </p:blipFill>
        <p:spPr>
          <a:xfrm>
            <a:off x="5181600" y="1676400"/>
            <a:ext cx="3048000" cy="316992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z="3600"/>
              <a:t>Universal Design in the Barn.</a:t>
            </a:r>
            <a:endParaRPr lang="en-US"/>
          </a:p>
        </p:txBody>
      </p:sp>
      <p:sp>
        <p:nvSpPr>
          <p:cNvPr id="77826" name="Rectangle 3"/>
          <p:cNvSpPr>
            <a:spLocks noGrp="1" noChangeArrowheads="1"/>
          </p:cNvSpPr>
          <p:nvPr>
            <p:ph type="body" sz="half" idx="1"/>
          </p:nvPr>
        </p:nvSpPr>
        <p:spPr>
          <a:xfrm>
            <a:off x="685800" y="1981200"/>
            <a:ext cx="3810000" cy="4419600"/>
          </a:xfrm>
        </p:spPr>
        <p:txBody>
          <a:bodyPr/>
          <a:lstStyle/>
          <a:p>
            <a:pPr eaLnBrk="1" hangingPunct="1">
              <a:lnSpc>
                <a:spcPct val="90000"/>
              </a:lnSpc>
              <a:buFontTx/>
              <a:buNone/>
            </a:pPr>
            <a:r>
              <a:rPr lang="en-US" sz="2400" dirty="0"/>
              <a:t>- 	Accessible /open space</a:t>
            </a:r>
          </a:p>
          <a:p>
            <a:pPr eaLnBrk="1" hangingPunct="1">
              <a:lnSpc>
                <a:spcPct val="90000"/>
              </a:lnSpc>
              <a:buFontTx/>
              <a:buChar char="-"/>
            </a:pPr>
            <a:r>
              <a:rPr lang="en-US" sz="2400" dirty="0"/>
              <a:t>Smooth travel surfaces</a:t>
            </a:r>
            <a:endParaRPr lang="en-US" sz="2400" dirty="0" smtClean="0"/>
          </a:p>
          <a:p>
            <a:pPr eaLnBrk="1" hangingPunct="1">
              <a:lnSpc>
                <a:spcPct val="90000"/>
              </a:lnSpc>
              <a:buFontTx/>
              <a:buChar char="-"/>
            </a:pPr>
            <a:r>
              <a:rPr lang="en-US" sz="2400" dirty="0" smtClean="0"/>
              <a:t>Easy to use doors</a:t>
            </a:r>
          </a:p>
          <a:p>
            <a:pPr lvl="1" eaLnBrk="1" hangingPunct="1">
              <a:lnSpc>
                <a:spcPct val="90000"/>
              </a:lnSpc>
              <a:buFontTx/>
              <a:buChar char="-"/>
            </a:pPr>
            <a:r>
              <a:rPr lang="en-US" sz="2000" dirty="0" smtClean="0"/>
              <a:t>Sliding</a:t>
            </a:r>
          </a:p>
          <a:p>
            <a:pPr lvl="1" eaLnBrk="1" hangingPunct="1">
              <a:lnSpc>
                <a:spcPct val="90000"/>
              </a:lnSpc>
              <a:buFontTx/>
              <a:buChar char="-"/>
            </a:pPr>
            <a:r>
              <a:rPr lang="en-US" sz="2000" dirty="0" smtClean="0"/>
              <a:t>Hinged</a:t>
            </a:r>
          </a:p>
          <a:p>
            <a:pPr lvl="1" eaLnBrk="1" hangingPunct="1">
              <a:lnSpc>
                <a:spcPct val="90000"/>
              </a:lnSpc>
              <a:buFontTx/>
              <a:buChar char="-"/>
            </a:pPr>
            <a:r>
              <a:rPr lang="en-US" sz="2000" dirty="0" smtClean="0"/>
              <a:t>Overhead</a:t>
            </a:r>
          </a:p>
          <a:p>
            <a:pPr eaLnBrk="1" hangingPunct="1">
              <a:lnSpc>
                <a:spcPct val="90000"/>
              </a:lnSpc>
              <a:buFontTx/>
              <a:buChar char="-"/>
            </a:pPr>
            <a:r>
              <a:rPr lang="en-US" sz="2400" dirty="0" smtClean="0"/>
              <a:t>Easy grip latches</a:t>
            </a:r>
          </a:p>
          <a:p>
            <a:pPr eaLnBrk="1" hangingPunct="1">
              <a:lnSpc>
                <a:spcPct val="90000"/>
              </a:lnSpc>
              <a:buFontTx/>
              <a:buChar char="-"/>
            </a:pPr>
            <a:r>
              <a:rPr lang="en-US" sz="2400" dirty="0" smtClean="0"/>
              <a:t>Main and task </a:t>
            </a:r>
            <a:r>
              <a:rPr lang="en-US" sz="2400" dirty="0"/>
              <a:t>lighting</a:t>
            </a:r>
          </a:p>
          <a:p>
            <a:pPr eaLnBrk="1" hangingPunct="1">
              <a:lnSpc>
                <a:spcPct val="90000"/>
              </a:lnSpc>
              <a:buFontTx/>
              <a:buChar char="-"/>
            </a:pPr>
            <a:r>
              <a:rPr lang="en-US" sz="2400" dirty="0"/>
              <a:t>Lever handles</a:t>
            </a:r>
            <a:endParaRPr lang="en-US" sz="2400" dirty="0" smtClean="0"/>
          </a:p>
          <a:p>
            <a:pPr eaLnBrk="1" hangingPunct="1">
              <a:lnSpc>
                <a:spcPct val="90000"/>
              </a:lnSpc>
              <a:buFontTx/>
              <a:buChar char="-"/>
            </a:pPr>
            <a:r>
              <a:rPr lang="en-US" sz="2400" dirty="0" smtClean="0"/>
              <a:t>Flexible </a:t>
            </a:r>
            <a:r>
              <a:rPr lang="en-US" sz="2400" dirty="0"/>
              <a:t>storage</a:t>
            </a:r>
            <a:endParaRPr lang="en-US" sz="2400" dirty="0" smtClean="0"/>
          </a:p>
          <a:p>
            <a:pPr eaLnBrk="1" hangingPunct="1">
              <a:lnSpc>
                <a:spcPct val="90000"/>
              </a:lnSpc>
            </a:pPr>
            <a:endParaRPr lang="en-US" sz="2400" dirty="0"/>
          </a:p>
        </p:txBody>
      </p:sp>
      <p:pic>
        <p:nvPicPr>
          <p:cNvPr id="9" name="Picture 8" descr="red barn.jpg"/>
          <p:cNvPicPr>
            <a:picLocks noChangeAspect="1"/>
          </p:cNvPicPr>
          <p:nvPr/>
        </p:nvPicPr>
        <p:blipFill>
          <a:blip r:embed="rId3"/>
          <a:stretch>
            <a:fillRect/>
          </a:stretch>
        </p:blipFill>
        <p:spPr>
          <a:xfrm>
            <a:off x="5334000" y="1981200"/>
            <a:ext cx="3187700" cy="2121269"/>
          </a:xfrm>
          <a:prstGeom prst="rect">
            <a:avLst/>
          </a:prstGeom>
        </p:spPr>
      </p:pic>
      <p:pic>
        <p:nvPicPr>
          <p:cNvPr id="10" name="Picture 9" descr="barn3.jpg"/>
          <p:cNvPicPr>
            <a:picLocks noChangeAspect="1"/>
          </p:cNvPicPr>
          <p:nvPr/>
        </p:nvPicPr>
        <p:blipFill>
          <a:blip r:embed="rId4"/>
          <a:stretch>
            <a:fillRect/>
          </a:stretch>
        </p:blipFill>
        <p:spPr>
          <a:xfrm>
            <a:off x="4419600" y="4267200"/>
            <a:ext cx="3100388" cy="232229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z="3600" dirty="0"/>
              <a:t>Universal Design in</a:t>
            </a:r>
            <a:r>
              <a:rPr lang="en-US" sz="3600" dirty="0" smtClean="0"/>
              <a:t> Livestock Handling.</a:t>
            </a:r>
            <a:endParaRPr lang="en-US" dirty="0"/>
          </a:p>
        </p:txBody>
      </p:sp>
      <p:sp>
        <p:nvSpPr>
          <p:cNvPr id="77826" name="Rectangle 3"/>
          <p:cNvSpPr>
            <a:spLocks noGrp="1" noChangeArrowheads="1"/>
          </p:cNvSpPr>
          <p:nvPr>
            <p:ph type="body" sz="half" idx="1"/>
          </p:nvPr>
        </p:nvSpPr>
        <p:spPr>
          <a:xfrm>
            <a:off x="685800" y="1981200"/>
            <a:ext cx="3810000" cy="4419600"/>
          </a:xfrm>
        </p:spPr>
        <p:txBody>
          <a:bodyPr/>
          <a:lstStyle/>
          <a:p>
            <a:pPr eaLnBrk="1" hangingPunct="1">
              <a:lnSpc>
                <a:spcPct val="90000"/>
              </a:lnSpc>
              <a:buFontTx/>
              <a:buNone/>
            </a:pPr>
            <a:r>
              <a:rPr lang="en-US" sz="2400" dirty="0"/>
              <a:t>- 	</a:t>
            </a:r>
            <a:r>
              <a:rPr lang="en-US" sz="2400" dirty="0" smtClean="0"/>
              <a:t>Accessible</a:t>
            </a:r>
          </a:p>
          <a:p>
            <a:pPr eaLnBrk="1" hangingPunct="1">
              <a:lnSpc>
                <a:spcPct val="90000"/>
              </a:lnSpc>
              <a:buFontTx/>
              <a:buChar char="-"/>
            </a:pPr>
            <a:r>
              <a:rPr lang="en-US" sz="2400" dirty="0"/>
              <a:t>Smooth</a:t>
            </a:r>
            <a:r>
              <a:rPr lang="en-US" sz="2400" dirty="0" smtClean="0"/>
              <a:t> transitions</a:t>
            </a:r>
          </a:p>
          <a:p>
            <a:pPr eaLnBrk="1" hangingPunct="1">
              <a:lnSpc>
                <a:spcPct val="90000"/>
              </a:lnSpc>
              <a:buFontTx/>
              <a:buChar char="-"/>
            </a:pPr>
            <a:r>
              <a:rPr lang="en-US" sz="2400" dirty="0" smtClean="0"/>
              <a:t>Task lighting</a:t>
            </a:r>
          </a:p>
          <a:p>
            <a:pPr eaLnBrk="1" hangingPunct="1">
              <a:lnSpc>
                <a:spcPct val="90000"/>
              </a:lnSpc>
              <a:buFontTx/>
              <a:buChar char="-"/>
            </a:pPr>
            <a:r>
              <a:rPr lang="en-US" sz="2400" dirty="0" smtClean="0"/>
              <a:t>Outdoor lighting</a:t>
            </a:r>
          </a:p>
          <a:p>
            <a:pPr eaLnBrk="1" hangingPunct="1">
              <a:lnSpc>
                <a:spcPct val="90000"/>
              </a:lnSpc>
              <a:buFontTx/>
              <a:buChar char="-"/>
            </a:pPr>
            <a:r>
              <a:rPr lang="en-US" sz="2400" dirty="0" smtClean="0"/>
              <a:t>Easy </a:t>
            </a:r>
            <a:r>
              <a:rPr lang="en-US" sz="2400" dirty="0"/>
              <a:t>to use </a:t>
            </a:r>
            <a:r>
              <a:rPr lang="en-US" sz="2400" dirty="0" smtClean="0"/>
              <a:t>gates</a:t>
            </a:r>
          </a:p>
          <a:p>
            <a:pPr eaLnBrk="1" hangingPunct="1">
              <a:lnSpc>
                <a:spcPct val="90000"/>
              </a:lnSpc>
              <a:buFontTx/>
              <a:buChar char="-"/>
            </a:pPr>
            <a:r>
              <a:rPr lang="en-US" sz="2400" dirty="0" smtClean="0"/>
              <a:t>Larger handles on tools and buckets</a:t>
            </a:r>
          </a:p>
          <a:p>
            <a:pPr eaLnBrk="1" hangingPunct="1">
              <a:lnSpc>
                <a:spcPct val="90000"/>
              </a:lnSpc>
            </a:pPr>
            <a:endParaRPr lang="en-US" sz="2400" dirty="0"/>
          </a:p>
        </p:txBody>
      </p:sp>
      <p:pic>
        <p:nvPicPr>
          <p:cNvPr id="9" name="Picture 8" descr="DSCN0246.JPG"/>
          <p:cNvPicPr>
            <a:picLocks noChangeAspect="1"/>
          </p:cNvPicPr>
          <p:nvPr/>
        </p:nvPicPr>
        <p:blipFill>
          <a:blip r:embed="rId3"/>
          <a:stretch>
            <a:fillRect/>
          </a:stretch>
        </p:blipFill>
        <p:spPr>
          <a:xfrm>
            <a:off x="6934200" y="4800600"/>
            <a:ext cx="2032000" cy="1524000"/>
          </a:xfrm>
          <a:prstGeom prst="rect">
            <a:avLst/>
          </a:prstGeom>
        </p:spPr>
      </p:pic>
      <p:pic>
        <p:nvPicPr>
          <p:cNvPr id="10" name="Picture 9" descr="DSCN0273.JPG"/>
          <p:cNvPicPr>
            <a:picLocks noChangeAspect="1"/>
          </p:cNvPicPr>
          <p:nvPr/>
        </p:nvPicPr>
        <p:blipFill>
          <a:blip r:embed="rId4"/>
          <a:stretch>
            <a:fillRect/>
          </a:stretch>
        </p:blipFill>
        <p:spPr>
          <a:xfrm>
            <a:off x="3276600" y="4724400"/>
            <a:ext cx="2123016" cy="1592262"/>
          </a:xfrm>
          <a:prstGeom prst="rect">
            <a:avLst/>
          </a:prstGeom>
        </p:spPr>
      </p:pic>
      <p:pic>
        <p:nvPicPr>
          <p:cNvPr id="11" name="Picture 10"/>
          <p:cNvPicPr>
            <a:picLocks noGrp="1" noChangeAspect="1" noChangeArrowheads="1"/>
          </p:cNvPicPr>
          <p:nvPr/>
        </p:nvPicPr>
        <p:blipFill>
          <a:blip r:embed="rId5"/>
          <a:srcRect/>
          <a:stretch>
            <a:fillRect/>
          </a:stretch>
        </p:blipFill>
        <p:spPr bwMode="auto">
          <a:xfrm>
            <a:off x="4800600" y="2209800"/>
            <a:ext cx="3505200" cy="233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z="3600" dirty="0"/>
              <a:t>Universal Design in</a:t>
            </a:r>
            <a:r>
              <a:rPr lang="en-US" sz="3600" dirty="0" smtClean="0"/>
              <a:t> Livestock Handling.</a:t>
            </a:r>
            <a:endParaRPr lang="en-US" dirty="0"/>
          </a:p>
        </p:txBody>
      </p:sp>
      <p:sp>
        <p:nvSpPr>
          <p:cNvPr id="77826" name="Rectangle 3"/>
          <p:cNvSpPr>
            <a:spLocks noGrp="1" noChangeArrowheads="1"/>
          </p:cNvSpPr>
          <p:nvPr>
            <p:ph type="body" sz="half" idx="1"/>
          </p:nvPr>
        </p:nvSpPr>
        <p:spPr>
          <a:xfrm>
            <a:off x="685800" y="1981200"/>
            <a:ext cx="3810000" cy="4419600"/>
          </a:xfrm>
        </p:spPr>
        <p:txBody>
          <a:bodyPr/>
          <a:lstStyle/>
          <a:p>
            <a:pPr eaLnBrk="1" hangingPunct="1">
              <a:lnSpc>
                <a:spcPct val="90000"/>
              </a:lnSpc>
              <a:buFontTx/>
              <a:buChar char="-"/>
            </a:pPr>
            <a:r>
              <a:rPr lang="en-US" sz="2400" dirty="0" smtClean="0"/>
              <a:t>Corral or handling </a:t>
            </a:r>
            <a:r>
              <a:rPr lang="en-US" sz="2400" dirty="0" smtClean="0"/>
              <a:t>area</a:t>
            </a:r>
          </a:p>
          <a:p>
            <a:pPr lvl="1" eaLnBrk="1" hangingPunct="1">
              <a:lnSpc>
                <a:spcPct val="90000"/>
              </a:lnSpc>
              <a:buFontTx/>
              <a:buChar char="-"/>
            </a:pPr>
            <a:r>
              <a:rPr lang="en-US" sz="2000" dirty="0" smtClean="0"/>
              <a:t>Easy to load / use</a:t>
            </a:r>
            <a:endParaRPr lang="en-US" sz="2000" dirty="0" smtClean="0"/>
          </a:p>
          <a:p>
            <a:pPr lvl="1" eaLnBrk="1" hangingPunct="1">
              <a:lnSpc>
                <a:spcPct val="90000"/>
              </a:lnSpc>
              <a:buFontTx/>
              <a:buChar char="-"/>
            </a:pPr>
            <a:r>
              <a:rPr lang="en-US" sz="2000" dirty="0" smtClean="0"/>
              <a:t>Safe</a:t>
            </a:r>
          </a:p>
          <a:p>
            <a:pPr eaLnBrk="1" hangingPunct="1">
              <a:lnSpc>
                <a:spcPct val="90000"/>
              </a:lnSpc>
              <a:buFontTx/>
              <a:buChar char="-"/>
            </a:pPr>
            <a:r>
              <a:rPr lang="en-US" sz="2400" dirty="0" smtClean="0"/>
              <a:t>Accessible feeders</a:t>
            </a:r>
          </a:p>
          <a:p>
            <a:pPr eaLnBrk="1" hangingPunct="1">
              <a:lnSpc>
                <a:spcPct val="90000"/>
              </a:lnSpc>
              <a:buFontTx/>
              <a:buChar char="-"/>
            </a:pPr>
            <a:r>
              <a:rPr lang="en-US" sz="2400" dirty="0" smtClean="0"/>
              <a:t>Automated systems</a:t>
            </a:r>
          </a:p>
          <a:p>
            <a:pPr eaLnBrk="1" hangingPunct="1">
              <a:lnSpc>
                <a:spcPct val="90000"/>
              </a:lnSpc>
              <a:buFontTx/>
              <a:buChar char="-"/>
            </a:pPr>
            <a:r>
              <a:rPr lang="en-US" sz="2400" dirty="0" smtClean="0"/>
              <a:t>Flexible </a:t>
            </a:r>
            <a:r>
              <a:rPr lang="en-US" sz="2400" dirty="0"/>
              <a:t>storage</a:t>
            </a:r>
            <a:endParaRPr lang="en-US" sz="2400" dirty="0" smtClean="0"/>
          </a:p>
          <a:p>
            <a:pPr eaLnBrk="1" hangingPunct="1">
              <a:lnSpc>
                <a:spcPct val="90000"/>
              </a:lnSpc>
              <a:buFontTx/>
              <a:buChar char="-"/>
            </a:pPr>
            <a:r>
              <a:rPr lang="en-US" sz="2400" dirty="0" smtClean="0"/>
              <a:t>Ergonomic </a:t>
            </a:r>
            <a:r>
              <a:rPr lang="en-US" sz="2400" dirty="0" smtClean="0"/>
              <a:t>tools</a:t>
            </a:r>
          </a:p>
          <a:p>
            <a:pPr eaLnBrk="1" hangingPunct="1">
              <a:lnSpc>
                <a:spcPct val="90000"/>
              </a:lnSpc>
              <a:buFontTx/>
              <a:buChar char="-"/>
            </a:pPr>
            <a:r>
              <a:rPr lang="en-US" sz="2400" dirty="0" smtClean="0"/>
              <a:t>Hand rails</a:t>
            </a:r>
          </a:p>
          <a:p>
            <a:pPr eaLnBrk="1" hangingPunct="1">
              <a:lnSpc>
                <a:spcPct val="90000"/>
              </a:lnSpc>
            </a:pPr>
            <a:endParaRPr lang="en-US" sz="2400" dirty="0"/>
          </a:p>
        </p:txBody>
      </p:sp>
      <p:pic>
        <p:nvPicPr>
          <p:cNvPr id="7" name="Picture 6" descr="DSCN0008.JPG"/>
          <p:cNvPicPr>
            <a:picLocks noChangeAspect="1"/>
          </p:cNvPicPr>
          <p:nvPr/>
        </p:nvPicPr>
        <p:blipFill>
          <a:blip r:embed="rId3"/>
          <a:stretch>
            <a:fillRect/>
          </a:stretch>
        </p:blipFill>
        <p:spPr>
          <a:xfrm>
            <a:off x="3581400" y="4457700"/>
            <a:ext cx="2667000" cy="2000250"/>
          </a:xfrm>
          <a:prstGeom prst="rect">
            <a:avLst/>
          </a:prstGeom>
        </p:spPr>
      </p:pic>
      <p:pic>
        <p:nvPicPr>
          <p:cNvPr id="8" name="Picture 7" descr="HH CORRAL2.jpg"/>
          <p:cNvPicPr>
            <a:picLocks noChangeAspect="1"/>
          </p:cNvPicPr>
          <p:nvPr/>
        </p:nvPicPr>
        <p:blipFill>
          <a:blip r:embed="rId4"/>
          <a:stretch>
            <a:fillRect/>
          </a:stretch>
        </p:blipFill>
        <p:spPr>
          <a:xfrm>
            <a:off x="4876800" y="2209800"/>
            <a:ext cx="3707025" cy="1905000"/>
          </a:xfrm>
          <a:prstGeom prst="rect">
            <a:avLst/>
          </a:prstGeom>
        </p:spPr>
      </p:pic>
      <p:pic>
        <p:nvPicPr>
          <p:cNvPr id="10" name="Picture 9" descr="DSCN0277.JPG"/>
          <p:cNvPicPr>
            <a:picLocks noChangeAspect="1"/>
          </p:cNvPicPr>
          <p:nvPr/>
        </p:nvPicPr>
        <p:blipFill>
          <a:blip r:embed="rId5"/>
          <a:stretch>
            <a:fillRect/>
          </a:stretch>
        </p:blipFill>
        <p:spPr>
          <a:xfrm>
            <a:off x="6705600" y="4648200"/>
            <a:ext cx="2049463" cy="1537097"/>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a:xfrm>
            <a:off x="1905000" y="533400"/>
            <a:ext cx="6553200" cy="1143000"/>
          </a:xfrm>
        </p:spPr>
        <p:txBody>
          <a:bodyPr/>
          <a:lstStyle/>
          <a:p>
            <a:pPr eaLnBrk="1" hangingPunct="1"/>
            <a:r>
              <a:rPr lang="en-US" dirty="0"/>
              <a:t>For more information</a:t>
            </a:r>
          </a:p>
        </p:txBody>
      </p:sp>
      <p:sp>
        <p:nvSpPr>
          <p:cNvPr id="79874" name="Rectangle 3"/>
          <p:cNvSpPr>
            <a:spLocks noGrp="1" noChangeArrowheads="1"/>
          </p:cNvSpPr>
          <p:nvPr>
            <p:ph type="body" idx="1"/>
          </p:nvPr>
        </p:nvSpPr>
        <p:spPr>
          <a:xfrm>
            <a:off x="4419600" y="2133600"/>
            <a:ext cx="4724400" cy="3962400"/>
          </a:xfrm>
        </p:spPr>
        <p:txBody>
          <a:bodyPr/>
          <a:lstStyle/>
          <a:p>
            <a:pPr eaLnBrk="1" hangingPunct="1">
              <a:lnSpc>
                <a:spcPct val="90000"/>
              </a:lnSpc>
              <a:buFontTx/>
              <a:buNone/>
            </a:pPr>
            <a:endParaRPr lang="en-US" sz="2400" b="1" dirty="0" smtClean="0"/>
          </a:p>
          <a:p>
            <a:pPr eaLnBrk="1" hangingPunct="1">
              <a:lnSpc>
                <a:spcPct val="90000"/>
              </a:lnSpc>
              <a:buNone/>
            </a:pPr>
            <a:r>
              <a:rPr lang="en-US" sz="2400" dirty="0" smtClean="0"/>
              <a:t>Ohio </a:t>
            </a:r>
            <a:r>
              <a:rPr lang="en-US" sz="2400" dirty="0" err="1" smtClean="0"/>
              <a:t>AgrAbility</a:t>
            </a:r>
            <a:r>
              <a:rPr lang="en-US" sz="2400" dirty="0" smtClean="0"/>
              <a:t> Fact Sheet Series is available at:</a:t>
            </a:r>
          </a:p>
          <a:p>
            <a:pPr eaLnBrk="1" hangingPunct="1">
              <a:lnSpc>
                <a:spcPct val="90000"/>
              </a:lnSpc>
              <a:buNone/>
            </a:pPr>
            <a:r>
              <a:rPr lang="en-US" sz="2800" dirty="0" smtClean="0"/>
              <a:t>	</a:t>
            </a:r>
            <a:r>
              <a:rPr lang="en-US" sz="2800" dirty="0" err="1" smtClean="0"/>
              <a:t>www.agrability.osu.edu</a:t>
            </a:r>
            <a:endParaRPr lang="en-US" sz="2800" dirty="0" smtClean="0"/>
          </a:p>
          <a:p>
            <a:pPr eaLnBrk="1" hangingPunct="1">
              <a:lnSpc>
                <a:spcPct val="90000"/>
              </a:lnSpc>
              <a:buNone/>
            </a:pPr>
            <a:r>
              <a:rPr lang="en-US" sz="2800" dirty="0" smtClean="0"/>
              <a:t>	</a:t>
            </a:r>
            <a:r>
              <a:rPr lang="en-US" sz="2800" dirty="0" err="1" smtClean="0"/>
              <a:t>www.ohioline.osu.edu</a:t>
            </a:r>
            <a:endParaRPr lang="en-US" sz="2800" dirty="0"/>
          </a:p>
        </p:txBody>
      </p:sp>
      <p:pic>
        <p:nvPicPr>
          <p:cNvPr id="5" name="Picture 4" descr="Screen shot 2011-11-04 at 10.15.39 AM.jpg"/>
          <p:cNvPicPr>
            <a:picLocks noChangeAspect="1"/>
          </p:cNvPicPr>
          <p:nvPr/>
        </p:nvPicPr>
        <p:blipFill>
          <a:blip r:embed="rId3"/>
          <a:stretch>
            <a:fillRect/>
          </a:stretch>
        </p:blipFill>
        <p:spPr>
          <a:xfrm>
            <a:off x="457200" y="1524000"/>
            <a:ext cx="3910330" cy="506373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pPr eaLnBrk="1" hangingPunct="1"/>
            <a:r>
              <a:rPr lang="en-US"/>
              <a:t>For more information</a:t>
            </a:r>
          </a:p>
        </p:txBody>
      </p:sp>
      <p:sp>
        <p:nvSpPr>
          <p:cNvPr id="79874" name="Rectangle 3"/>
          <p:cNvSpPr>
            <a:spLocks noGrp="1" noChangeArrowheads="1"/>
          </p:cNvSpPr>
          <p:nvPr>
            <p:ph type="body" idx="1"/>
          </p:nvPr>
        </p:nvSpPr>
        <p:spPr>
          <a:xfrm>
            <a:off x="685800" y="1828800"/>
            <a:ext cx="7772400" cy="4724400"/>
          </a:xfrm>
        </p:spPr>
        <p:txBody>
          <a:bodyPr/>
          <a:lstStyle/>
          <a:p>
            <a:pPr eaLnBrk="1" hangingPunct="1">
              <a:lnSpc>
                <a:spcPct val="90000"/>
              </a:lnSpc>
              <a:buFontTx/>
              <a:buNone/>
            </a:pPr>
            <a:r>
              <a:rPr lang="en-US" sz="2800" b="1" dirty="0"/>
              <a:t>Ohio </a:t>
            </a:r>
            <a:r>
              <a:rPr lang="en-US" sz="2800" b="1" dirty="0" err="1"/>
              <a:t>AgrAbility</a:t>
            </a:r>
            <a:r>
              <a:rPr lang="en-US" sz="2800" b="1" dirty="0"/>
              <a:t> Program</a:t>
            </a:r>
          </a:p>
          <a:p>
            <a:pPr eaLnBrk="1" hangingPunct="1">
              <a:lnSpc>
                <a:spcPct val="90000"/>
              </a:lnSpc>
              <a:buFontTx/>
              <a:buNone/>
            </a:pPr>
            <a:endParaRPr lang="en-US" sz="2000" b="1" dirty="0"/>
          </a:p>
          <a:p>
            <a:pPr eaLnBrk="1" hangingPunct="1">
              <a:lnSpc>
                <a:spcPct val="90000"/>
              </a:lnSpc>
              <a:buFontTx/>
              <a:buNone/>
            </a:pPr>
            <a:r>
              <a:rPr lang="en-US" sz="2200" b="1" dirty="0"/>
              <a:t>Kent McGuire - Program Coordinator</a:t>
            </a:r>
          </a:p>
          <a:p>
            <a:pPr eaLnBrk="1" hangingPunct="1">
              <a:lnSpc>
                <a:spcPct val="90000"/>
              </a:lnSpc>
              <a:buFontTx/>
              <a:buNone/>
            </a:pPr>
            <a:r>
              <a:rPr lang="en-US" sz="2000" dirty="0"/>
              <a:t>The Ohio State University</a:t>
            </a:r>
          </a:p>
          <a:p>
            <a:pPr eaLnBrk="1" hangingPunct="1">
              <a:lnSpc>
                <a:spcPct val="90000"/>
              </a:lnSpc>
              <a:buFontTx/>
              <a:buNone/>
            </a:pPr>
            <a:r>
              <a:rPr lang="en-US" sz="2000" dirty="0"/>
              <a:t>Dept.  of Food, Agriculture &amp; Biological Engineering</a:t>
            </a:r>
          </a:p>
          <a:p>
            <a:pPr eaLnBrk="1" hangingPunct="1">
              <a:lnSpc>
                <a:spcPct val="90000"/>
              </a:lnSpc>
              <a:buFontTx/>
              <a:buNone/>
            </a:pPr>
            <a:r>
              <a:rPr lang="en-US" sz="2000" dirty="0"/>
              <a:t>590 Woody Hayes Drive</a:t>
            </a:r>
          </a:p>
          <a:p>
            <a:pPr eaLnBrk="1" hangingPunct="1">
              <a:lnSpc>
                <a:spcPct val="90000"/>
              </a:lnSpc>
              <a:buFontTx/>
              <a:buNone/>
            </a:pPr>
            <a:r>
              <a:rPr lang="en-US" sz="2000" dirty="0"/>
              <a:t>Columbus, Ohio 43210-1057</a:t>
            </a:r>
          </a:p>
          <a:p>
            <a:pPr eaLnBrk="1" hangingPunct="1">
              <a:lnSpc>
                <a:spcPct val="90000"/>
              </a:lnSpc>
              <a:buFontTx/>
              <a:buNone/>
            </a:pPr>
            <a:r>
              <a:rPr lang="en-US" sz="2000" dirty="0"/>
              <a:t>Email: </a:t>
            </a:r>
            <a:r>
              <a:rPr lang="en-US" sz="2000" dirty="0" err="1"/>
              <a:t>agrability@osu.edu</a:t>
            </a:r>
            <a:endParaRPr lang="en-US" sz="2000" dirty="0"/>
          </a:p>
          <a:p>
            <a:pPr eaLnBrk="1" hangingPunct="1">
              <a:lnSpc>
                <a:spcPct val="90000"/>
              </a:lnSpc>
              <a:buFontTx/>
              <a:buNone/>
            </a:pPr>
            <a:r>
              <a:rPr lang="en-US" sz="2000" dirty="0"/>
              <a:t>Phone: 614-292-0588</a:t>
            </a:r>
          </a:p>
          <a:p>
            <a:pPr eaLnBrk="1" hangingPunct="1">
              <a:lnSpc>
                <a:spcPct val="90000"/>
              </a:lnSpc>
              <a:buFontTx/>
              <a:buNone/>
            </a:pPr>
            <a:r>
              <a:rPr lang="en-US" sz="2000" dirty="0"/>
              <a:t>Fax: 614-292-</a:t>
            </a:r>
            <a:r>
              <a:rPr lang="en-US" sz="2000" dirty="0" smtClean="0"/>
              <a:t>9448</a:t>
            </a:r>
          </a:p>
          <a:p>
            <a:pPr eaLnBrk="1" hangingPunct="1">
              <a:lnSpc>
                <a:spcPct val="90000"/>
              </a:lnSpc>
              <a:buFontTx/>
              <a:buNone/>
            </a:pPr>
            <a:r>
              <a:rPr lang="en-US" sz="2400" b="1" dirty="0" err="1" smtClean="0"/>
              <a:t>www.agsafety.osu.edu</a:t>
            </a:r>
            <a:endParaRPr lang="en-US" sz="2400" b="1" dirty="0"/>
          </a:p>
          <a:p>
            <a:pPr eaLnBrk="1" hangingPunct="1">
              <a:lnSpc>
                <a:spcPct val="90000"/>
              </a:lnSpc>
            </a:pPr>
            <a:endParaRPr lang="en-US" sz="2800" dirty="0"/>
          </a:p>
        </p:txBody>
      </p:sp>
      <p:pic>
        <p:nvPicPr>
          <p:cNvPr id="5" name="Picture 4" descr="header.jpg"/>
          <p:cNvPicPr>
            <a:picLocks noChangeAspect="1"/>
          </p:cNvPicPr>
          <p:nvPr/>
        </p:nvPicPr>
        <p:blipFill>
          <a:blip r:embed="rId3"/>
          <a:stretch>
            <a:fillRect/>
          </a:stretch>
        </p:blipFill>
        <p:spPr>
          <a:xfrm>
            <a:off x="4813300" y="4940300"/>
            <a:ext cx="4330700" cy="19177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lstStyle/>
          <a:p>
            <a:pPr eaLnBrk="1" hangingPunct="1"/>
            <a:r>
              <a:rPr lang="en-US"/>
              <a:t>References</a:t>
            </a:r>
          </a:p>
        </p:txBody>
      </p:sp>
      <p:sp>
        <p:nvSpPr>
          <p:cNvPr id="81922" name="Text Box 5"/>
          <p:cNvSpPr txBox="1">
            <a:spLocks noChangeArrowheads="1"/>
          </p:cNvSpPr>
          <p:nvPr/>
        </p:nvSpPr>
        <p:spPr bwMode="auto">
          <a:xfrm>
            <a:off x="266700" y="1725613"/>
            <a:ext cx="8610600" cy="5091112"/>
          </a:xfrm>
          <a:prstGeom prst="rect">
            <a:avLst/>
          </a:prstGeom>
          <a:noFill/>
          <a:ln w="9525">
            <a:noFill/>
            <a:miter lim="800000"/>
            <a:headEnd/>
            <a:tailEnd/>
          </a:ln>
        </p:spPr>
        <p:txBody>
          <a:bodyPr>
            <a:prstTxWarp prst="textNoShape">
              <a:avLst/>
            </a:prstTxWarp>
            <a:spAutoFit/>
          </a:bodyPr>
          <a:lstStyle/>
          <a:p>
            <a:r>
              <a:rPr lang="en-US" sz="1400">
                <a:latin typeface="Arial Narrow" pitchFamily="-72" charset="0"/>
              </a:rPr>
              <a:t>Association for the Advancement of Retired Persons. </a:t>
            </a:r>
            <a:r>
              <a:rPr lang="en-US" sz="1400" i="1">
                <a:solidFill>
                  <a:srgbClr val="1A1818"/>
                </a:solidFill>
                <a:latin typeface="Arial Narrow" pitchFamily="-72" charset="0"/>
              </a:rPr>
              <a:t>Universal Design Home Modification.</a:t>
            </a:r>
            <a:r>
              <a:rPr lang="en-US" sz="1400">
                <a:solidFill>
                  <a:srgbClr val="1A1818"/>
                </a:solidFill>
                <a:latin typeface="Arial Narrow" pitchFamily="-72" charset="0"/>
              </a:rPr>
              <a:t> </a:t>
            </a:r>
            <a:r>
              <a:rPr lang="en-US" sz="1400" u="sng">
                <a:solidFill>
                  <a:srgbClr val="0000FF"/>
                </a:solidFill>
                <a:latin typeface="Arial Narrow" pitchFamily="-72" charset="0"/>
                <a:hlinkClick r:id="rId3"/>
              </a:rPr>
              <a:t>www.aarp.org/universalhome</a:t>
            </a:r>
            <a:r>
              <a:rPr lang="en-US" sz="1400">
                <a:solidFill>
                  <a:srgbClr val="1A1818"/>
                </a:solidFill>
                <a:latin typeface="Arial Narrow" pitchFamily="-72" charset="0"/>
              </a:rPr>
              <a:t>. Retrieved Feb 21, 2010.</a:t>
            </a:r>
          </a:p>
          <a:p>
            <a:endParaRPr lang="en-US" sz="1400">
              <a:solidFill>
                <a:srgbClr val="1A1818"/>
              </a:solidFill>
              <a:latin typeface="Arial Narrow" pitchFamily="-72" charset="0"/>
            </a:endParaRPr>
          </a:p>
          <a:p>
            <a:r>
              <a:rPr lang="en-US" sz="1400">
                <a:solidFill>
                  <a:srgbClr val="1A1818"/>
                </a:solidFill>
                <a:latin typeface="Arial Narrow" pitchFamily="-72" charset="0"/>
              </a:rPr>
              <a:t>Adaptive Environments Center, Inc. </a:t>
            </a:r>
            <a:r>
              <a:rPr lang="en-US" sz="1400" i="1">
                <a:solidFill>
                  <a:srgbClr val="1A1818"/>
                </a:solidFill>
                <a:latin typeface="Arial Narrow" pitchFamily="-72" charset="0"/>
              </a:rPr>
              <a:t>Universal Design</a:t>
            </a:r>
            <a:r>
              <a:rPr lang="en-US" sz="1400">
                <a:solidFill>
                  <a:srgbClr val="1A1818"/>
                </a:solidFill>
                <a:latin typeface="Arial Narrow" pitchFamily="-72" charset="0"/>
              </a:rPr>
              <a:t>. </a:t>
            </a:r>
            <a:r>
              <a:rPr lang="en-US" sz="1400" u="sng">
                <a:solidFill>
                  <a:srgbClr val="0000FF"/>
                </a:solidFill>
                <a:latin typeface="Arial Narrow" pitchFamily="-72" charset="0"/>
                <a:hlinkClick r:id="rId4"/>
              </a:rPr>
              <a:t>www.adaptenv.org/universal</a:t>
            </a:r>
            <a:r>
              <a:rPr lang="en-US" sz="1400">
                <a:solidFill>
                  <a:srgbClr val="1A1818"/>
                </a:solidFill>
                <a:latin typeface="Arial Narrow" pitchFamily="-72" charset="0"/>
              </a:rPr>
              <a:t>. Retrieved Feb 21, 2010.</a:t>
            </a:r>
          </a:p>
          <a:p>
            <a:endParaRPr lang="en-US" sz="1400">
              <a:solidFill>
                <a:srgbClr val="1A1818"/>
              </a:solidFill>
              <a:latin typeface="Arial Narrow" pitchFamily="-72" charset="0"/>
            </a:endParaRPr>
          </a:p>
          <a:p>
            <a:r>
              <a:rPr lang="en-US" sz="1400">
                <a:latin typeface="Arial Narrow" pitchFamily="-72" charset="0"/>
              </a:rPr>
              <a:t>Breaking New Ground Resource Center (2005).</a:t>
            </a:r>
            <a:r>
              <a:rPr lang="en-US" sz="1400" i="1">
                <a:latin typeface="Arial Narrow" pitchFamily="-72" charset="0"/>
              </a:rPr>
              <a:t> Conducting Agricultural Worksite Assessments – A User’s Guide for Professionals Assisting Farmers and Ranchers with Physical Disabilites.</a:t>
            </a:r>
            <a:r>
              <a:rPr lang="en-US" sz="1400">
                <a:latin typeface="Arial Narrow" pitchFamily="-72" charset="0"/>
              </a:rPr>
              <a:t> (3</a:t>
            </a:r>
            <a:r>
              <a:rPr lang="en-US" sz="1400" baseline="30000">
                <a:latin typeface="Arial Narrow" pitchFamily="-72" charset="0"/>
              </a:rPr>
              <a:t>rd</a:t>
            </a:r>
            <a:r>
              <a:rPr lang="en-US" sz="1400">
                <a:latin typeface="Arial Narrow" pitchFamily="-72" charset="0"/>
              </a:rPr>
              <a:t> ed.). Purdue University.</a:t>
            </a:r>
          </a:p>
          <a:p>
            <a:endParaRPr lang="en-US" sz="1400">
              <a:latin typeface="Arial Narrow" pitchFamily="-72" charset="0"/>
            </a:endParaRPr>
          </a:p>
          <a:p>
            <a:r>
              <a:rPr lang="en-US" sz="1400">
                <a:latin typeface="Arial Narrow" pitchFamily="-72" charset="0"/>
              </a:rPr>
              <a:t>Center for Universal Design. North Carolina State University. </a:t>
            </a:r>
            <a:r>
              <a:rPr lang="en-US" sz="1400" u="sng">
                <a:solidFill>
                  <a:srgbClr val="0000FF"/>
                </a:solidFill>
                <a:latin typeface="Arial Narrow" pitchFamily="-72" charset="0"/>
                <a:hlinkClick r:id="rId5"/>
              </a:rPr>
              <a:t>www.design.ncsu.edu/cud</a:t>
            </a:r>
            <a:r>
              <a:rPr lang="en-US" sz="1400">
                <a:latin typeface="Arial Narrow" pitchFamily="-72" charset="0"/>
              </a:rPr>
              <a:t>. Retrieved Feb 21, 2010.</a:t>
            </a:r>
          </a:p>
          <a:p>
            <a:endParaRPr lang="en-US" sz="1400">
              <a:latin typeface="Arial Narrow" pitchFamily="-72" charset="0"/>
            </a:endParaRPr>
          </a:p>
          <a:p>
            <a:r>
              <a:rPr lang="en-US" sz="1400">
                <a:latin typeface="Arial Narrow" pitchFamily="-72" charset="0"/>
              </a:rPr>
              <a:t>Connell, B. R.,  Jones, M.,  Mace, R.,  Mueller, J.,  Mullick, A.,  Ostroff, E., &amp; Vanderheiden, G. (1997). </a:t>
            </a:r>
            <a:r>
              <a:rPr lang="en-US" sz="1400" i="1">
                <a:latin typeface="Arial Narrow" pitchFamily="-72" charset="0"/>
              </a:rPr>
              <a:t>The Principles of Universal Design. </a:t>
            </a:r>
            <a:r>
              <a:rPr lang="en-US" sz="1400">
                <a:latin typeface="Arial Narrow" pitchFamily="-72" charset="0"/>
              </a:rPr>
              <a:t>(Version 2.0).</a:t>
            </a:r>
            <a:r>
              <a:rPr lang="en-US" sz="1400" i="1">
                <a:latin typeface="Arial Narrow" pitchFamily="-72" charset="0"/>
              </a:rPr>
              <a:t> </a:t>
            </a:r>
            <a:r>
              <a:rPr lang="en-US" sz="1400">
                <a:latin typeface="Arial Narrow" pitchFamily="-72" charset="0"/>
              </a:rPr>
              <a:t>NC State University, The Center for Universal Design</a:t>
            </a:r>
            <a:r>
              <a:rPr lang="en-US" sz="1400" i="1">
                <a:latin typeface="Arial Narrow" pitchFamily="-72" charset="0"/>
              </a:rPr>
              <a:t>. </a:t>
            </a:r>
            <a:endParaRPr lang="en-US" sz="1400" b="1">
              <a:latin typeface="Arial Narrow" pitchFamily="-72" charset="0"/>
            </a:endParaRPr>
          </a:p>
          <a:p>
            <a:endParaRPr lang="en-US" sz="1400">
              <a:solidFill>
                <a:srgbClr val="1A1818"/>
              </a:solidFill>
              <a:latin typeface="Arial Narrow" pitchFamily="-72" charset="0"/>
            </a:endParaRPr>
          </a:p>
          <a:p>
            <a:r>
              <a:rPr lang="en-US" sz="1400">
                <a:solidFill>
                  <a:srgbClr val="1A1818"/>
                </a:solidFill>
                <a:latin typeface="Arial Narrow" pitchFamily="-72" charset="0"/>
              </a:rPr>
              <a:t>Price, C. A. (2001).  </a:t>
            </a:r>
            <a:r>
              <a:rPr lang="en-US" sz="1400" i="1">
                <a:solidFill>
                  <a:srgbClr val="1A1818"/>
                </a:solidFill>
                <a:latin typeface="Arial Narrow" pitchFamily="-72" charset="0"/>
              </a:rPr>
              <a:t>Elements of Universal Design / Home Modification. </a:t>
            </a:r>
            <a:r>
              <a:rPr lang="en-US" sz="1400">
                <a:solidFill>
                  <a:srgbClr val="1A1818"/>
                </a:solidFill>
                <a:latin typeface="Arial Narrow" pitchFamily="-72" charset="0"/>
              </a:rPr>
              <a:t>Ohio State University, Department of Human Development and Family Science.</a:t>
            </a:r>
          </a:p>
          <a:p>
            <a:endParaRPr lang="en-US" sz="1400">
              <a:solidFill>
                <a:srgbClr val="1A1818"/>
              </a:solidFill>
              <a:latin typeface="Arial Narrow" pitchFamily="-72" charset="0"/>
            </a:endParaRPr>
          </a:p>
          <a:p>
            <a:r>
              <a:rPr lang="en-US" sz="1400">
                <a:solidFill>
                  <a:srgbClr val="141413"/>
                </a:solidFill>
                <a:latin typeface="Arial Narrow" pitchFamily="-72" charset="0"/>
              </a:rPr>
              <a:t>Universal Design Community Education Project </a:t>
            </a:r>
            <a:r>
              <a:rPr lang="en-US" sz="1400">
                <a:solidFill>
                  <a:srgbClr val="1A1818"/>
                </a:solidFill>
                <a:latin typeface="Arial Narrow" pitchFamily="-72" charset="0"/>
              </a:rPr>
              <a:t>(2002). </a:t>
            </a:r>
            <a:r>
              <a:rPr lang="en-US" sz="1400">
                <a:solidFill>
                  <a:srgbClr val="141413"/>
                </a:solidFill>
                <a:latin typeface="Arial Narrow" pitchFamily="-72" charset="0"/>
              </a:rPr>
              <a:t> </a:t>
            </a:r>
            <a:r>
              <a:rPr lang="en-US" sz="1400" i="1">
                <a:solidFill>
                  <a:srgbClr val="1A1818"/>
                </a:solidFill>
                <a:latin typeface="Arial Narrow" pitchFamily="-72" charset="0"/>
              </a:rPr>
              <a:t>Universal Design – Implementing Home Modifications.</a:t>
            </a:r>
            <a:r>
              <a:rPr lang="en-US" sz="1400">
                <a:solidFill>
                  <a:srgbClr val="1A1818"/>
                </a:solidFill>
                <a:latin typeface="Arial Narrow" pitchFamily="-72" charset="0"/>
              </a:rPr>
              <a:t> </a:t>
            </a:r>
            <a:r>
              <a:rPr lang="en-US" sz="1400">
                <a:solidFill>
                  <a:srgbClr val="141413"/>
                </a:solidFill>
                <a:latin typeface="Arial Narrow" pitchFamily="-72" charset="0"/>
              </a:rPr>
              <a:t>The Ohio State University College of Food, Agricultural, and Environmental Sciences, The Ohio State University College Human Ecology, The OSU School of Allied Medical Professions, and The Ohio Department of Aging. </a:t>
            </a:r>
            <a:endParaRPr lang="en-US" sz="1400">
              <a:solidFill>
                <a:srgbClr val="1A1818"/>
              </a:solidFill>
              <a:latin typeface="Arial Narrow" pitchFamily="-72" charset="0"/>
            </a:endParaRPr>
          </a:p>
          <a:p>
            <a:endParaRPr lang="en-US" sz="1400">
              <a:solidFill>
                <a:srgbClr val="000000"/>
              </a:solidFill>
              <a:latin typeface="Arial Narrow" pitchFamily="-72" charset="0"/>
            </a:endParaRPr>
          </a:p>
          <a:p>
            <a:r>
              <a:rPr lang="en-US" sz="1400">
                <a:solidFill>
                  <a:srgbClr val="000000"/>
                </a:solidFill>
                <a:latin typeface="Arial Narrow" pitchFamily="-72" charset="0"/>
              </a:rPr>
              <a:t>Yearns, M. H. </a:t>
            </a:r>
            <a:r>
              <a:rPr lang="en-US" sz="1400" b="1">
                <a:solidFill>
                  <a:srgbClr val="000000"/>
                </a:solidFill>
                <a:latin typeface="Arial Narrow" pitchFamily="-72" charset="0"/>
              </a:rPr>
              <a:t>(</a:t>
            </a:r>
            <a:r>
              <a:rPr lang="en-US" sz="1400">
                <a:solidFill>
                  <a:srgbClr val="000000"/>
                </a:solidFill>
                <a:latin typeface="Arial Narrow" pitchFamily="-72" charset="0"/>
              </a:rPr>
              <a:t>2004).  </a:t>
            </a:r>
            <a:r>
              <a:rPr lang="en-US" sz="1400" i="1">
                <a:solidFill>
                  <a:srgbClr val="000000"/>
                </a:solidFill>
                <a:latin typeface="Arial Narrow" pitchFamily="-72" charset="0"/>
              </a:rPr>
              <a:t>Universal Design for Better Living.</a:t>
            </a:r>
            <a:r>
              <a:rPr lang="en-US" sz="1400" b="1">
                <a:solidFill>
                  <a:srgbClr val="000000"/>
                </a:solidFill>
                <a:latin typeface="Arial Narrow" pitchFamily="-72" charset="0"/>
              </a:rPr>
              <a:t> </a:t>
            </a:r>
            <a:r>
              <a:rPr lang="en-US" sz="1400">
                <a:solidFill>
                  <a:srgbClr val="000000"/>
                </a:solidFill>
                <a:latin typeface="Arial Narrow" pitchFamily="-72" charset="0"/>
              </a:rPr>
              <a:t>Iowa State University, Department of Human Development &amp; Family Studies. </a:t>
            </a:r>
            <a:endParaRPr lang="en-US" sz="1400">
              <a:solidFill>
                <a:srgbClr val="1A1818"/>
              </a:solidFill>
              <a:latin typeface="Arial Narrow" pitchFamily="-72" charset="0"/>
            </a:endParaRPr>
          </a:p>
          <a:p>
            <a:pPr>
              <a:spcBef>
                <a:spcPct val="50000"/>
              </a:spcBef>
            </a:pPr>
            <a:endParaRPr lang="en-US" sz="1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64" name="Rectangle 2"/>
          <p:cNvSpPr>
            <a:spLocks noGrp="1" noChangeArrowheads="1"/>
          </p:cNvSpPr>
          <p:nvPr>
            <p:ph type="title"/>
          </p:nvPr>
        </p:nvSpPr>
        <p:spPr>
          <a:xfrm>
            <a:off x="1905000" y="838200"/>
            <a:ext cx="5334000" cy="1143000"/>
          </a:xfrm>
        </p:spPr>
        <p:txBody>
          <a:bodyPr/>
          <a:lstStyle/>
          <a:p>
            <a:pPr eaLnBrk="1" hangingPunct="1"/>
            <a:r>
              <a:rPr lang="en-US" sz="4800" i="1">
                <a:solidFill>
                  <a:srgbClr val="FF0000"/>
                </a:solidFill>
              </a:rPr>
              <a:t>Have you ever?</a:t>
            </a:r>
            <a:endParaRPr lang="en-US"/>
          </a:p>
        </p:txBody>
      </p:sp>
      <p:sp>
        <p:nvSpPr>
          <p:cNvPr id="49165" name="Rectangle 3"/>
          <p:cNvSpPr>
            <a:spLocks noGrp="1" noChangeArrowheads="1"/>
          </p:cNvSpPr>
          <p:nvPr>
            <p:ph type="body" sz="half" idx="1"/>
          </p:nvPr>
        </p:nvSpPr>
        <p:spPr>
          <a:xfrm>
            <a:off x="1066800" y="2133600"/>
            <a:ext cx="3810000" cy="4343400"/>
          </a:xfrm>
        </p:spPr>
        <p:txBody>
          <a:bodyPr/>
          <a:lstStyle/>
          <a:p>
            <a:pPr eaLnBrk="1" hangingPunct="1"/>
            <a:r>
              <a:rPr lang="en-US" sz="2800"/>
              <a:t>Had trouble locating the right tool?</a:t>
            </a:r>
          </a:p>
          <a:p>
            <a:pPr eaLnBrk="1" hangingPunct="1"/>
            <a:endParaRPr lang="en-US" sz="2800"/>
          </a:p>
          <a:p>
            <a:pPr eaLnBrk="1" hangingPunct="1"/>
            <a:endParaRPr lang="en-US" sz="2800"/>
          </a:p>
          <a:p>
            <a:pPr eaLnBrk="1" hangingPunct="1"/>
            <a:endParaRPr lang="en-US" sz="2800"/>
          </a:p>
          <a:p>
            <a:pPr eaLnBrk="1" hangingPunct="1"/>
            <a:r>
              <a:rPr lang="en-US" sz="2800"/>
              <a:t>Had trouble completing chores?</a:t>
            </a:r>
          </a:p>
        </p:txBody>
      </p:sp>
      <p:graphicFrame>
        <p:nvGraphicFramePr>
          <p:cNvPr id="49162" name="Object 1034"/>
          <p:cNvGraphicFramePr>
            <a:graphicFrameLocks noChangeAspect="1"/>
          </p:cNvGraphicFramePr>
          <p:nvPr>
            <p:ph sz="quarter" idx="3"/>
          </p:nvPr>
        </p:nvGraphicFramePr>
        <p:xfrm>
          <a:off x="5105400" y="4343400"/>
          <a:ext cx="2792413" cy="1976438"/>
        </p:xfrm>
        <a:graphic>
          <a:graphicData uri="http://schemas.openxmlformats.org/presentationml/2006/ole">
            <p:oleObj spid="_x0000_s49162" name="Document" r:id="rId4" imgW="2734061" imgH="1935484" progId="Word.Document.8">
              <p:embed/>
            </p:oleObj>
          </a:graphicData>
        </a:graphic>
      </p:graphicFrame>
      <p:pic>
        <p:nvPicPr>
          <p:cNvPr id="49166" name="Picture 12"/>
          <p:cNvPicPr>
            <a:picLocks noGrp="1" noChangeAspect="1" noChangeArrowheads="1"/>
          </p:cNvPicPr>
          <p:nvPr>
            <p:ph sz="quarter" idx="2"/>
          </p:nvPr>
        </p:nvPicPr>
        <p:blipFill>
          <a:blip r:embed="rId5"/>
          <a:srcRect/>
          <a:stretch>
            <a:fillRect/>
          </a:stretch>
        </p:blipFill>
        <p:spPr>
          <a:xfrm>
            <a:off x="5126038" y="2133600"/>
            <a:ext cx="2854325" cy="1905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sz="4800" i="1">
                <a:solidFill>
                  <a:srgbClr val="FF0000"/>
                </a:solidFill>
              </a:rPr>
              <a:t>Common Problems!</a:t>
            </a:r>
            <a:endParaRPr lang="en-US"/>
          </a:p>
        </p:txBody>
      </p:sp>
      <p:sp>
        <p:nvSpPr>
          <p:cNvPr id="51202" name="Rectangle 3"/>
          <p:cNvSpPr>
            <a:spLocks noGrp="1" noChangeArrowheads="1"/>
          </p:cNvSpPr>
          <p:nvPr>
            <p:ph type="body" sz="half" idx="3"/>
          </p:nvPr>
        </p:nvSpPr>
        <p:spPr>
          <a:xfrm>
            <a:off x="990600" y="1905000"/>
            <a:ext cx="7772400" cy="1219200"/>
          </a:xfrm>
        </p:spPr>
        <p:txBody>
          <a:bodyPr/>
          <a:lstStyle/>
          <a:p>
            <a:pPr eaLnBrk="1" hangingPunct="1">
              <a:lnSpc>
                <a:spcPct val="90000"/>
              </a:lnSpc>
              <a:buFontTx/>
              <a:buNone/>
            </a:pPr>
            <a:r>
              <a:rPr lang="en-US" sz="2400" dirty="0"/>
              <a:t>Some causes of common problems</a:t>
            </a:r>
            <a:r>
              <a:rPr lang="en-US" sz="2400" dirty="0" smtClean="0"/>
              <a:t> associated with completing tasks </a:t>
            </a:r>
            <a:r>
              <a:rPr lang="en-US" sz="2400" dirty="0"/>
              <a:t>on the farmstead.</a:t>
            </a:r>
          </a:p>
          <a:p>
            <a:pPr eaLnBrk="1" hangingPunct="1">
              <a:lnSpc>
                <a:spcPct val="90000"/>
              </a:lnSpc>
            </a:pPr>
            <a:endParaRPr lang="en-US" sz="1600" dirty="0"/>
          </a:p>
          <a:p>
            <a:pPr eaLnBrk="1" hangingPunct="1">
              <a:lnSpc>
                <a:spcPct val="90000"/>
              </a:lnSpc>
            </a:pPr>
            <a:endParaRPr lang="en-US" sz="1600" dirty="0"/>
          </a:p>
        </p:txBody>
      </p:sp>
      <p:sp>
        <p:nvSpPr>
          <p:cNvPr id="51203" name="Rectangle 8"/>
          <p:cNvSpPr>
            <a:spLocks noGrp="1" noChangeArrowheads="1"/>
          </p:cNvSpPr>
          <p:nvPr>
            <p:ph sz="quarter" idx="1"/>
          </p:nvPr>
        </p:nvSpPr>
        <p:spPr>
          <a:xfrm>
            <a:off x="685800" y="2971800"/>
            <a:ext cx="3810000" cy="3429000"/>
          </a:xfrm>
        </p:spPr>
        <p:txBody>
          <a:bodyPr/>
          <a:lstStyle/>
          <a:p>
            <a:pPr eaLnBrk="1" hangingPunct="1">
              <a:buFontTx/>
              <a:buNone/>
            </a:pPr>
            <a:r>
              <a:rPr lang="en-US" sz="2800"/>
              <a:t>Individual</a:t>
            </a:r>
          </a:p>
          <a:p>
            <a:pPr eaLnBrk="1" hangingPunct="1"/>
            <a:r>
              <a:rPr lang="en-US" sz="2000"/>
              <a:t>Disability / Health Condition</a:t>
            </a:r>
          </a:p>
          <a:p>
            <a:pPr eaLnBrk="1" hangingPunct="1"/>
            <a:r>
              <a:rPr lang="en-US" sz="2000"/>
              <a:t>Limited mobility</a:t>
            </a:r>
          </a:p>
          <a:p>
            <a:pPr eaLnBrk="1" hangingPunct="1"/>
            <a:r>
              <a:rPr lang="en-US" sz="2000"/>
              <a:t>Limited lifting or flexibility</a:t>
            </a:r>
          </a:p>
          <a:p>
            <a:pPr eaLnBrk="1" hangingPunct="1"/>
            <a:r>
              <a:rPr lang="en-US" sz="2000"/>
              <a:t>Limited gripping</a:t>
            </a:r>
          </a:p>
          <a:p>
            <a:pPr eaLnBrk="1" hangingPunct="1"/>
            <a:r>
              <a:rPr lang="en-US" sz="2000"/>
              <a:t>Limited vision</a:t>
            </a:r>
          </a:p>
          <a:p>
            <a:pPr eaLnBrk="1" hangingPunct="1"/>
            <a:r>
              <a:rPr lang="en-US" sz="2000"/>
              <a:t>Limited height</a:t>
            </a:r>
          </a:p>
          <a:p>
            <a:pPr eaLnBrk="1" hangingPunct="1"/>
            <a:r>
              <a:rPr lang="en-US" sz="2000"/>
              <a:t>Youth</a:t>
            </a:r>
          </a:p>
          <a:p>
            <a:pPr eaLnBrk="1" hangingPunct="1"/>
            <a:endParaRPr lang="en-US" sz="2000"/>
          </a:p>
        </p:txBody>
      </p:sp>
      <p:sp>
        <p:nvSpPr>
          <p:cNvPr id="51204" name="Rectangle 9"/>
          <p:cNvSpPr>
            <a:spLocks noGrp="1" noChangeArrowheads="1"/>
          </p:cNvSpPr>
          <p:nvPr>
            <p:ph sz="quarter" idx="2"/>
          </p:nvPr>
        </p:nvSpPr>
        <p:spPr>
          <a:xfrm>
            <a:off x="4876800" y="2971800"/>
            <a:ext cx="4038600" cy="3352800"/>
          </a:xfrm>
        </p:spPr>
        <p:txBody>
          <a:bodyPr/>
          <a:lstStyle/>
          <a:p>
            <a:pPr eaLnBrk="1" hangingPunct="1">
              <a:buFontTx/>
              <a:buNone/>
            </a:pPr>
            <a:r>
              <a:rPr lang="en-US" sz="2800"/>
              <a:t>Environment</a:t>
            </a:r>
          </a:p>
          <a:p>
            <a:pPr eaLnBrk="1" hangingPunct="1"/>
            <a:r>
              <a:rPr lang="en-US" sz="2000"/>
              <a:t>Uneven terrain</a:t>
            </a:r>
          </a:p>
          <a:p>
            <a:pPr eaLnBrk="1" hangingPunct="1"/>
            <a:r>
              <a:rPr lang="en-US" sz="2000"/>
              <a:t>Tight travel paths</a:t>
            </a:r>
          </a:p>
          <a:p>
            <a:pPr eaLnBrk="1" hangingPunct="1"/>
            <a:r>
              <a:rPr lang="en-US" sz="2000"/>
              <a:t>Limited workspace</a:t>
            </a:r>
          </a:p>
          <a:p>
            <a:pPr eaLnBrk="1" hangingPunct="1"/>
            <a:r>
              <a:rPr lang="en-US" sz="2000"/>
              <a:t>Dark work areas</a:t>
            </a:r>
          </a:p>
          <a:p>
            <a:pPr eaLnBrk="1" hangingPunct="1"/>
            <a:r>
              <a:rPr lang="en-US" sz="2000"/>
              <a:t>Not user friendly</a:t>
            </a:r>
          </a:p>
          <a:p>
            <a:pPr eaLnBrk="1" hangingPunct="1"/>
            <a:r>
              <a:rPr lang="en-US" sz="2000"/>
              <a:t>Changing weather conditions</a:t>
            </a:r>
          </a:p>
          <a:p>
            <a:pPr eaLnBrk="1" hangingPunct="1"/>
            <a:r>
              <a:rPr lang="en-US" sz="2000"/>
              <a:t>Working around animals</a:t>
            </a:r>
          </a:p>
          <a:p>
            <a:pPr eaLnBrk="1" hangingPunct="1"/>
            <a:r>
              <a:rPr lang="en-US" sz="2000"/>
              <a:t>Historically outdated</a:t>
            </a:r>
          </a:p>
          <a:p>
            <a:pPr eaLnBrk="1" hangingPunct="1"/>
            <a:endParaRPr lang="en-US" sz="2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sz="4000" dirty="0">
                <a:solidFill>
                  <a:srgbClr val="FF0000"/>
                </a:solidFill>
              </a:rPr>
              <a:t>What is Universal Design?</a:t>
            </a:r>
            <a:endParaRPr lang="en-US" dirty="0">
              <a:solidFill>
                <a:srgbClr val="FF0000"/>
              </a:solidFill>
            </a:endParaRPr>
          </a:p>
        </p:txBody>
      </p:sp>
      <p:sp>
        <p:nvSpPr>
          <p:cNvPr id="53250" name="Rectangle 3"/>
          <p:cNvSpPr>
            <a:spLocks noGrp="1" noChangeArrowheads="1"/>
          </p:cNvSpPr>
          <p:nvPr>
            <p:ph type="body" idx="1"/>
          </p:nvPr>
        </p:nvSpPr>
        <p:spPr/>
        <p:txBody>
          <a:bodyPr/>
          <a:lstStyle/>
          <a:p>
            <a:pPr eaLnBrk="1" hangingPunct="1"/>
            <a:r>
              <a:rPr lang="en-US"/>
              <a:t>Universal Design is the creation of products and environments meant to be usable by all people, to the greatest extent possible, without need for adaptation or specialization.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1295400" y="838200"/>
            <a:ext cx="7162800" cy="1143000"/>
          </a:xfrm>
        </p:spPr>
        <p:txBody>
          <a:bodyPr/>
          <a:lstStyle/>
          <a:p>
            <a:pPr eaLnBrk="1" hangingPunct="1"/>
            <a:r>
              <a:rPr lang="en-US" sz="3200" dirty="0">
                <a:solidFill>
                  <a:srgbClr val="FF0000"/>
                </a:solidFill>
              </a:rPr>
              <a:t>The 7 Principles of Universal Design</a:t>
            </a:r>
            <a:endParaRPr lang="en-US" dirty="0">
              <a:solidFill>
                <a:srgbClr val="FF0000"/>
              </a:solidFill>
            </a:endParaRPr>
          </a:p>
        </p:txBody>
      </p:sp>
      <p:sp>
        <p:nvSpPr>
          <p:cNvPr id="55298" name="Rectangle 3"/>
          <p:cNvSpPr>
            <a:spLocks noGrp="1" noChangeArrowheads="1"/>
          </p:cNvSpPr>
          <p:nvPr>
            <p:ph type="body" sz="half" idx="1"/>
          </p:nvPr>
        </p:nvSpPr>
        <p:spPr>
          <a:xfrm>
            <a:off x="609600" y="2133600"/>
            <a:ext cx="7772400" cy="4419600"/>
          </a:xfrm>
        </p:spPr>
        <p:txBody>
          <a:bodyPr/>
          <a:lstStyle/>
          <a:p>
            <a:r>
              <a:rPr lang="en-US" sz="2400" b="1" dirty="0" smtClean="0"/>
              <a:t>PRINCIPLE ONE: Equitable Use</a:t>
            </a:r>
            <a:r>
              <a:rPr lang="en-US" sz="2400" dirty="0" smtClean="0"/>
              <a:t/>
            </a:r>
            <a:br>
              <a:rPr lang="en-US" sz="2400" dirty="0" smtClean="0"/>
            </a:br>
            <a:r>
              <a:rPr lang="en-US" sz="1800" dirty="0" smtClean="0"/>
              <a:t>The design is useful and marketable to people with diverse abilities.</a:t>
            </a:r>
          </a:p>
          <a:p>
            <a:pPr>
              <a:buNone/>
            </a:pPr>
            <a:endParaRPr lang="en-US" sz="800" dirty="0" smtClean="0"/>
          </a:p>
          <a:p>
            <a:r>
              <a:rPr lang="en-US" sz="2400" b="1" dirty="0" smtClean="0"/>
              <a:t>PRINCIPLE TWO: Flexibility in Use</a:t>
            </a:r>
            <a:r>
              <a:rPr lang="en-US" sz="2400" dirty="0" smtClean="0"/>
              <a:t/>
            </a:r>
            <a:br>
              <a:rPr lang="en-US" sz="2400" dirty="0" smtClean="0"/>
            </a:br>
            <a:r>
              <a:rPr lang="en-US" sz="1800" dirty="0" smtClean="0"/>
              <a:t>The design accommodates a wide range of individual preferences and abilities.</a:t>
            </a:r>
          </a:p>
          <a:p>
            <a:pPr>
              <a:buNone/>
            </a:pPr>
            <a:endParaRPr lang="en-US" sz="800" dirty="0" smtClean="0"/>
          </a:p>
          <a:p>
            <a:r>
              <a:rPr lang="en-US" sz="2400" b="1" dirty="0" smtClean="0"/>
              <a:t>PRINCIPLE THREE: Simple and Intuitive Use</a:t>
            </a:r>
            <a:r>
              <a:rPr lang="en-US" sz="2400" dirty="0" smtClean="0"/>
              <a:t/>
            </a:r>
            <a:br>
              <a:rPr lang="en-US" sz="2400" dirty="0" smtClean="0"/>
            </a:br>
            <a:r>
              <a:rPr lang="en-US" sz="1800" dirty="0" smtClean="0"/>
              <a:t>Easy to understand, regardless of the user’s experience, knowledge, language skills, or current concentration level.</a:t>
            </a:r>
          </a:p>
          <a:p>
            <a:pPr>
              <a:buNone/>
            </a:pPr>
            <a:endParaRPr lang="en-US" sz="800" dirty="0" smtClean="0"/>
          </a:p>
          <a:p>
            <a:r>
              <a:rPr lang="en-US" sz="2400" b="1" dirty="0" smtClean="0"/>
              <a:t>PRINCIPLE FOUR: Perceptible Information</a:t>
            </a:r>
            <a:r>
              <a:rPr lang="en-US" sz="2000" dirty="0" smtClean="0"/>
              <a:t/>
            </a:r>
            <a:br>
              <a:rPr lang="en-US" sz="2000" dirty="0" smtClean="0"/>
            </a:br>
            <a:r>
              <a:rPr lang="en-US" sz="1800" dirty="0" smtClean="0"/>
              <a:t>Communicates necessary information effectively to the user, regardless of conditions or the user’s sensory abilities.</a:t>
            </a:r>
          </a:p>
          <a:p>
            <a:endParaRPr lang="en-US" sz="1800" dirty="0">
              <a:latin typeface="Helvetica" pitchFamily="-7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1295400" y="838200"/>
            <a:ext cx="7162800" cy="1143000"/>
          </a:xfrm>
        </p:spPr>
        <p:txBody>
          <a:bodyPr/>
          <a:lstStyle/>
          <a:p>
            <a:pPr eaLnBrk="1" hangingPunct="1"/>
            <a:r>
              <a:rPr lang="en-US" sz="3200" dirty="0">
                <a:solidFill>
                  <a:srgbClr val="FF0000"/>
                </a:solidFill>
              </a:rPr>
              <a:t>The 7 Principles of Universal Design</a:t>
            </a:r>
            <a:endParaRPr lang="en-US" dirty="0">
              <a:solidFill>
                <a:srgbClr val="FF0000"/>
              </a:solidFill>
            </a:endParaRPr>
          </a:p>
        </p:txBody>
      </p:sp>
      <p:sp>
        <p:nvSpPr>
          <p:cNvPr id="55298" name="Rectangle 3"/>
          <p:cNvSpPr>
            <a:spLocks noGrp="1" noChangeArrowheads="1"/>
          </p:cNvSpPr>
          <p:nvPr>
            <p:ph type="body" sz="half" idx="1"/>
          </p:nvPr>
        </p:nvSpPr>
        <p:spPr>
          <a:xfrm>
            <a:off x="609600" y="1905000"/>
            <a:ext cx="7772400" cy="4419600"/>
          </a:xfrm>
        </p:spPr>
        <p:txBody>
          <a:bodyPr/>
          <a:lstStyle/>
          <a:p>
            <a:r>
              <a:rPr lang="en-US" sz="2400" b="1" dirty="0" smtClean="0"/>
              <a:t>PRINCIPLE FIVE: Tolerance for Error</a:t>
            </a:r>
            <a:r>
              <a:rPr lang="en-US" sz="2400" dirty="0" smtClean="0"/>
              <a:t/>
            </a:r>
            <a:br>
              <a:rPr lang="en-US" sz="2400" dirty="0" smtClean="0"/>
            </a:br>
            <a:r>
              <a:rPr lang="en-US" sz="1800" dirty="0" smtClean="0"/>
              <a:t>Minimizes hazards and the adverse consequences of accidental or unintended actions.</a:t>
            </a:r>
          </a:p>
          <a:p>
            <a:endParaRPr lang="en-US" sz="800" dirty="0" smtClean="0"/>
          </a:p>
          <a:p>
            <a:r>
              <a:rPr lang="en-US" sz="2400" b="1" dirty="0" smtClean="0"/>
              <a:t>PRINCIPLE SIX: Low Physical Effort</a:t>
            </a:r>
            <a:r>
              <a:rPr lang="en-US" sz="2400" dirty="0" smtClean="0"/>
              <a:t/>
            </a:r>
            <a:br>
              <a:rPr lang="en-US" sz="2400" dirty="0" smtClean="0"/>
            </a:br>
            <a:r>
              <a:rPr lang="en-US" sz="1800" dirty="0" smtClean="0"/>
              <a:t>Can be used efficiently and comfortably and with a minimum of fatigue.</a:t>
            </a:r>
          </a:p>
          <a:p>
            <a:endParaRPr lang="en-US" sz="800" dirty="0" smtClean="0"/>
          </a:p>
          <a:p>
            <a:r>
              <a:rPr lang="en-US" sz="2400" b="1" dirty="0" smtClean="0"/>
              <a:t>PRINCIPLE SEVEN: Size and Space for Approach 	   and Use</a:t>
            </a:r>
            <a:r>
              <a:rPr lang="en-US" sz="2400" dirty="0" smtClean="0"/>
              <a:t/>
            </a:r>
            <a:br>
              <a:rPr lang="en-US" sz="2400" dirty="0" smtClean="0"/>
            </a:br>
            <a:r>
              <a:rPr lang="en-US" sz="1800" dirty="0" smtClean="0"/>
              <a:t>Appropriate size and space is provided for approach, reach, manipulation, and use regardless of user’s body size, posture, or mobility.</a:t>
            </a:r>
            <a:endParaRPr 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1295400" y="609600"/>
            <a:ext cx="7162800" cy="1143000"/>
          </a:xfrm>
        </p:spPr>
        <p:txBody>
          <a:bodyPr/>
          <a:lstStyle/>
          <a:p>
            <a:pPr eaLnBrk="1" hangingPunct="1"/>
            <a:r>
              <a:rPr lang="en-US" sz="3200" dirty="0" smtClean="0">
                <a:solidFill>
                  <a:srgbClr val="000000"/>
                </a:solidFill>
              </a:rPr>
              <a:t>Universal Design For the Home</a:t>
            </a:r>
            <a:endParaRPr lang="en-US" dirty="0">
              <a:solidFill>
                <a:srgbClr val="000000"/>
              </a:solidFill>
            </a:endParaRPr>
          </a:p>
        </p:txBody>
      </p:sp>
      <p:sp>
        <p:nvSpPr>
          <p:cNvPr id="55298" name="Rectangle 3"/>
          <p:cNvSpPr>
            <a:spLocks noGrp="1" noChangeArrowheads="1"/>
          </p:cNvSpPr>
          <p:nvPr>
            <p:ph type="body" sz="half" idx="1"/>
          </p:nvPr>
        </p:nvSpPr>
        <p:spPr>
          <a:xfrm>
            <a:off x="4419600" y="1676400"/>
            <a:ext cx="4419600" cy="4648200"/>
          </a:xfrm>
        </p:spPr>
        <p:txBody>
          <a:bodyPr/>
          <a:lstStyle/>
          <a:p>
            <a:pPr>
              <a:buNone/>
            </a:pPr>
            <a:r>
              <a:rPr lang="en-US" sz="1800" dirty="0" smtClean="0"/>
              <a:t>	</a:t>
            </a:r>
            <a:r>
              <a:rPr lang="en-US" sz="2400" dirty="0" smtClean="0"/>
              <a:t>Multiple recommendations, concepts, and products for Universal Design in the home.</a:t>
            </a:r>
          </a:p>
          <a:p>
            <a:pPr>
              <a:buNone/>
            </a:pPr>
            <a:endParaRPr lang="en-US" sz="1400" dirty="0" smtClean="0"/>
          </a:p>
          <a:p>
            <a:pPr>
              <a:buFontTx/>
              <a:buChar char="-"/>
            </a:pPr>
            <a:r>
              <a:rPr lang="en-US" sz="2400" dirty="0" smtClean="0"/>
              <a:t>New home construction</a:t>
            </a:r>
          </a:p>
          <a:p>
            <a:pPr>
              <a:buFontTx/>
              <a:buChar char="-"/>
            </a:pPr>
            <a:r>
              <a:rPr lang="en-US" sz="2400" dirty="0" smtClean="0"/>
              <a:t>Older home renovations</a:t>
            </a:r>
          </a:p>
          <a:p>
            <a:pPr>
              <a:buFontTx/>
              <a:buChar char="-"/>
            </a:pPr>
            <a:r>
              <a:rPr lang="en-US" sz="2400" dirty="0" smtClean="0"/>
              <a:t>Household products</a:t>
            </a:r>
          </a:p>
          <a:p>
            <a:pPr>
              <a:buFontTx/>
              <a:buChar char="-"/>
            </a:pPr>
            <a:r>
              <a:rPr lang="en-US" sz="2400" dirty="0" smtClean="0"/>
              <a:t>Ergonomic Designs</a:t>
            </a:r>
          </a:p>
          <a:p>
            <a:pPr>
              <a:buNone/>
            </a:pPr>
            <a:endParaRPr lang="en-US" sz="2400" dirty="0" smtClean="0"/>
          </a:p>
          <a:p>
            <a:pPr>
              <a:buFontTx/>
              <a:buChar char="-"/>
            </a:pPr>
            <a:endParaRPr lang="en-US" sz="1800" dirty="0"/>
          </a:p>
        </p:txBody>
      </p:sp>
      <p:pic>
        <p:nvPicPr>
          <p:cNvPr id="4" name="Picture 3" descr="Screen shot 2011-11-04 at 10.38.33 AM.png"/>
          <p:cNvPicPr>
            <a:picLocks noChangeAspect="1"/>
          </p:cNvPicPr>
          <p:nvPr/>
        </p:nvPicPr>
        <p:blipFill>
          <a:blip r:embed="rId3"/>
          <a:stretch>
            <a:fillRect/>
          </a:stretch>
        </p:blipFill>
        <p:spPr>
          <a:xfrm>
            <a:off x="374086" y="1600200"/>
            <a:ext cx="3842314" cy="497267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4"/>
          <p:cNvSpPr>
            <a:spLocks noGrp="1" noChangeArrowheads="1"/>
          </p:cNvSpPr>
          <p:nvPr>
            <p:ph type="body" sz="half" idx="2"/>
          </p:nvPr>
        </p:nvSpPr>
        <p:spPr>
          <a:xfrm>
            <a:off x="228600" y="2286000"/>
            <a:ext cx="8229600" cy="4191000"/>
          </a:xfrm>
        </p:spPr>
        <p:txBody>
          <a:bodyPr/>
          <a:lstStyle/>
          <a:p>
            <a:pPr eaLnBrk="1" hangingPunct="1">
              <a:buFontTx/>
              <a:buNone/>
            </a:pPr>
            <a:r>
              <a:rPr lang="en-US" sz="2800"/>
              <a:t>Many of the same concepts can easily be transferred to the farmstead.</a:t>
            </a:r>
          </a:p>
          <a:p>
            <a:pPr eaLnBrk="1" hangingPunct="1">
              <a:buFontTx/>
              <a:buChar char="-"/>
            </a:pPr>
            <a:endParaRPr lang="en-US" sz="2000"/>
          </a:p>
          <a:p>
            <a:pPr eaLnBrk="1" hangingPunct="1">
              <a:buFontTx/>
              <a:buChar char="-"/>
            </a:pPr>
            <a:r>
              <a:rPr lang="en-US" sz="2000"/>
              <a:t>Garage</a:t>
            </a:r>
          </a:p>
          <a:p>
            <a:pPr eaLnBrk="1" hangingPunct="1">
              <a:buFontTx/>
              <a:buChar char="-"/>
            </a:pPr>
            <a:r>
              <a:rPr lang="en-US" sz="2000"/>
              <a:t>Farm shop</a:t>
            </a:r>
          </a:p>
          <a:p>
            <a:pPr eaLnBrk="1" hangingPunct="1">
              <a:buFontTx/>
              <a:buChar char="-"/>
            </a:pPr>
            <a:r>
              <a:rPr lang="en-US" sz="2000"/>
              <a:t>Barn</a:t>
            </a:r>
          </a:p>
          <a:p>
            <a:pPr eaLnBrk="1" hangingPunct="1">
              <a:buFontTx/>
              <a:buChar char="-"/>
            </a:pPr>
            <a:r>
              <a:rPr lang="en-US" sz="2000"/>
              <a:t>Feed lot</a:t>
            </a:r>
          </a:p>
          <a:p>
            <a:pPr eaLnBrk="1" hangingPunct="1">
              <a:buFontTx/>
              <a:buChar char="-"/>
            </a:pPr>
            <a:r>
              <a:rPr lang="en-US" sz="2000"/>
              <a:t>Machine storage</a:t>
            </a:r>
          </a:p>
          <a:p>
            <a:pPr eaLnBrk="1" hangingPunct="1">
              <a:buFontTx/>
              <a:buChar char="-"/>
            </a:pPr>
            <a:r>
              <a:rPr lang="en-US" sz="2000"/>
              <a:t>Livestock facilities</a:t>
            </a:r>
            <a:endParaRPr lang="en-US" sz="2800"/>
          </a:p>
        </p:txBody>
      </p:sp>
      <p:sp>
        <p:nvSpPr>
          <p:cNvPr id="59394" name="Rectangle 5"/>
          <p:cNvSpPr>
            <a:spLocks noGrp="1" noChangeArrowheads="1"/>
          </p:cNvSpPr>
          <p:nvPr>
            <p:ph type="title"/>
          </p:nvPr>
        </p:nvSpPr>
        <p:spPr/>
        <p:txBody>
          <a:bodyPr/>
          <a:lstStyle/>
          <a:p>
            <a:pPr eaLnBrk="1" hangingPunct="1"/>
            <a:r>
              <a:rPr lang="en-US" sz="3600" dirty="0">
                <a:solidFill>
                  <a:srgbClr val="000000"/>
                </a:solidFill>
              </a:rPr>
              <a:t>Extending Universal Design on the Farmstead.</a:t>
            </a:r>
            <a:endParaRPr lang="en-US" dirty="0">
              <a:solidFill>
                <a:srgbClr val="000000"/>
              </a:solidFill>
            </a:endParaRPr>
          </a:p>
        </p:txBody>
      </p:sp>
      <p:pic>
        <p:nvPicPr>
          <p:cNvPr id="59395" name="Picture 1028" descr="Farm"/>
          <p:cNvPicPr>
            <a:picLocks noChangeAspect="1" noChangeArrowheads="1"/>
          </p:cNvPicPr>
          <p:nvPr/>
        </p:nvPicPr>
        <p:blipFill>
          <a:blip r:embed="rId3"/>
          <a:srcRect/>
          <a:stretch>
            <a:fillRect/>
          </a:stretch>
        </p:blipFill>
        <p:spPr bwMode="auto">
          <a:xfrm>
            <a:off x="3149600" y="4254500"/>
            <a:ext cx="5994400" cy="260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rafting">
  <a:themeElements>
    <a:clrScheme name="Drafting 3">
      <a:dk1>
        <a:srgbClr val="000000"/>
      </a:dk1>
      <a:lt1>
        <a:srgbClr val="FFFFFF"/>
      </a:lt1>
      <a:dk2>
        <a:srgbClr val="000000"/>
      </a:dk2>
      <a:lt2>
        <a:srgbClr val="003366"/>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fontScheme name="Drafting">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3" charset="0"/>
            <a:ea typeface="ＭＳ Ｐゴシック" pitchFamily="-123" charset="-128"/>
            <a:cs typeface="ＭＳ Ｐゴシック" pitchFamily="-12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3" charset="0"/>
            <a:ea typeface="ＭＳ Ｐゴシック" pitchFamily="-123" charset="-128"/>
            <a:cs typeface="ＭＳ Ｐゴシック" pitchFamily="-123" charset="-128"/>
          </a:defRPr>
        </a:defPPr>
      </a:lstStyle>
    </a:lnDef>
  </a:objectDefaults>
  <a:extraClrSchemeLst>
    <a:extraClrScheme>
      <a:clrScheme name="Drafting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rafting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rafting 3">
        <a:dk1>
          <a:srgbClr val="000000"/>
        </a:dk1>
        <a:lt1>
          <a:srgbClr val="FFFFFF"/>
        </a:lt1>
        <a:dk2>
          <a:srgbClr val="000000"/>
        </a:dk2>
        <a:lt2>
          <a:srgbClr val="003366"/>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rafting 4">
        <a:dk1>
          <a:srgbClr val="000000"/>
        </a:dk1>
        <a:lt1>
          <a:srgbClr val="FFFFFF"/>
        </a:lt1>
        <a:dk2>
          <a:srgbClr val="000000"/>
        </a:dk2>
        <a:lt2>
          <a:srgbClr val="777777"/>
        </a:lt2>
        <a:accent1>
          <a:srgbClr val="909082"/>
        </a:accent1>
        <a:accent2>
          <a:srgbClr val="809EA8"/>
        </a:accent2>
        <a:accent3>
          <a:srgbClr val="FFFFFF"/>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Drafting 5">
        <a:dk1>
          <a:srgbClr val="000000"/>
        </a:dk1>
        <a:lt1>
          <a:srgbClr val="FFFFFF"/>
        </a:lt1>
        <a:dk2>
          <a:srgbClr val="000000"/>
        </a:dk2>
        <a:lt2>
          <a:srgbClr val="3E3E5C"/>
        </a:lt2>
        <a:accent1>
          <a:srgbClr val="60597B"/>
        </a:accent1>
        <a:accent2>
          <a:srgbClr val="6666FF"/>
        </a:accent2>
        <a:accent3>
          <a:srgbClr val="FFFFF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2004:Templates:Presentations:Designs:Drafting</Template>
  <TotalTime>6493</TotalTime>
  <Words>1849</Words>
  <Application>Microsoft Macintosh PowerPoint</Application>
  <PresentationFormat>On-screen Show (4:3)</PresentationFormat>
  <Paragraphs>284</Paragraphs>
  <Slides>26</Slides>
  <Notes>26</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Drafting</vt:lpstr>
      <vt:lpstr>Document</vt:lpstr>
      <vt:lpstr>Universal Design  Take it to the Barn!</vt:lpstr>
      <vt:lpstr>Have you ever?</vt:lpstr>
      <vt:lpstr>Have you ever?</vt:lpstr>
      <vt:lpstr>Common Problems!</vt:lpstr>
      <vt:lpstr>What is Universal Design?</vt:lpstr>
      <vt:lpstr>The 7 Principles of Universal Design</vt:lpstr>
      <vt:lpstr>The 7 Principles of Universal Design</vt:lpstr>
      <vt:lpstr>Universal Design For the Home</vt:lpstr>
      <vt:lpstr>Extending Universal Design on the Farmstead.</vt:lpstr>
      <vt:lpstr>Universal Design for the Farmstead.</vt:lpstr>
      <vt:lpstr>Universal Design for the Farmstead.</vt:lpstr>
      <vt:lpstr>Universal Design for the Farmstead.</vt:lpstr>
      <vt:lpstr>Universal Design for the Farmstead.</vt:lpstr>
      <vt:lpstr>Universal Design for the farmstead.</vt:lpstr>
      <vt:lpstr>Universal Design for the Farmstead.</vt:lpstr>
      <vt:lpstr>Universal Design for the farmstead.</vt:lpstr>
      <vt:lpstr>Universal Design for the farmstead.</vt:lpstr>
      <vt:lpstr>Universal Design for the Farmstead.</vt:lpstr>
      <vt:lpstr>Universal Design in the Garage.</vt:lpstr>
      <vt:lpstr>Universal Design in the Farm shop.</vt:lpstr>
      <vt:lpstr>Universal Design in the Barn.</vt:lpstr>
      <vt:lpstr>Universal Design in Livestock Handling.</vt:lpstr>
      <vt:lpstr>Universal Design in Livestock Handling.</vt:lpstr>
      <vt:lpstr>For more information</vt:lpstr>
      <vt:lpstr>For more information</vt:lpstr>
      <vt:lpstr>References</vt:lpstr>
    </vt:vector>
  </TitlesOfParts>
  <Company>Kent McGuire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Design 101</dc:title>
  <dc:creator>Kent McGuire</dc:creator>
  <cp:lastModifiedBy>The Ohio State University Food, Agricultural &amp; Biological Engineering</cp:lastModifiedBy>
  <cp:revision>30</cp:revision>
  <dcterms:created xsi:type="dcterms:W3CDTF">2011-11-08T18:12:14Z</dcterms:created>
  <dcterms:modified xsi:type="dcterms:W3CDTF">2011-11-08T18:55:52Z</dcterms:modified>
</cp:coreProperties>
</file>