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2"/>
  </p:notesMasterIdLst>
  <p:handoutMasterIdLst>
    <p:handoutMasterId r:id="rId13"/>
  </p:handoutMasterIdLst>
  <p:sldIdLst>
    <p:sldId id="256" r:id="rId2"/>
    <p:sldId id="410" r:id="rId3"/>
    <p:sldId id="411" r:id="rId4"/>
    <p:sldId id="378" r:id="rId5"/>
    <p:sldId id="336" r:id="rId6"/>
    <p:sldId id="415" r:id="rId7"/>
    <p:sldId id="397" r:id="rId8"/>
    <p:sldId id="399" r:id="rId9"/>
    <p:sldId id="380" r:id="rId10"/>
    <p:sldId id="365" r:id="rId11"/>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66FF"/>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9780" autoAdjust="0"/>
    <p:restoredTop sz="94617"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472" y="-84"/>
      </p:cViewPr>
      <p:guideLst>
        <p:guide orient="horz" pos="2911"/>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03"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04"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05"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227F59B-0494-4B12-A324-D11BB87387B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idx="1"/>
          </p:nvPr>
        </p:nvSpPr>
        <p:spPr bwMode="auto">
          <a:xfrm>
            <a:off x="3940175"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66813" y="692150"/>
            <a:ext cx="4621212" cy="346551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95325" y="4389438"/>
            <a:ext cx="5564188" cy="415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77288"/>
            <a:ext cx="30130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7" name="Rectangle 7"/>
          <p:cNvSpPr>
            <a:spLocks noGrp="1" noChangeArrowheads="1"/>
          </p:cNvSpPr>
          <p:nvPr>
            <p:ph type="sldNum" sz="quarter" idx="5"/>
          </p:nvPr>
        </p:nvSpPr>
        <p:spPr bwMode="auto">
          <a:xfrm>
            <a:off x="3940175" y="8777288"/>
            <a:ext cx="30130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691F0C-C03E-4E9F-A7DA-A37F97223F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4E882518-4F52-4907-930E-B78C644F69CC}" type="slidenum">
              <a:rPr lang="en-US" smtClean="0"/>
              <a:pPr/>
              <a:t>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309563" y="4389438"/>
            <a:ext cx="6413500" cy="4389437"/>
          </a:xfrm>
          <a:noFill/>
          <a:ln/>
        </p:spPr>
        <p:txBody>
          <a:bodyPr/>
          <a:lstStyle/>
          <a:p>
            <a:pPr marL="190500" indent="-190500" eaLnBrk="1" hangingPunct="1"/>
            <a:endParaRPr lang="en-US" sz="1800"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68400" y="693738"/>
            <a:ext cx="4619625" cy="3463925"/>
          </a:xfrm>
          <a:ln/>
        </p:spPr>
      </p:sp>
      <p:sp>
        <p:nvSpPr>
          <p:cNvPr id="22531" name="Rectangle 3"/>
          <p:cNvSpPr>
            <a:spLocks noGrp="1" noChangeArrowheads="1"/>
          </p:cNvSpPr>
          <p:nvPr>
            <p:ph type="body" idx="1"/>
          </p:nvPr>
        </p:nvSpPr>
        <p:spPr>
          <a:xfrm>
            <a:off x="695325" y="4389438"/>
            <a:ext cx="5564188" cy="4157662"/>
          </a:xfrm>
          <a:noFill/>
          <a:ln/>
        </p:spPr>
        <p:txBody>
          <a:bodyPr/>
          <a:lstStyle/>
          <a:p>
            <a:endParaRPr lang="en-US" sz="1800"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25513"/>
            <a:fld id="{0CA0C833-B880-4C18-B1EE-EED30CDE6943}" type="slidenum">
              <a:rPr lang="en-US" smtClean="0"/>
              <a:pPr defTabSz="925513"/>
              <a:t>2</a:t>
            </a:fld>
            <a:endParaRPr 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z="1600" smtClean="0"/>
          </a:p>
          <a:p>
            <a:pPr eaLnBrk="1" hangingPunct="1"/>
            <a:endParaRPr lang="en-US" sz="1600" smtClean="0"/>
          </a:p>
        </p:txBody>
      </p:sp>
      <p:sp>
        <p:nvSpPr>
          <p:cNvPr id="14341" name="Rectangle 4"/>
          <p:cNvSpPr>
            <a:spLocks noChangeArrowheads="1"/>
          </p:cNvSpPr>
          <p:nvPr/>
        </p:nvSpPr>
        <p:spPr bwMode="auto">
          <a:xfrm>
            <a:off x="849313" y="4543425"/>
            <a:ext cx="5564187" cy="4157663"/>
          </a:xfrm>
          <a:prstGeom prst="rect">
            <a:avLst/>
          </a:prstGeom>
          <a:noFill/>
          <a:ln w="9525">
            <a:noFill/>
            <a:miter lim="800000"/>
            <a:headEnd/>
            <a:tailEnd/>
          </a:ln>
          <a:effectLst/>
        </p:spPr>
        <p:txBody>
          <a:bodyPr lIns="92546" tIns="46273" rIns="92546" bIns="46273"/>
          <a:lstStyle/>
          <a:p>
            <a:pPr>
              <a:spcBef>
                <a:spcPct val="30000"/>
              </a:spcBef>
            </a:pPr>
            <a:r>
              <a:rPr lang="en-US" sz="1600"/>
              <a:t>Osteoarthritis</a:t>
            </a:r>
          </a:p>
          <a:p>
            <a:pPr>
              <a:spcBef>
                <a:spcPct val="30000"/>
              </a:spcBef>
            </a:pPr>
            <a:r>
              <a:rPr lang="en-US" sz="1600"/>
              <a:t>Rheumatoid Arthritis</a:t>
            </a:r>
          </a:p>
          <a:p>
            <a:pPr>
              <a:spcBef>
                <a:spcPct val="30000"/>
              </a:spcBef>
            </a:pPr>
            <a:r>
              <a:rPr lang="en-US" sz="1600"/>
              <a:t>Gout</a:t>
            </a:r>
          </a:p>
          <a:p>
            <a:pPr>
              <a:spcBef>
                <a:spcPct val="30000"/>
              </a:spcBef>
            </a:pPr>
            <a:r>
              <a:rPr lang="en-US" sz="1600"/>
              <a:t>Fibromyalgia</a:t>
            </a:r>
          </a:p>
          <a:p>
            <a:pPr>
              <a:spcBef>
                <a:spcPct val="30000"/>
              </a:spcBef>
            </a:pPr>
            <a:r>
              <a:rPr lang="en-US" sz="1600"/>
              <a:t>Lupus</a:t>
            </a:r>
          </a:p>
          <a:p>
            <a:pPr>
              <a:spcBef>
                <a:spcPct val="30000"/>
              </a:spcBef>
            </a:pPr>
            <a:endParaRPr lang="en-US" sz="1600"/>
          </a:p>
          <a:p>
            <a:pPr>
              <a:spcBef>
                <a:spcPct val="30000"/>
              </a:spcBef>
            </a:pPr>
            <a:r>
              <a:rPr lang="en-US" sz="1600"/>
              <a:t>Exercise</a:t>
            </a:r>
          </a:p>
          <a:p>
            <a:pPr>
              <a:spcBef>
                <a:spcPct val="30000"/>
              </a:spcBef>
            </a:pPr>
            <a:r>
              <a:rPr lang="en-US" sz="1600"/>
              <a:t>Nutrition</a:t>
            </a:r>
          </a:p>
          <a:p>
            <a:pPr>
              <a:spcBef>
                <a:spcPct val="30000"/>
              </a:spcBef>
            </a:pPr>
            <a:r>
              <a:rPr lang="en-US" sz="1600"/>
              <a:t>Work</a:t>
            </a:r>
          </a:p>
          <a:p>
            <a:pPr>
              <a:spcBef>
                <a:spcPct val="30000"/>
              </a:spcBef>
            </a:pPr>
            <a:endParaRPr lang="en-US"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25513"/>
            <a:fld id="{BA4D8C72-A4E3-457A-A34D-15825F846313}" type="slidenum">
              <a:rPr lang="en-US" smtClean="0"/>
              <a:pPr defTabSz="925513"/>
              <a:t>3</a:t>
            </a:fld>
            <a:endParaRPr lang="en-US" smtClean="0"/>
          </a:p>
        </p:txBody>
      </p:sp>
      <p:sp>
        <p:nvSpPr>
          <p:cNvPr id="15363" name="Rectangle 2"/>
          <p:cNvSpPr>
            <a:spLocks noRot="1" noChangeArrowheads="1" noTextEdit="1"/>
          </p:cNvSpPr>
          <p:nvPr>
            <p:ph type="sldImg"/>
          </p:nvPr>
        </p:nvSpPr>
        <p:spPr>
          <a:xfrm>
            <a:off x="1169988" y="693738"/>
            <a:ext cx="4618037" cy="3463925"/>
          </a:xfrm>
          <a:ln/>
        </p:spPr>
      </p:sp>
      <p:sp>
        <p:nvSpPr>
          <p:cNvPr id="15364" name="Rectangle 3"/>
          <p:cNvSpPr>
            <a:spLocks noGrp="1" noChangeArrowheads="1"/>
          </p:cNvSpPr>
          <p:nvPr>
            <p:ph type="body" idx="1"/>
          </p:nvPr>
        </p:nvSpPr>
        <p:spPr>
          <a:noFill/>
          <a:ln/>
        </p:spPr>
        <p:txBody>
          <a:bodyPr/>
          <a:lstStyle/>
          <a:p>
            <a:pPr eaLnBrk="1" hangingPunct="1"/>
            <a:endParaRPr lang="en-US" sz="1800"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68400" y="693738"/>
            <a:ext cx="4619625" cy="3463925"/>
          </a:xfrm>
          <a:ln/>
        </p:spPr>
      </p:sp>
      <p:sp>
        <p:nvSpPr>
          <p:cNvPr id="16387" name="Rectangle 3"/>
          <p:cNvSpPr>
            <a:spLocks noGrp="1" noChangeArrowheads="1"/>
          </p:cNvSpPr>
          <p:nvPr>
            <p:ph type="body" idx="1"/>
          </p:nvPr>
        </p:nvSpPr>
        <p:spPr>
          <a:xfrm>
            <a:off x="231775" y="4389438"/>
            <a:ext cx="6413500" cy="4619625"/>
          </a:xfrm>
          <a:noFill/>
          <a:ln/>
        </p:spPr>
        <p:txBody>
          <a:bodyPr/>
          <a:lstStyle/>
          <a:p>
            <a:pPr marL="228600" indent="-228600" eaLnBrk="1" hangingPunct="1">
              <a:lnSpc>
                <a:spcPct val="80000"/>
              </a:lnSpc>
            </a:pPr>
            <a:endParaRPr lang="en-US" sz="1800"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68400" y="693738"/>
            <a:ext cx="4619625" cy="3463925"/>
          </a:xfrm>
          <a:ln/>
        </p:spPr>
      </p:sp>
      <p:sp>
        <p:nvSpPr>
          <p:cNvPr id="17411" name="Rectangle 3"/>
          <p:cNvSpPr>
            <a:spLocks noGrp="1" noChangeArrowheads="1"/>
          </p:cNvSpPr>
          <p:nvPr>
            <p:ph type="body" idx="1"/>
          </p:nvPr>
        </p:nvSpPr>
        <p:spPr>
          <a:xfrm>
            <a:off x="231775" y="4389438"/>
            <a:ext cx="6491288" cy="4157662"/>
          </a:xfrm>
          <a:noFill/>
          <a:ln/>
        </p:spPr>
        <p:txBody>
          <a:bodyPr/>
          <a:lstStyle/>
          <a:p>
            <a:pPr>
              <a:lnSpc>
                <a:spcPct val="80000"/>
              </a:lnSpc>
            </a:pPr>
            <a:endParaRPr lang="en-US" sz="1800"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defTabSz="925513"/>
            <a:fld id="{EA535ACA-8F96-4409-BFF9-1732FADA3A7A}" type="slidenum">
              <a:rPr lang="en-US" smtClean="0"/>
              <a:pPr defTabSz="925513"/>
              <a:t>6</a:t>
            </a:fld>
            <a:endParaRPr 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xfrm>
            <a:off x="385763" y="4235450"/>
            <a:ext cx="6337300" cy="4619625"/>
          </a:xfrm>
          <a:noFill/>
          <a:ln/>
        </p:spPr>
        <p:txBody>
          <a:bodyPr/>
          <a:lstStyle/>
          <a:p>
            <a:pPr eaLnBrk="1" hangingPunct="1"/>
            <a:r>
              <a:rPr lang="en-US" sz="1800" b="1" smtClean="0"/>
              <a:t>The Arthritis Foundation- Indiana Chapter is very happy to be a part of the AgrAbility Program, both on a state and national level!</a:t>
            </a:r>
          </a:p>
          <a:p>
            <a:pPr eaLnBrk="1" hangingPunct="1"/>
            <a:endParaRPr lang="en-US" sz="800" b="1" smtClean="0"/>
          </a:p>
          <a:p>
            <a:pPr eaLnBrk="1" hangingPunct="1"/>
            <a:r>
              <a:rPr lang="en-US" sz="1800" u="sng" smtClean="0"/>
              <a:t>AgrAbility Partnerships</a:t>
            </a:r>
          </a:p>
          <a:p>
            <a:pPr eaLnBrk="1" hangingPunct="1">
              <a:buFontTx/>
              <a:buChar char="•"/>
            </a:pPr>
            <a:r>
              <a:rPr lang="en-US" sz="1800" smtClean="0"/>
              <a:t>Arthritis Foundation- Indiana Chapter and the Indiana AgrAbility Project (over 10 years) </a:t>
            </a:r>
          </a:p>
          <a:p>
            <a:pPr eaLnBrk="1" hangingPunct="1">
              <a:buFontTx/>
              <a:buChar char="•"/>
            </a:pPr>
            <a:r>
              <a:rPr lang="en-US" sz="1800" smtClean="0"/>
              <a:t>Arthritis Foundation- Indiana Chapter and the National AgrAbility Project (since 2008)</a:t>
            </a:r>
          </a:p>
          <a:p>
            <a:pPr eaLnBrk="1" hangingPunct="1"/>
            <a:endParaRPr lang="en-US" sz="800" b="1" smtClean="0"/>
          </a:p>
          <a:p>
            <a:pPr eaLnBrk="1" hangingPunct="1"/>
            <a:r>
              <a:rPr lang="en-US" sz="1800" b="1" smtClean="0"/>
              <a:t>The Indiana AgrAbility project is managed by Purdue University’s Breaking New Ground Resource center which has been helping farmers in Indiana with disabilities since 1979.  This is the same center that is currently managing the national project.</a:t>
            </a:r>
          </a:p>
          <a:p>
            <a:pPr eaLnBrk="1" hangingPunct="1"/>
            <a:endParaRPr lang="en-US" sz="1800" b="1" smtClean="0"/>
          </a:p>
          <a:p>
            <a:pPr eaLnBrk="1" hangingPunct="1"/>
            <a:endParaRPr lang="en-US" sz="1800"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40175" y="8777288"/>
            <a:ext cx="3013075" cy="461962"/>
          </a:xfrm>
          <a:prstGeom prst="rect">
            <a:avLst/>
          </a:prstGeom>
          <a:noFill/>
          <a:ln w="9525">
            <a:noFill/>
            <a:miter lim="800000"/>
            <a:headEnd/>
            <a:tailEnd/>
          </a:ln>
        </p:spPr>
        <p:txBody>
          <a:bodyPr anchor="b"/>
          <a:lstStyle/>
          <a:p>
            <a:pPr algn="r"/>
            <a:fld id="{AB0724FA-A84E-4B15-B682-5EF987F790A1}" type="slidenum">
              <a:rPr lang="en-US" sz="1200"/>
              <a:pPr algn="r"/>
              <a:t>7</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z="1800" b="1" smtClean="0"/>
          </a:p>
          <a:p>
            <a:pPr eaLnBrk="1" hangingPunct="1"/>
            <a:endParaRPr lang="en-US" sz="1800" b="1" u="sn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40175" y="8777288"/>
            <a:ext cx="3013075" cy="461962"/>
          </a:xfrm>
          <a:prstGeom prst="rect">
            <a:avLst/>
          </a:prstGeom>
          <a:noFill/>
          <a:ln w="9525">
            <a:noFill/>
            <a:miter lim="800000"/>
            <a:headEnd/>
            <a:tailEnd/>
          </a:ln>
        </p:spPr>
        <p:txBody>
          <a:bodyPr anchor="b"/>
          <a:lstStyle/>
          <a:p>
            <a:pPr algn="r"/>
            <a:fld id="{57939A8E-539E-4B9E-B054-55FA23C402E3}" type="slidenum">
              <a:rPr lang="en-US" sz="1200"/>
              <a:pPr algn="r"/>
              <a:t>8</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z="1600" b="1" u="sng" smtClean="0"/>
          </a:p>
          <a:p>
            <a:pPr eaLnBrk="1" hangingPunct="1"/>
            <a:endParaRPr lang="en-US" sz="1600" b="1" u="sn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68400" y="693738"/>
            <a:ext cx="4619625" cy="3463925"/>
          </a:xfrm>
          <a:ln/>
        </p:spPr>
      </p:sp>
      <p:sp>
        <p:nvSpPr>
          <p:cNvPr id="21507" name="Rectangle 3"/>
          <p:cNvSpPr>
            <a:spLocks noGrp="1" noChangeArrowheads="1"/>
          </p:cNvSpPr>
          <p:nvPr>
            <p:ph type="body" idx="1"/>
          </p:nvPr>
        </p:nvSpPr>
        <p:spPr>
          <a:xfrm>
            <a:off x="309563" y="4389438"/>
            <a:ext cx="6335712" cy="4397375"/>
          </a:xfrm>
          <a:noFill/>
          <a:ln/>
        </p:spPr>
        <p:txBody>
          <a:bodyPr/>
          <a:lstStyle/>
          <a:p>
            <a:endParaRPr lang="en-US" sz="14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6C620B-90E8-4540-A5C1-A2C378D9CB6F}" type="slidenum">
              <a:rPr lang="en-US"/>
              <a:pPr>
                <a:defRPr/>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AE837-655B-4EE6-84F2-2D914E8C7364}"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5A3571-B2C3-4492-A84A-039FE2BDFA4C}"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5E2872-AD0B-49EB-9D2E-485BDC9DFFEC}"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404D12-C6A7-499B-BCB7-B93BC003E169}"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E86B5C-A65E-4987-ACC8-45E3A5B355FD}"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A88BE9-731C-4069-BB2A-7C7ECF7043B5}"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2F49BC-B245-41A2-9DAC-2BCD36C580A4}"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FCC773-A446-41A7-9DE3-9CD763808041}"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325336-3D52-4C5C-A8E8-91269D87BB87}"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AF3617-1C9A-4C8D-80D2-7F6305077BE0}"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6A2A93-0DDF-41A2-B925-93C9D886F336}"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3841FB-ABAF-4615-A01D-20BAAC5DC85B}"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1BE4B7-C5AE-43B9-98A8-CD7357821539}"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8E569CA-7612-4457-8E7B-8F56A869D9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mailto:awolfe@arthritis.org" TargetMode="External"/><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twitter.com/ArthritisAg" TargetMode="External"/><Relationship Id="rId5" Type="http://schemas.openxmlformats.org/officeDocument/2006/relationships/hyperlink" Target="http://www.facebook.com/#!/pages/Arthritis-and-Agriculture/183233434208?ref=ts" TargetMode="External"/><Relationship Id="rId4" Type="http://schemas.openxmlformats.org/officeDocument/2006/relationships/hyperlink" Target="http://www.arthritis-ag.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oleObject" Target="../embeddings/oleObject1.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www.arthritis-ag.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large pic with USDA tag"/>
          <p:cNvPicPr>
            <a:picLocks noChangeAspect="1" noChangeArrowheads="1"/>
          </p:cNvPicPr>
          <p:nvPr/>
        </p:nvPicPr>
        <p:blipFill>
          <a:blip r:embed="rId3" cstate="print">
            <a:grayscl/>
          </a:blip>
          <a:srcRect/>
          <a:stretch>
            <a:fillRect/>
          </a:stretch>
        </p:blipFill>
        <p:spPr bwMode="auto">
          <a:xfrm>
            <a:off x="0" y="0"/>
            <a:ext cx="9144000" cy="6858000"/>
          </a:xfrm>
          <a:prstGeom prst="rect">
            <a:avLst/>
          </a:prstGeom>
          <a:noFill/>
          <a:ln w="9525">
            <a:noFill/>
            <a:miter lim="800000"/>
            <a:headEnd/>
            <a:tailEnd/>
          </a:ln>
        </p:spPr>
      </p:pic>
      <p:sp>
        <p:nvSpPr>
          <p:cNvPr id="2051" name="WordArt 8"/>
          <p:cNvSpPr>
            <a:spLocks noChangeArrowheads="1" noChangeShapeType="1" noTextEdit="1"/>
          </p:cNvSpPr>
          <p:nvPr/>
        </p:nvSpPr>
        <p:spPr bwMode="auto">
          <a:xfrm>
            <a:off x="228600" y="228600"/>
            <a:ext cx="8763000" cy="990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National AgrAbility Project</a:t>
            </a:r>
          </a:p>
        </p:txBody>
      </p:sp>
      <p:sp>
        <p:nvSpPr>
          <p:cNvPr id="2052" name="Text Box 10"/>
          <p:cNvSpPr txBox="1">
            <a:spLocks noChangeArrowheads="1"/>
          </p:cNvSpPr>
          <p:nvPr/>
        </p:nvSpPr>
        <p:spPr bwMode="auto">
          <a:xfrm>
            <a:off x="1371600" y="1447800"/>
            <a:ext cx="6858000" cy="3200400"/>
          </a:xfrm>
          <a:prstGeom prst="rect">
            <a:avLst/>
          </a:prstGeom>
          <a:solidFill>
            <a:schemeClr val="bg1"/>
          </a:solidFill>
          <a:ln w="25400">
            <a:solidFill>
              <a:srgbClr val="009900"/>
            </a:solidFill>
            <a:miter lim="800000"/>
            <a:headEnd/>
            <a:tailEnd/>
          </a:ln>
        </p:spPr>
        <p:txBody>
          <a:bodyPr>
            <a:spAutoFit/>
          </a:bodyPr>
          <a:lstStyle/>
          <a:p>
            <a:pPr algn="ctr">
              <a:spcBef>
                <a:spcPct val="50000"/>
              </a:spcBef>
            </a:pPr>
            <a:endParaRPr lang="en-US" sz="800" b="1">
              <a:solidFill>
                <a:srgbClr val="009900"/>
              </a:solidFill>
            </a:endParaRPr>
          </a:p>
          <a:p>
            <a:pPr algn="ctr">
              <a:spcBef>
                <a:spcPct val="50000"/>
              </a:spcBef>
            </a:pPr>
            <a:endParaRPr lang="en-US" sz="800" b="1">
              <a:solidFill>
                <a:srgbClr val="009900"/>
              </a:solidFill>
            </a:endParaRPr>
          </a:p>
          <a:p>
            <a:pPr algn="ctr">
              <a:spcBef>
                <a:spcPct val="50000"/>
              </a:spcBef>
            </a:pPr>
            <a:endParaRPr lang="en-US" sz="800" b="1">
              <a:solidFill>
                <a:srgbClr val="009900"/>
              </a:solidFill>
            </a:endParaRPr>
          </a:p>
          <a:p>
            <a:pPr algn="ctr">
              <a:spcBef>
                <a:spcPct val="50000"/>
              </a:spcBef>
            </a:pPr>
            <a:endParaRPr lang="en-US" sz="800" b="1">
              <a:solidFill>
                <a:srgbClr val="009900"/>
              </a:solidFill>
            </a:endParaRPr>
          </a:p>
          <a:p>
            <a:pPr algn="ctr">
              <a:spcBef>
                <a:spcPct val="50000"/>
              </a:spcBef>
            </a:pPr>
            <a:endParaRPr lang="en-US" sz="800" b="1">
              <a:solidFill>
                <a:srgbClr val="009900"/>
              </a:solidFill>
            </a:endParaRPr>
          </a:p>
          <a:p>
            <a:pPr algn="ctr">
              <a:spcBef>
                <a:spcPct val="50000"/>
              </a:spcBef>
            </a:pPr>
            <a:endParaRPr lang="en-US" sz="2800" b="1">
              <a:solidFill>
                <a:srgbClr val="009900"/>
              </a:solidFill>
            </a:endParaRPr>
          </a:p>
          <a:p>
            <a:pPr algn="ctr">
              <a:spcBef>
                <a:spcPct val="50000"/>
              </a:spcBef>
            </a:pPr>
            <a:endParaRPr lang="en-US" sz="800" b="1">
              <a:solidFill>
                <a:srgbClr val="009900"/>
              </a:solidFill>
            </a:endParaRPr>
          </a:p>
          <a:p>
            <a:pPr algn="ctr">
              <a:spcBef>
                <a:spcPct val="50000"/>
              </a:spcBef>
            </a:pPr>
            <a:endParaRPr lang="en-US" sz="1600" b="1" u="sng"/>
          </a:p>
          <a:p>
            <a:pPr algn="ctr">
              <a:spcBef>
                <a:spcPct val="50000"/>
              </a:spcBef>
            </a:pPr>
            <a:r>
              <a:rPr lang="en-US" sz="1600" b="1" u="sng"/>
              <a:t>Amber D. Wolfe</a:t>
            </a:r>
            <a:br>
              <a:rPr lang="en-US" sz="1600" b="1" u="sng"/>
            </a:br>
            <a:r>
              <a:rPr lang="en-US" sz="1600"/>
              <a:t>AgrAbility Project Coordinator</a:t>
            </a:r>
            <a:br>
              <a:rPr lang="en-US" sz="1600"/>
            </a:br>
            <a:r>
              <a:rPr lang="en-US" sz="1600"/>
              <a:t>Arthritis Foundation - Indiana Chapter</a:t>
            </a:r>
          </a:p>
          <a:p>
            <a:pPr algn="ctr">
              <a:spcBef>
                <a:spcPct val="50000"/>
              </a:spcBef>
            </a:pPr>
            <a:endParaRPr lang="en-US" sz="800"/>
          </a:p>
        </p:txBody>
      </p:sp>
      <p:sp>
        <p:nvSpPr>
          <p:cNvPr id="2053" name="AutoShape 21" descr="image001"/>
          <p:cNvSpPr>
            <a:spLocks noChangeAspect="1" noChangeArrowheads="1"/>
          </p:cNvSpPr>
          <p:nvPr/>
        </p:nvSpPr>
        <p:spPr bwMode="auto">
          <a:xfrm>
            <a:off x="3452813" y="3162300"/>
            <a:ext cx="2238375" cy="533400"/>
          </a:xfrm>
          <a:prstGeom prst="rect">
            <a:avLst/>
          </a:prstGeom>
          <a:noFill/>
          <a:ln w="9525">
            <a:noFill/>
            <a:miter lim="800000"/>
            <a:headEnd/>
            <a:tailEnd/>
          </a:ln>
        </p:spPr>
        <p:txBody>
          <a:bodyPr/>
          <a:lstStyle/>
          <a:p>
            <a:endParaRPr lang="en-US"/>
          </a:p>
        </p:txBody>
      </p:sp>
      <p:sp>
        <p:nvSpPr>
          <p:cNvPr id="2054" name="AutoShape 23" descr="image001"/>
          <p:cNvSpPr>
            <a:spLocks noChangeAspect="1" noChangeArrowheads="1"/>
          </p:cNvSpPr>
          <p:nvPr/>
        </p:nvSpPr>
        <p:spPr bwMode="auto">
          <a:xfrm>
            <a:off x="3452813" y="3162300"/>
            <a:ext cx="2238375" cy="533400"/>
          </a:xfrm>
          <a:prstGeom prst="rect">
            <a:avLst/>
          </a:prstGeom>
          <a:noFill/>
          <a:ln w="9525">
            <a:noFill/>
            <a:miter lim="800000"/>
            <a:headEnd/>
            <a:tailEnd/>
          </a:ln>
        </p:spPr>
        <p:txBody>
          <a:bodyPr/>
          <a:lstStyle/>
          <a:p>
            <a:endParaRPr lang="en-US"/>
          </a:p>
        </p:txBody>
      </p:sp>
      <p:pic>
        <p:nvPicPr>
          <p:cNvPr id="2055" name="Picture 4" descr="A&amp;Acolor"/>
          <p:cNvPicPr>
            <a:picLocks noChangeAspect="1" noChangeArrowheads="1"/>
          </p:cNvPicPr>
          <p:nvPr/>
        </p:nvPicPr>
        <p:blipFill>
          <a:blip r:embed="rId4" cstate="print"/>
          <a:srcRect/>
          <a:stretch>
            <a:fillRect/>
          </a:stretch>
        </p:blipFill>
        <p:spPr bwMode="auto">
          <a:xfrm>
            <a:off x="1774825" y="1498600"/>
            <a:ext cx="5594350" cy="1930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3352800"/>
            <a:ext cx="8229600" cy="3276600"/>
          </a:xfrm>
        </p:spPr>
        <p:txBody>
          <a:bodyPr/>
          <a:lstStyle/>
          <a:p>
            <a:pPr>
              <a:lnSpc>
                <a:spcPct val="80000"/>
              </a:lnSpc>
              <a:buFontTx/>
              <a:buNone/>
            </a:pPr>
            <a:r>
              <a:rPr lang="en-US" b="1" smtClean="0"/>
              <a:t>Amber Wolfe</a:t>
            </a:r>
          </a:p>
          <a:p>
            <a:pPr>
              <a:lnSpc>
                <a:spcPct val="80000"/>
              </a:lnSpc>
              <a:buFontTx/>
              <a:buNone/>
            </a:pPr>
            <a:r>
              <a:rPr lang="en-US" sz="2000" smtClean="0"/>
              <a:t>AgrAbility Project Coordinator, Arthritis Foundation-Indiana Chapter</a:t>
            </a:r>
          </a:p>
          <a:p>
            <a:pPr>
              <a:lnSpc>
                <a:spcPct val="80000"/>
              </a:lnSpc>
              <a:buFontTx/>
              <a:buNone/>
            </a:pPr>
            <a:r>
              <a:rPr lang="en-US" sz="2000" smtClean="0"/>
              <a:t>615 N. Alabama Street, Suite 430 Indianapolis, IN 46204</a:t>
            </a:r>
          </a:p>
          <a:p>
            <a:pPr>
              <a:lnSpc>
                <a:spcPct val="80000"/>
              </a:lnSpc>
              <a:buFontTx/>
              <a:buNone/>
            </a:pPr>
            <a:r>
              <a:rPr lang="en-US" sz="2000" smtClean="0"/>
              <a:t>317-879-0321, extension 212, 1-800-783-2342</a:t>
            </a:r>
          </a:p>
          <a:p>
            <a:pPr>
              <a:lnSpc>
                <a:spcPct val="80000"/>
              </a:lnSpc>
              <a:buFontTx/>
              <a:buNone/>
            </a:pPr>
            <a:r>
              <a:rPr lang="en-US" sz="2000" smtClean="0">
                <a:hlinkClick r:id="rId3"/>
              </a:rPr>
              <a:t>awolfe@arthritis.org</a:t>
            </a:r>
            <a:endParaRPr lang="en-US" sz="2000" smtClean="0"/>
          </a:p>
          <a:p>
            <a:pPr>
              <a:lnSpc>
                <a:spcPct val="80000"/>
              </a:lnSpc>
              <a:buFontTx/>
              <a:buNone/>
            </a:pPr>
            <a:endParaRPr lang="en-US" sz="800" b="1" smtClean="0"/>
          </a:p>
          <a:p>
            <a:pPr>
              <a:lnSpc>
                <a:spcPct val="80000"/>
              </a:lnSpc>
              <a:buFontTx/>
              <a:buNone/>
            </a:pPr>
            <a:endParaRPr lang="en-US" sz="800" b="1" smtClean="0"/>
          </a:p>
          <a:p>
            <a:pPr algn="ctr">
              <a:lnSpc>
                <a:spcPct val="80000"/>
              </a:lnSpc>
              <a:buFontTx/>
              <a:buNone/>
            </a:pPr>
            <a:r>
              <a:rPr lang="en-US" b="1" smtClean="0">
                <a:hlinkClick r:id="rId4"/>
              </a:rPr>
              <a:t>www.arthritis-ag.org</a:t>
            </a:r>
            <a:endParaRPr lang="en-US" b="1" smtClean="0"/>
          </a:p>
          <a:p>
            <a:pPr algn="ctr">
              <a:lnSpc>
                <a:spcPct val="80000"/>
              </a:lnSpc>
              <a:buFontTx/>
              <a:buNone/>
            </a:pPr>
            <a:endParaRPr lang="en-US" sz="800" b="1" smtClean="0"/>
          </a:p>
          <a:p>
            <a:pPr algn="ctr">
              <a:lnSpc>
                <a:spcPct val="80000"/>
              </a:lnSpc>
              <a:buFontTx/>
              <a:buNone/>
            </a:pPr>
            <a:r>
              <a:rPr lang="en-US" sz="2400" b="1" smtClean="0">
                <a:hlinkClick r:id="rId5"/>
              </a:rPr>
              <a:t>Facebook</a:t>
            </a:r>
            <a:r>
              <a:rPr lang="en-US" sz="2400" b="1" smtClean="0"/>
              <a:t> and </a:t>
            </a:r>
            <a:r>
              <a:rPr lang="en-US" sz="2400" b="1" smtClean="0">
                <a:hlinkClick r:id="rId6"/>
              </a:rPr>
              <a:t>Twitter</a:t>
            </a:r>
            <a:endParaRPr lang="en-US" sz="2400" b="1" smtClean="0"/>
          </a:p>
        </p:txBody>
      </p:sp>
      <p:pic>
        <p:nvPicPr>
          <p:cNvPr id="11267" name="Picture 3" descr="A&amp;Acolor"/>
          <p:cNvPicPr>
            <a:picLocks noChangeAspect="1" noChangeArrowheads="1"/>
          </p:cNvPicPr>
          <p:nvPr/>
        </p:nvPicPr>
        <p:blipFill>
          <a:blip r:embed="rId7" cstate="print"/>
          <a:srcRect/>
          <a:stretch>
            <a:fillRect/>
          </a:stretch>
        </p:blipFill>
        <p:spPr bwMode="auto">
          <a:xfrm>
            <a:off x="152400" y="152400"/>
            <a:ext cx="8839200" cy="3051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3124200"/>
            <a:ext cx="4267200" cy="3124200"/>
          </a:xfrm>
          <a:ln w="50800">
            <a:solidFill>
              <a:srgbClr val="0000FF"/>
            </a:solidFill>
          </a:ln>
        </p:spPr>
        <p:txBody>
          <a:bodyPr/>
          <a:lstStyle/>
          <a:p>
            <a:pPr algn="l" eaLnBrk="1" hangingPunct="1"/>
            <a:r>
              <a:rPr lang="en-US" sz="1800" b="1" u="sng" smtClean="0"/>
              <a:t>Arthritis Foundation, IN Chapter</a:t>
            </a:r>
            <a:br>
              <a:rPr lang="en-US" sz="1800" b="1" u="sng" smtClean="0"/>
            </a:br>
            <a:r>
              <a:rPr lang="en-US" sz="1800" b="1" u="sng" smtClean="0"/>
              <a:t>Heartland Region</a:t>
            </a:r>
            <a:br>
              <a:rPr lang="en-US" sz="1800" b="1" u="sng" smtClean="0"/>
            </a:br>
            <a:r>
              <a:rPr lang="en-US" sz="1800" smtClean="0"/>
              <a:t>615 N. Alabama Street, Suite 430</a:t>
            </a:r>
            <a:br>
              <a:rPr lang="en-US" sz="1800" smtClean="0"/>
            </a:br>
            <a:r>
              <a:rPr lang="en-US" sz="1800" smtClean="0"/>
              <a:t>Indianapolis, IN  46204</a:t>
            </a:r>
            <a:br>
              <a:rPr lang="en-US" sz="1800" smtClean="0"/>
            </a:br>
            <a:r>
              <a:rPr lang="en-US" sz="1800" smtClean="0"/>
              <a:t>317-879-0321</a:t>
            </a:r>
            <a:br>
              <a:rPr lang="en-US" sz="1800" smtClean="0"/>
            </a:br>
            <a:r>
              <a:rPr lang="en-US" sz="1800" smtClean="0"/>
              <a:t>800-783-2342</a:t>
            </a:r>
            <a:br>
              <a:rPr lang="en-US" sz="1800" smtClean="0"/>
            </a:br>
            <a:r>
              <a:rPr lang="en-US" sz="1800" smtClean="0"/>
              <a:t>info.in@arthritis.org</a:t>
            </a:r>
            <a:br>
              <a:rPr lang="en-US" sz="1800" smtClean="0"/>
            </a:br>
            <a:r>
              <a:rPr lang="en-US" sz="1800" smtClean="0"/>
              <a:t/>
            </a:r>
            <a:br>
              <a:rPr lang="en-US" sz="1800" smtClean="0"/>
            </a:br>
            <a:r>
              <a:rPr lang="en-US" sz="2000" smtClean="0"/>
              <a:t>              </a:t>
            </a:r>
            <a:r>
              <a:rPr lang="en-US" sz="2400" b="1" smtClean="0"/>
              <a:t>www.arthritis.org </a:t>
            </a:r>
          </a:p>
        </p:txBody>
      </p:sp>
      <p:pic>
        <p:nvPicPr>
          <p:cNvPr id="3075" name="Picture 3"/>
          <p:cNvPicPr>
            <a:picLocks noChangeAspect="1" noChangeArrowheads="1"/>
          </p:cNvPicPr>
          <p:nvPr/>
        </p:nvPicPr>
        <p:blipFill>
          <a:blip r:embed="rId4" cstate="print"/>
          <a:srcRect/>
          <a:stretch>
            <a:fillRect/>
          </a:stretch>
        </p:blipFill>
        <p:spPr bwMode="auto">
          <a:xfrm>
            <a:off x="152400" y="152400"/>
            <a:ext cx="3962400" cy="1408113"/>
          </a:xfrm>
          <a:prstGeom prst="rect">
            <a:avLst/>
          </a:prstGeom>
          <a:noFill/>
          <a:ln w="9525">
            <a:noFill/>
            <a:miter lim="800000"/>
            <a:headEnd/>
            <a:tailEnd/>
          </a:ln>
        </p:spPr>
      </p:pic>
      <p:sp>
        <p:nvSpPr>
          <p:cNvPr id="3076" name="Text Box 4"/>
          <p:cNvSpPr txBox="1">
            <a:spLocks noChangeArrowheads="1"/>
          </p:cNvSpPr>
          <p:nvPr/>
        </p:nvSpPr>
        <p:spPr bwMode="auto">
          <a:xfrm>
            <a:off x="152400" y="1676400"/>
            <a:ext cx="8839200" cy="1187450"/>
          </a:xfrm>
          <a:prstGeom prst="rect">
            <a:avLst/>
          </a:prstGeom>
          <a:noFill/>
          <a:ln w="9525">
            <a:noFill/>
            <a:miter lim="800000"/>
            <a:headEnd/>
            <a:tailEnd/>
          </a:ln>
          <a:effectLst/>
        </p:spPr>
        <p:txBody>
          <a:bodyPr>
            <a:spAutoFit/>
          </a:bodyPr>
          <a:lstStyle/>
          <a:p>
            <a:pPr>
              <a:spcBef>
                <a:spcPct val="50000"/>
              </a:spcBef>
            </a:pPr>
            <a:r>
              <a:rPr lang="en-US" sz="2400" i="1"/>
              <a:t>The mission of the Arthritis Foundation is to improve lives through leadership in the prevention, control, and cure of arthritis and related diseases.</a:t>
            </a:r>
          </a:p>
        </p:txBody>
      </p:sp>
      <p:sp>
        <p:nvSpPr>
          <p:cNvPr id="59397" name="Text Box 5"/>
          <p:cNvSpPr txBox="1">
            <a:spLocks noChangeArrowheads="1"/>
          </p:cNvSpPr>
          <p:nvPr/>
        </p:nvSpPr>
        <p:spPr bwMode="auto">
          <a:xfrm>
            <a:off x="4876800" y="2590800"/>
            <a:ext cx="4114800" cy="3876675"/>
          </a:xfrm>
          <a:prstGeom prst="rect">
            <a:avLst/>
          </a:prstGeom>
          <a:noFill/>
          <a:ln w="9525">
            <a:noFill/>
            <a:miter lim="800000"/>
            <a:headEnd/>
            <a:tailEnd/>
          </a:ln>
          <a:effectLst/>
        </p:spPr>
        <p:txBody>
          <a:bodyPr>
            <a:spAutoFit/>
          </a:bodyPr>
          <a:lstStyle/>
          <a:p>
            <a:r>
              <a:rPr lang="en-US">
                <a:solidFill>
                  <a:srgbClr val="0000FF"/>
                </a:solidFill>
              </a:rPr>
              <a:t>The Indiana Chapter of the Arthritis Foundation: </a:t>
            </a:r>
          </a:p>
          <a:p>
            <a:endParaRPr lang="en-US">
              <a:solidFill>
                <a:srgbClr val="0000FF"/>
              </a:solidFill>
            </a:endParaRPr>
          </a:p>
          <a:p>
            <a:pPr lvl="1">
              <a:buFontTx/>
              <a:buChar char="•"/>
            </a:pPr>
            <a:r>
              <a:rPr lang="en-US" i="1"/>
              <a:t>Trains instructors in “Life Improvement Series” programs</a:t>
            </a:r>
          </a:p>
          <a:p>
            <a:pPr lvl="2">
              <a:buFontTx/>
              <a:buChar char="•"/>
            </a:pPr>
            <a:r>
              <a:rPr lang="en-US" sz="1600">
                <a:solidFill>
                  <a:srgbClr val="0000FF"/>
                </a:solidFill>
              </a:rPr>
              <a:t>Tai Chi, Aquatics, Exercise, and Self-Help programs</a:t>
            </a:r>
            <a:endParaRPr lang="en-US" sz="1600" i="1">
              <a:solidFill>
                <a:srgbClr val="0000FF"/>
              </a:solidFill>
            </a:endParaRPr>
          </a:p>
          <a:p>
            <a:pPr lvl="1">
              <a:buFontTx/>
              <a:buChar char="•"/>
            </a:pPr>
            <a:r>
              <a:rPr lang="en-US" i="1"/>
              <a:t>Holds public education forums to increase arthritis awareness</a:t>
            </a:r>
          </a:p>
          <a:p>
            <a:pPr lvl="1">
              <a:buFontTx/>
              <a:buChar char="•"/>
            </a:pPr>
            <a:r>
              <a:rPr lang="en-US" i="1"/>
              <a:t>Secures funding for research</a:t>
            </a:r>
          </a:p>
          <a:p>
            <a:pPr lvl="1">
              <a:buFontTx/>
              <a:buChar char="•"/>
            </a:pPr>
            <a:r>
              <a:rPr lang="en-US" i="1"/>
              <a:t>Provides information at health fairs</a:t>
            </a:r>
          </a:p>
          <a:p>
            <a:pPr lvl="1">
              <a:buFontTx/>
              <a:buChar char="•"/>
            </a:pPr>
            <a:r>
              <a:rPr lang="en-US" i="1"/>
              <a:t>Conducts presentations and community outreach programs</a:t>
            </a:r>
          </a:p>
        </p:txBody>
      </p:sp>
      <p:sp>
        <p:nvSpPr>
          <p:cNvPr id="3078" name="WordArt 6"/>
          <p:cNvSpPr>
            <a:spLocks noChangeArrowheads="1" noChangeShapeType="1" noTextEdit="1"/>
          </p:cNvSpPr>
          <p:nvPr/>
        </p:nvSpPr>
        <p:spPr bwMode="auto">
          <a:xfrm>
            <a:off x="4724400" y="228600"/>
            <a:ext cx="4029075" cy="1066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Arial Black"/>
              </a:rPr>
              <a:t>US- 42 Chapters</a:t>
            </a:r>
          </a:p>
          <a:p>
            <a:pPr algn="ctr"/>
            <a:r>
              <a:rPr lang="en-US" sz="3600" kern="10">
                <a:ln w="9525">
                  <a:solidFill>
                    <a:srgbClr val="000000"/>
                  </a:solidFill>
                  <a:round/>
                  <a:headEnd/>
                  <a:tailEnd/>
                </a:ln>
                <a:solidFill>
                  <a:srgbClr val="0000FF"/>
                </a:solidFill>
                <a:latin typeface="Arial Black"/>
              </a:rPr>
              <a:t>10 Regions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3000" fill="hold"/>
                                        <p:tgtEl>
                                          <p:spTgt spid="59394"/>
                                        </p:tgtEl>
                                        <p:attrNameLst>
                                          <p:attrName>ppt_x</p:attrName>
                                        </p:attrNameLst>
                                      </p:cBhvr>
                                      <p:tavLst>
                                        <p:tav tm="0">
                                          <p:val>
                                            <p:strVal val="#ppt_x"/>
                                          </p:val>
                                        </p:tav>
                                        <p:tav tm="100000">
                                          <p:val>
                                            <p:strVal val="#ppt_x"/>
                                          </p:val>
                                        </p:tav>
                                      </p:tavLst>
                                    </p:anim>
                                    <p:anim calcmode="lin" valueType="num">
                                      <p:cBhvr additive="base">
                                        <p:cTn id="8" dur="30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9397"/>
                                        </p:tgtEl>
                                        <p:attrNameLst>
                                          <p:attrName>style.visibility</p:attrName>
                                        </p:attrNameLst>
                                      </p:cBhvr>
                                      <p:to>
                                        <p:strVal val="visible"/>
                                      </p:to>
                                    </p:set>
                                    <p:anim calcmode="lin" valueType="num">
                                      <p:cBhvr additive="base">
                                        <p:cTn id="13" dur="3000" fill="hold"/>
                                        <p:tgtEl>
                                          <p:spTgt spid="59397"/>
                                        </p:tgtEl>
                                        <p:attrNameLst>
                                          <p:attrName>ppt_x</p:attrName>
                                        </p:attrNameLst>
                                      </p:cBhvr>
                                      <p:tavLst>
                                        <p:tav tm="0">
                                          <p:val>
                                            <p:strVal val="#ppt_x"/>
                                          </p:val>
                                        </p:tav>
                                        <p:tav tm="100000">
                                          <p:val>
                                            <p:strVal val="#ppt_x"/>
                                          </p:val>
                                        </p:tav>
                                      </p:tavLst>
                                    </p:anim>
                                    <p:anim calcmode="lin" valueType="num">
                                      <p:cBhvr additive="base">
                                        <p:cTn id="14" dur="3000" fill="hold"/>
                                        <p:tgtEl>
                                          <p:spTgt spid="593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tionwide%20Region%20Map"/>
          <p:cNvPicPr>
            <a:picLocks noChangeAspect="1" noChangeArrowheads="1"/>
          </p:cNvPicPr>
          <p:nvPr/>
        </p:nvPicPr>
        <p:blipFill>
          <a:blip r:embed="rId3" cstate="print"/>
          <a:srcRect/>
          <a:stretch>
            <a:fillRect/>
          </a:stretch>
        </p:blipFill>
        <p:spPr bwMode="auto">
          <a:xfrm>
            <a:off x="0" y="0"/>
            <a:ext cx="8991600" cy="6831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0438791"/>
          <p:cNvPicPr>
            <a:picLocks noChangeAspect="1" noChangeArrowheads="1"/>
          </p:cNvPicPr>
          <p:nvPr/>
        </p:nvPicPr>
        <p:blipFill>
          <a:blip r:embed="rId4" cstate="print"/>
          <a:srcRect/>
          <a:stretch>
            <a:fillRect/>
          </a:stretch>
        </p:blipFill>
        <p:spPr bwMode="auto">
          <a:xfrm>
            <a:off x="4495800" y="1447800"/>
            <a:ext cx="3886200" cy="5181600"/>
          </a:xfrm>
          <a:prstGeom prst="rect">
            <a:avLst/>
          </a:prstGeom>
          <a:noFill/>
          <a:ln w="9525">
            <a:noFill/>
            <a:miter lim="800000"/>
            <a:headEnd/>
            <a:tailEnd/>
          </a:ln>
        </p:spPr>
      </p:pic>
      <p:pic>
        <p:nvPicPr>
          <p:cNvPr id="5123" name="Picture 3" descr="arthritis-fingers"/>
          <p:cNvPicPr>
            <a:picLocks noChangeAspect="1" noChangeArrowheads="1"/>
          </p:cNvPicPr>
          <p:nvPr>
            <p:ph sz="half" idx="2"/>
          </p:nvPr>
        </p:nvPicPr>
        <p:blipFill>
          <a:blip r:embed="rId5" cstate="print"/>
          <a:srcRect/>
          <a:stretch>
            <a:fillRect/>
          </a:stretch>
        </p:blipFill>
        <p:spPr>
          <a:xfrm>
            <a:off x="3048000" y="4038600"/>
            <a:ext cx="2286000" cy="2286000"/>
          </a:xfrm>
          <a:noFill/>
        </p:spPr>
      </p:pic>
      <p:sp>
        <p:nvSpPr>
          <p:cNvPr id="5124" name="Rectangle 4"/>
          <p:cNvSpPr>
            <a:spLocks noGrp="1" noChangeArrowheads="1"/>
          </p:cNvSpPr>
          <p:nvPr>
            <p:ph type="title"/>
          </p:nvPr>
        </p:nvSpPr>
        <p:spPr/>
        <p:txBody>
          <a:bodyPr/>
          <a:lstStyle/>
          <a:p>
            <a:r>
              <a:rPr lang="en-US" sz="8000" smtClean="0">
                <a:solidFill>
                  <a:srgbClr val="009900"/>
                </a:solidFill>
                <a:latin typeface="Rockwell Condensed" pitchFamily="18" charset="0"/>
              </a:rPr>
              <a:t>Arthritis Defined</a:t>
            </a:r>
            <a:r>
              <a:rPr lang="en-US" sz="8000" smtClean="0">
                <a:solidFill>
                  <a:srgbClr val="009900"/>
                </a:solidFill>
              </a:rPr>
              <a:t>…</a:t>
            </a:r>
            <a:endParaRPr lang="en-US" sz="8000" smtClean="0">
              <a:solidFill>
                <a:srgbClr val="009900"/>
              </a:solidFill>
              <a:latin typeface="Rockwell Condensed" pitchFamily="18" charset="0"/>
            </a:endParaRPr>
          </a:p>
        </p:txBody>
      </p:sp>
      <p:sp>
        <p:nvSpPr>
          <p:cNvPr id="5125" name="Rectangle 5"/>
          <p:cNvSpPr>
            <a:spLocks noGrp="1" noChangeArrowheads="1"/>
          </p:cNvSpPr>
          <p:nvPr>
            <p:ph type="body" sz="half" idx="1"/>
          </p:nvPr>
        </p:nvSpPr>
        <p:spPr>
          <a:xfrm>
            <a:off x="457200" y="1600200"/>
            <a:ext cx="5410200" cy="2362200"/>
          </a:xfrm>
        </p:spPr>
        <p:txBody>
          <a:bodyPr/>
          <a:lstStyle/>
          <a:p>
            <a:pPr>
              <a:lnSpc>
                <a:spcPct val="80000"/>
              </a:lnSpc>
              <a:buFontTx/>
              <a:buNone/>
            </a:pPr>
            <a:r>
              <a:rPr lang="en-US" sz="1800" b="1" smtClean="0"/>
              <a:t>The term arthritis refers to an “inflammation of a joint”.  It is used to refer to over 100 </a:t>
            </a:r>
            <a:r>
              <a:rPr lang="en-US" sz="1800" b="1" i="1" u="sng" smtClean="0"/>
              <a:t>rheumatic diseases</a:t>
            </a:r>
            <a:r>
              <a:rPr lang="en-US" sz="1800" b="1" smtClean="0"/>
              <a:t> that are characterized by problems in and around joints.</a:t>
            </a:r>
          </a:p>
          <a:p>
            <a:pPr algn="ctr">
              <a:lnSpc>
                <a:spcPct val="80000"/>
              </a:lnSpc>
              <a:buFontTx/>
              <a:buNone/>
            </a:pPr>
            <a:endParaRPr lang="en-US" sz="1800" b="1" smtClean="0"/>
          </a:p>
          <a:p>
            <a:pPr eaLnBrk="1" hangingPunct="1">
              <a:spcBef>
                <a:spcPct val="0"/>
              </a:spcBef>
              <a:buFontTx/>
              <a:buNone/>
            </a:pPr>
            <a:r>
              <a:rPr lang="en-US" sz="1800" b="1" i="1" smtClean="0"/>
              <a:t>The inflammatory types of arthritis cause systemic problems, such as fatigue, that interfere with the physical work that is necessary in the business of farming.</a:t>
            </a:r>
            <a:r>
              <a:rPr lang="en-US" sz="1800" b="1" smtClean="0"/>
              <a:t> </a:t>
            </a:r>
          </a:p>
        </p:txBody>
      </p:sp>
      <p:sp>
        <p:nvSpPr>
          <p:cNvPr id="5126" name="Rectangle 6"/>
          <p:cNvSpPr>
            <a:spLocks noChangeArrowheads="1"/>
          </p:cNvSpPr>
          <p:nvPr/>
        </p:nvSpPr>
        <p:spPr bwMode="auto">
          <a:xfrm>
            <a:off x="228600" y="4419600"/>
            <a:ext cx="2667000" cy="1644650"/>
          </a:xfrm>
          <a:prstGeom prst="rect">
            <a:avLst/>
          </a:prstGeom>
          <a:noFill/>
          <a:ln w="9525">
            <a:noFill/>
            <a:miter lim="800000"/>
            <a:headEnd/>
            <a:tailEnd/>
          </a:ln>
          <a:effectLst/>
        </p:spPr>
        <p:txBody>
          <a:bodyPr>
            <a:spAutoFit/>
          </a:bodyPr>
          <a:lstStyle/>
          <a:p>
            <a:pPr algn="ctr"/>
            <a:r>
              <a:rPr lang="en-US" sz="1600" b="1" i="1" u="sng">
                <a:solidFill>
                  <a:srgbClr val="009900"/>
                </a:solidFill>
              </a:rPr>
              <a:t>Rheumatic Diseases/ Autoimmune Diseases</a:t>
            </a:r>
            <a:r>
              <a:rPr lang="en-US" sz="1600" i="1">
                <a:solidFill>
                  <a:srgbClr val="009900"/>
                </a:solidFill>
              </a:rPr>
              <a:t> </a:t>
            </a:r>
            <a:r>
              <a:rPr lang="en-US" sz="1400" i="1">
                <a:solidFill>
                  <a:srgbClr val="009900"/>
                </a:solidFill>
              </a:rPr>
              <a:t>The body attacks itself (joints) causing inflammation, pain and degeneration of the connective tissue.  Most are chronic and have no cure.</a:t>
            </a:r>
          </a:p>
        </p:txBody>
      </p:sp>
    </p:spTree>
    <p:custDataLst>
      <p:tags r:id="rId1"/>
    </p:custData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Pj04387900000[1]"/>
          <p:cNvPicPr>
            <a:picLocks noChangeAspect="1" noChangeArrowheads="1"/>
          </p:cNvPicPr>
          <p:nvPr/>
        </p:nvPicPr>
        <p:blipFill>
          <a:blip r:embed="rId4" cstate="print"/>
          <a:srcRect/>
          <a:stretch>
            <a:fillRect/>
          </a:stretch>
        </p:blipFill>
        <p:spPr bwMode="auto">
          <a:xfrm>
            <a:off x="5108575" y="1524000"/>
            <a:ext cx="3576638" cy="4953000"/>
          </a:xfrm>
          <a:prstGeom prst="rect">
            <a:avLst/>
          </a:prstGeom>
          <a:noFill/>
          <a:ln w="9525">
            <a:noFill/>
            <a:miter lim="800000"/>
            <a:headEnd/>
            <a:tailEnd/>
          </a:ln>
          <a:effectLst/>
        </p:spPr>
      </p:pic>
      <p:sp>
        <p:nvSpPr>
          <p:cNvPr id="6147" name="Rectangle 3"/>
          <p:cNvSpPr>
            <a:spLocks noChangeArrowheads="1"/>
          </p:cNvSpPr>
          <p:nvPr/>
        </p:nvSpPr>
        <p:spPr bwMode="auto">
          <a:xfrm>
            <a:off x="152400" y="1524000"/>
            <a:ext cx="4876800" cy="5334000"/>
          </a:xfrm>
          <a:prstGeom prst="rect">
            <a:avLst/>
          </a:prstGeom>
          <a:noFill/>
          <a:ln w="9525">
            <a:noFill/>
            <a:miter lim="800000"/>
            <a:headEnd/>
            <a:tailEnd/>
          </a:ln>
          <a:effectLst/>
        </p:spPr>
        <p:txBody>
          <a:bodyPr/>
          <a:lstStyle/>
          <a:p>
            <a:pPr marL="342900" indent="-342900" eaLnBrk="0" hangingPunct="0">
              <a:spcBef>
                <a:spcPct val="20000"/>
              </a:spcBef>
              <a:buFontTx/>
              <a:buChar char="•"/>
            </a:pPr>
            <a:r>
              <a:rPr lang="en-US" b="1" u="sng"/>
              <a:t>50 Million</a:t>
            </a:r>
            <a:r>
              <a:rPr lang="en-US"/>
              <a:t> people in the US have doctor diagnosed Arthritis.</a:t>
            </a:r>
          </a:p>
          <a:p>
            <a:pPr marL="742950" lvl="1" indent="-285750" eaLnBrk="0" hangingPunct="0">
              <a:spcBef>
                <a:spcPct val="20000"/>
              </a:spcBef>
              <a:buFontTx/>
              <a:buChar char="•"/>
            </a:pPr>
            <a:r>
              <a:rPr lang="en-US" sz="1600" b="1" u="sng"/>
              <a:t>Osteoarthritis</a:t>
            </a:r>
            <a:r>
              <a:rPr lang="en-US" sz="1600" b="1"/>
              <a:t>- 27 million</a:t>
            </a:r>
          </a:p>
          <a:p>
            <a:pPr marL="742950" lvl="1" indent="-285750" eaLnBrk="0" hangingPunct="0">
              <a:spcBef>
                <a:spcPct val="20000"/>
              </a:spcBef>
              <a:buFontTx/>
              <a:buChar char="•"/>
            </a:pPr>
            <a:r>
              <a:rPr lang="en-US" sz="1600" b="1" u="sng"/>
              <a:t>Rheumatoid Arthritis</a:t>
            </a:r>
            <a:r>
              <a:rPr lang="en-US" sz="1600" b="1"/>
              <a:t>- 1.3 million</a:t>
            </a:r>
          </a:p>
          <a:p>
            <a:pPr marL="742950" lvl="1" indent="-285750" eaLnBrk="0" hangingPunct="0">
              <a:spcBef>
                <a:spcPct val="20000"/>
              </a:spcBef>
              <a:buFontTx/>
              <a:buChar char="•"/>
            </a:pPr>
            <a:r>
              <a:rPr lang="en-US" sz="1600" b="1" u="sng"/>
              <a:t>Gout</a:t>
            </a:r>
            <a:r>
              <a:rPr lang="en-US" sz="1600" b="1"/>
              <a:t>- 3 million    </a:t>
            </a:r>
          </a:p>
          <a:p>
            <a:pPr marL="742950" lvl="1" indent="-285750" eaLnBrk="0" hangingPunct="0">
              <a:spcBef>
                <a:spcPct val="20000"/>
              </a:spcBef>
              <a:buFontTx/>
              <a:buChar char="•"/>
            </a:pPr>
            <a:r>
              <a:rPr lang="en-US" sz="1600" b="1" u="sng"/>
              <a:t>Fibromyalgia</a:t>
            </a:r>
            <a:r>
              <a:rPr lang="en-US" sz="1600" b="1"/>
              <a:t>- 5 million</a:t>
            </a:r>
          </a:p>
          <a:p>
            <a:pPr marL="342900" indent="-342900" eaLnBrk="0" hangingPunct="0">
              <a:spcBef>
                <a:spcPct val="20000"/>
              </a:spcBef>
              <a:buFontTx/>
              <a:buChar char="•"/>
            </a:pPr>
            <a:endParaRPr lang="en-US" sz="1200"/>
          </a:p>
          <a:p>
            <a:pPr marL="342900" indent="-342900" eaLnBrk="0" hangingPunct="0">
              <a:spcBef>
                <a:spcPct val="20000"/>
              </a:spcBef>
              <a:buFontTx/>
              <a:buChar char="•"/>
            </a:pPr>
            <a:r>
              <a:rPr lang="en-US"/>
              <a:t>More than half of the individuals who have arthritis are </a:t>
            </a:r>
            <a:r>
              <a:rPr lang="en-US" i="1"/>
              <a:t>younger than 65 years old</a:t>
            </a:r>
            <a:r>
              <a:rPr lang="en-US"/>
              <a:t>.</a:t>
            </a:r>
          </a:p>
          <a:p>
            <a:pPr marL="342900" indent="-342900" eaLnBrk="0" hangingPunct="0">
              <a:spcBef>
                <a:spcPct val="20000"/>
              </a:spcBef>
              <a:buFontTx/>
              <a:buChar char="•"/>
            </a:pPr>
            <a:endParaRPr lang="en-US" sz="800"/>
          </a:p>
          <a:p>
            <a:pPr marL="342900" indent="-342900" eaLnBrk="0" hangingPunct="0">
              <a:spcBef>
                <a:spcPct val="20000"/>
              </a:spcBef>
              <a:buFontTx/>
              <a:buChar char="•"/>
            </a:pPr>
            <a:r>
              <a:rPr lang="en-US"/>
              <a:t>Affects women twice as often as men.</a:t>
            </a:r>
          </a:p>
          <a:p>
            <a:pPr marL="342900" indent="-342900" eaLnBrk="0" hangingPunct="0">
              <a:spcBef>
                <a:spcPct val="20000"/>
              </a:spcBef>
              <a:buFontTx/>
              <a:buChar char="•"/>
            </a:pPr>
            <a:endParaRPr lang="en-US" sz="800"/>
          </a:p>
          <a:p>
            <a:pPr marL="342900" indent="-342900" eaLnBrk="0" hangingPunct="0">
              <a:spcBef>
                <a:spcPct val="20000"/>
              </a:spcBef>
              <a:buFontTx/>
              <a:buChar char="•"/>
            </a:pPr>
            <a:r>
              <a:rPr lang="en-US"/>
              <a:t>Nearly </a:t>
            </a:r>
            <a:r>
              <a:rPr lang="en-US" b="1" u="sng"/>
              <a:t>300,000</a:t>
            </a:r>
            <a:r>
              <a:rPr lang="en-US"/>
              <a:t> children are affected by arthritis.</a:t>
            </a:r>
          </a:p>
          <a:p>
            <a:pPr marL="342900" indent="-342900" eaLnBrk="0" hangingPunct="0">
              <a:spcBef>
                <a:spcPct val="20000"/>
              </a:spcBef>
              <a:buFontTx/>
              <a:buChar char="•"/>
            </a:pPr>
            <a:endParaRPr lang="en-US" sz="800"/>
          </a:p>
          <a:p>
            <a:pPr marL="342900" indent="-342900" eaLnBrk="0" hangingPunct="0">
              <a:spcBef>
                <a:spcPct val="20000"/>
              </a:spcBef>
              <a:buFontTx/>
              <a:buChar char="•"/>
            </a:pPr>
            <a:r>
              <a:rPr lang="en-US"/>
              <a:t>Arthritis is </a:t>
            </a:r>
            <a:r>
              <a:rPr lang="en-US" b="1" u="sng"/>
              <a:t>second only to heart disease</a:t>
            </a:r>
            <a:r>
              <a:rPr lang="en-US"/>
              <a:t> as a cause of work disability.  </a:t>
            </a:r>
          </a:p>
          <a:p>
            <a:pPr marL="342900" indent="-342900" eaLnBrk="0" hangingPunct="0">
              <a:spcBef>
                <a:spcPct val="20000"/>
              </a:spcBef>
              <a:buFontTx/>
              <a:buChar char="•"/>
            </a:pPr>
            <a:endParaRPr lang="en-US" sz="800"/>
          </a:p>
        </p:txBody>
      </p:sp>
      <p:sp>
        <p:nvSpPr>
          <p:cNvPr id="6148" name="Rectangle 4"/>
          <p:cNvSpPr>
            <a:spLocks noGrp="1" noChangeArrowheads="1"/>
          </p:cNvSpPr>
          <p:nvPr>
            <p:ph type="title"/>
          </p:nvPr>
        </p:nvSpPr>
        <p:spPr>
          <a:xfrm>
            <a:off x="228600" y="228600"/>
            <a:ext cx="8686800" cy="1143000"/>
          </a:xfrm>
          <a:ln w="25400">
            <a:solidFill>
              <a:srgbClr val="009900"/>
            </a:solidFill>
          </a:ln>
        </p:spPr>
        <p:txBody>
          <a:bodyPr/>
          <a:lstStyle/>
          <a:p>
            <a:r>
              <a:rPr lang="en-US" sz="5400" b="1" smtClean="0">
                <a:solidFill>
                  <a:srgbClr val="009900"/>
                </a:solidFill>
              </a:rPr>
              <a:t>Arthritis: A Nation In Pain</a:t>
            </a:r>
          </a:p>
        </p:txBody>
      </p:sp>
    </p:spTree>
    <p:custDataLst>
      <p:tags r:id="rId1"/>
    </p:custData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3505200"/>
            <a:ext cx="8229600" cy="1600200"/>
          </a:xfrm>
        </p:spPr>
        <p:txBody>
          <a:bodyPr/>
          <a:lstStyle/>
          <a:p>
            <a:pPr algn="ctr" eaLnBrk="1" hangingPunct="1">
              <a:buFontTx/>
              <a:buNone/>
            </a:pPr>
            <a:r>
              <a:rPr lang="en-US" b="1" smtClean="0"/>
              <a:t>Many agricultural workers do not know they may be at risk of developing osteoarthritis.</a:t>
            </a:r>
          </a:p>
          <a:p>
            <a:pPr eaLnBrk="1" hangingPunct="1">
              <a:buFontTx/>
              <a:buNone/>
            </a:pPr>
            <a:endParaRPr lang="en-US" smtClean="0"/>
          </a:p>
        </p:txBody>
      </p:sp>
      <p:pic>
        <p:nvPicPr>
          <p:cNvPr id="7171" name="Picture 3" descr="A&amp;Acolor"/>
          <p:cNvPicPr>
            <a:picLocks noChangeAspect="1" noChangeArrowheads="1"/>
          </p:cNvPicPr>
          <p:nvPr/>
        </p:nvPicPr>
        <p:blipFill>
          <a:blip r:embed="rId3" cstate="print"/>
          <a:srcRect/>
          <a:stretch>
            <a:fillRect/>
          </a:stretch>
        </p:blipFill>
        <p:spPr bwMode="auto">
          <a:xfrm>
            <a:off x="152400" y="152400"/>
            <a:ext cx="8839200" cy="3051175"/>
          </a:xfrm>
          <a:prstGeom prst="rect">
            <a:avLst/>
          </a:prstGeom>
          <a:noFill/>
          <a:ln w="9525">
            <a:noFill/>
            <a:miter lim="800000"/>
            <a:headEnd/>
            <a:tailEnd/>
          </a:ln>
        </p:spPr>
      </p:pic>
      <p:sp>
        <p:nvSpPr>
          <p:cNvPr id="67588" name="Rectangle 4"/>
          <p:cNvSpPr>
            <a:spLocks noChangeArrowheads="1"/>
          </p:cNvSpPr>
          <p:nvPr/>
        </p:nvSpPr>
        <p:spPr bwMode="auto">
          <a:xfrm>
            <a:off x="304800" y="5257800"/>
            <a:ext cx="8534400" cy="1116013"/>
          </a:xfrm>
          <a:prstGeom prst="rect">
            <a:avLst/>
          </a:prstGeom>
          <a:noFill/>
          <a:ln w="9525">
            <a:noFill/>
            <a:miter lim="800000"/>
            <a:headEnd/>
            <a:tailEnd/>
          </a:ln>
          <a:effectLst/>
        </p:spPr>
        <p:txBody>
          <a:bodyPr>
            <a:spAutoFit/>
          </a:bodyPr>
          <a:lstStyle/>
          <a:p>
            <a:pPr algn="ctr">
              <a:lnSpc>
                <a:spcPct val="80000"/>
              </a:lnSpc>
              <a:spcBef>
                <a:spcPct val="20000"/>
              </a:spcBef>
            </a:pPr>
            <a:r>
              <a:rPr lang="en-US" sz="2800" b="1"/>
              <a:t>With the average age of the American farmer climbing above 57, increasingly more farmers will find tasks difficult to complete.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additive="base">
                                        <p:cTn id="7" dur="3000" fill="hold"/>
                                        <p:tgtEl>
                                          <p:spTgt spid="67588"/>
                                        </p:tgtEl>
                                        <p:attrNameLst>
                                          <p:attrName>ppt_x</p:attrName>
                                        </p:attrNameLst>
                                      </p:cBhvr>
                                      <p:tavLst>
                                        <p:tav tm="0">
                                          <p:val>
                                            <p:strVal val="#ppt_x"/>
                                          </p:val>
                                        </p:tav>
                                        <p:tav tm="100000">
                                          <p:val>
                                            <p:strVal val="#ppt_x"/>
                                          </p:val>
                                        </p:tav>
                                      </p:tavLst>
                                    </p:anim>
                                    <p:anim calcmode="lin" valueType="num">
                                      <p:cBhvr additive="base">
                                        <p:cTn id="8" dur="3000" fill="hold"/>
                                        <p:tgtEl>
                                          <p:spTgt spid="67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large pic with USDA tag"/>
          <p:cNvPicPr>
            <a:picLocks noChangeAspect="1" noChangeArrowheads="1"/>
          </p:cNvPicPr>
          <p:nvPr/>
        </p:nvPicPr>
        <p:blipFill>
          <a:blip r:embed="rId5" cstate="print">
            <a:grayscl/>
          </a:blip>
          <a:srcRect/>
          <a:stretch>
            <a:fillRect/>
          </a:stretch>
        </p:blipFill>
        <p:spPr bwMode="auto">
          <a:xfrm>
            <a:off x="0" y="0"/>
            <a:ext cx="9144000" cy="6858000"/>
          </a:xfrm>
          <a:prstGeom prst="rect">
            <a:avLst/>
          </a:prstGeom>
          <a:noFill/>
          <a:ln w="9525">
            <a:noFill/>
            <a:miter lim="800000"/>
            <a:headEnd/>
            <a:tailEnd/>
          </a:ln>
        </p:spPr>
      </p:pic>
      <p:sp>
        <p:nvSpPr>
          <p:cNvPr id="8195" name="Rectangle 2"/>
          <p:cNvSpPr>
            <a:spLocks noGrp="1" noChangeArrowheads="1"/>
          </p:cNvSpPr>
          <p:nvPr>
            <p:ph type="title" idx="4294967295"/>
          </p:nvPr>
        </p:nvSpPr>
        <p:spPr>
          <a:xfrm>
            <a:off x="228600" y="274638"/>
            <a:ext cx="8763000" cy="1143000"/>
          </a:xfrm>
          <a:solidFill>
            <a:schemeClr val="bg1"/>
          </a:solidFill>
          <a:ln w="25400">
            <a:solidFill>
              <a:srgbClr val="009900"/>
            </a:solidFill>
          </a:ln>
        </p:spPr>
        <p:txBody>
          <a:bodyPr/>
          <a:lstStyle/>
          <a:p>
            <a:pPr eaLnBrk="1" hangingPunct="1"/>
            <a:r>
              <a:rPr lang="en-US" sz="5400" b="1" smtClean="0">
                <a:solidFill>
                  <a:srgbClr val="009900"/>
                </a:solidFill>
                <a:latin typeface="Rockwell Condensed" pitchFamily="18" charset="0"/>
              </a:rPr>
              <a:t>When A Farmer Has Arthritis</a:t>
            </a:r>
          </a:p>
        </p:txBody>
      </p:sp>
      <p:sp>
        <p:nvSpPr>
          <p:cNvPr id="8196" name="Rectangle 3"/>
          <p:cNvSpPr>
            <a:spLocks noGrp="1" noChangeArrowheads="1"/>
          </p:cNvSpPr>
          <p:nvPr>
            <p:ph type="body" idx="4294967295"/>
          </p:nvPr>
        </p:nvSpPr>
        <p:spPr>
          <a:xfrm>
            <a:off x="228600" y="1600200"/>
            <a:ext cx="8763000" cy="2971800"/>
          </a:xfrm>
          <a:solidFill>
            <a:schemeClr val="bg1"/>
          </a:solidFill>
          <a:ln w="25400">
            <a:solidFill>
              <a:schemeClr val="tx1"/>
            </a:solidFill>
          </a:ln>
        </p:spPr>
        <p:txBody>
          <a:bodyPr/>
          <a:lstStyle/>
          <a:p>
            <a:pPr eaLnBrk="1" hangingPunct="1">
              <a:lnSpc>
                <a:spcPct val="80000"/>
              </a:lnSpc>
            </a:pPr>
            <a:r>
              <a:rPr lang="en-US" sz="1800" b="1" smtClean="0"/>
              <a:t>Farmers and ranchers with arthritis are faced with many obstacles that limit their ability to continue farming.  Like farming, arthritis is often a 24-hour, 7-day a week occupation.</a:t>
            </a:r>
          </a:p>
          <a:p>
            <a:pPr eaLnBrk="1" hangingPunct="1">
              <a:lnSpc>
                <a:spcPct val="80000"/>
              </a:lnSpc>
            </a:pPr>
            <a:endParaRPr lang="en-US" sz="800" b="1" smtClean="0">
              <a:solidFill>
                <a:srgbClr val="000A14"/>
              </a:solidFill>
              <a:cs typeface="Times New Roman" pitchFamily="18" charset="0"/>
            </a:endParaRPr>
          </a:p>
          <a:p>
            <a:pPr eaLnBrk="1" hangingPunct="1">
              <a:lnSpc>
                <a:spcPct val="80000"/>
              </a:lnSpc>
            </a:pPr>
            <a:r>
              <a:rPr lang="en-US" sz="1800" b="1" smtClean="0">
                <a:solidFill>
                  <a:srgbClr val="000A14"/>
                </a:solidFill>
                <a:cs typeface="Times New Roman" pitchFamily="18" charset="0"/>
              </a:rPr>
              <a:t>As hard as it is for a farmer to change routine, life-style changes can be beneficial.  And not all change has to use technology.  Technology is not the cure all!</a:t>
            </a:r>
            <a:endParaRPr lang="en-US" sz="1800" b="1" smtClean="0"/>
          </a:p>
          <a:p>
            <a:pPr lvl="1" eaLnBrk="1" hangingPunct="1">
              <a:lnSpc>
                <a:spcPct val="80000"/>
              </a:lnSpc>
            </a:pPr>
            <a:r>
              <a:rPr lang="en-US" sz="1600" smtClean="0"/>
              <a:t>Pain, fatigue, and stiffness are effects of arthritis that can limit a farmer and rancher in a variety of ways. </a:t>
            </a:r>
          </a:p>
          <a:p>
            <a:pPr lvl="1" eaLnBrk="1" hangingPunct="1">
              <a:lnSpc>
                <a:spcPct val="80000"/>
              </a:lnSpc>
            </a:pPr>
            <a:r>
              <a:rPr lang="en-US" sz="1600" smtClean="0"/>
              <a:t>Arthritis may prevent farmers and ranchers from completing a specific task, hinder the progress of daily activities, or even leave them feeling completely overwhelmed. </a:t>
            </a:r>
          </a:p>
          <a:p>
            <a:pPr lvl="1" eaLnBrk="1" hangingPunct="1">
              <a:lnSpc>
                <a:spcPct val="80000"/>
              </a:lnSpc>
            </a:pPr>
            <a:r>
              <a:rPr lang="en-US" sz="1600" smtClean="0"/>
              <a:t>From simple physical tasks – getting on the tractor, loading feed – to social activities, arthritis can interfere with one’s life. </a:t>
            </a:r>
          </a:p>
        </p:txBody>
      </p:sp>
      <p:pic>
        <p:nvPicPr>
          <p:cNvPr id="8197" name="Picture 5" descr="image12"/>
          <p:cNvPicPr>
            <a:picLocks noChangeAspect="1" noChangeArrowheads="1"/>
          </p:cNvPicPr>
          <p:nvPr/>
        </p:nvPicPr>
        <p:blipFill>
          <a:blip r:embed="rId6" cstate="print">
            <a:lum contrast="54000"/>
          </a:blip>
          <a:srcRect/>
          <a:stretch>
            <a:fillRect/>
          </a:stretch>
        </p:blipFill>
        <p:spPr bwMode="auto">
          <a:xfrm>
            <a:off x="6858000" y="4724400"/>
            <a:ext cx="1454150" cy="1981200"/>
          </a:xfrm>
          <a:prstGeom prst="rect">
            <a:avLst/>
          </a:prstGeom>
          <a:solidFill>
            <a:schemeClr val="bg2"/>
          </a:solidFill>
          <a:ln w="57150">
            <a:solidFill>
              <a:schemeClr val="tx1"/>
            </a:solidFill>
            <a:miter lim="800000"/>
            <a:headEnd/>
            <a:tailEnd/>
          </a:ln>
        </p:spPr>
      </p:pic>
      <p:graphicFrame>
        <p:nvGraphicFramePr>
          <p:cNvPr id="8198" name="Object 6"/>
          <p:cNvGraphicFramePr>
            <a:graphicFrameLocks noChangeAspect="1"/>
          </p:cNvGraphicFramePr>
          <p:nvPr/>
        </p:nvGraphicFramePr>
        <p:xfrm>
          <a:off x="381000" y="4876800"/>
          <a:ext cx="2286000" cy="1552575"/>
        </p:xfrm>
        <a:graphic>
          <a:graphicData uri="http://schemas.openxmlformats.org/presentationml/2006/ole">
            <p:oleObj spid="_x0000_s8198" name="Photo Editor Photo" r:id="rId7" imgW="1809524" imgH="1228571" progId="">
              <p:embed/>
            </p:oleObj>
          </a:graphicData>
        </a:graphic>
      </p:graphicFrame>
    </p:spTree>
    <p:custDataLst>
      <p:tags r:id="rId2"/>
    </p:custData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large pic with USDA tag"/>
          <p:cNvPicPr>
            <a:picLocks noChangeAspect="1" noChangeArrowheads="1"/>
          </p:cNvPicPr>
          <p:nvPr/>
        </p:nvPicPr>
        <p:blipFill>
          <a:blip r:embed="rId4" cstate="print">
            <a:grayscl/>
          </a:blip>
          <a:srcRect/>
          <a:stretch>
            <a:fillRect/>
          </a:stretch>
        </p:blipFill>
        <p:spPr bwMode="auto">
          <a:xfrm>
            <a:off x="0" y="0"/>
            <a:ext cx="9144000" cy="6858000"/>
          </a:xfrm>
          <a:prstGeom prst="rect">
            <a:avLst/>
          </a:prstGeom>
          <a:noFill/>
          <a:ln w="9525">
            <a:noFill/>
            <a:miter lim="800000"/>
            <a:headEnd/>
            <a:tailEnd/>
          </a:ln>
        </p:spPr>
      </p:pic>
      <p:sp>
        <p:nvSpPr>
          <p:cNvPr id="9219" name="Rectangle 2"/>
          <p:cNvSpPr>
            <a:spLocks noGrp="1" noChangeArrowheads="1"/>
          </p:cNvSpPr>
          <p:nvPr>
            <p:ph type="title" idx="4294967295"/>
          </p:nvPr>
        </p:nvSpPr>
        <p:spPr>
          <a:xfrm>
            <a:off x="228600" y="274638"/>
            <a:ext cx="8763000" cy="1143000"/>
          </a:xfrm>
          <a:solidFill>
            <a:schemeClr val="bg1"/>
          </a:solidFill>
          <a:ln w="25400">
            <a:solidFill>
              <a:srgbClr val="009900"/>
            </a:solidFill>
          </a:ln>
        </p:spPr>
        <p:txBody>
          <a:bodyPr/>
          <a:lstStyle/>
          <a:p>
            <a:pPr eaLnBrk="1" hangingPunct="1"/>
            <a:r>
              <a:rPr lang="en-US" sz="7200" b="1" smtClean="0">
                <a:solidFill>
                  <a:srgbClr val="009900"/>
                </a:solidFill>
                <a:latin typeface="Rockwell Condensed" pitchFamily="18" charset="0"/>
              </a:rPr>
              <a:t>Agricultural Awareness</a:t>
            </a:r>
          </a:p>
        </p:txBody>
      </p:sp>
      <p:sp>
        <p:nvSpPr>
          <p:cNvPr id="9220" name="Rectangle 3"/>
          <p:cNvSpPr>
            <a:spLocks noGrp="1" noChangeArrowheads="1"/>
          </p:cNvSpPr>
          <p:nvPr>
            <p:ph type="body" idx="4294967295"/>
          </p:nvPr>
        </p:nvSpPr>
        <p:spPr>
          <a:xfrm>
            <a:off x="152400" y="1600200"/>
            <a:ext cx="8839200" cy="5105400"/>
          </a:xfrm>
          <a:solidFill>
            <a:schemeClr val="bg1"/>
          </a:solidFill>
          <a:ln w="25400">
            <a:solidFill>
              <a:schemeClr val="tx1"/>
            </a:solidFill>
          </a:ln>
        </p:spPr>
        <p:txBody>
          <a:bodyPr/>
          <a:lstStyle/>
          <a:p>
            <a:pPr algn="ctr" eaLnBrk="1" hangingPunct="1">
              <a:lnSpc>
                <a:spcPct val="80000"/>
              </a:lnSpc>
              <a:buFontTx/>
              <a:buNone/>
            </a:pPr>
            <a:r>
              <a:rPr lang="en-US" sz="2000" b="1" smtClean="0"/>
              <a:t>Common Occupational Risk Factors </a:t>
            </a:r>
          </a:p>
          <a:p>
            <a:pPr algn="ctr" eaLnBrk="1" hangingPunct="1">
              <a:lnSpc>
                <a:spcPct val="80000"/>
              </a:lnSpc>
              <a:buFontTx/>
              <a:buNone/>
            </a:pPr>
            <a:r>
              <a:rPr lang="en-US" sz="2000" b="1" smtClean="0"/>
              <a:t>and Sources of Joint Stress in Farming Situations</a:t>
            </a:r>
          </a:p>
          <a:p>
            <a:pPr eaLnBrk="1" hangingPunct="1">
              <a:lnSpc>
                <a:spcPct val="80000"/>
              </a:lnSpc>
              <a:buFontTx/>
              <a:buNone/>
            </a:pPr>
            <a:endParaRPr lang="en-US" sz="2000" b="1" smtClean="0"/>
          </a:p>
          <a:p>
            <a:pPr eaLnBrk="1" hangingPunct="1">
              <a:lnSpc>
                <a:spcPct val="80000"/>
              </a:lnSpc>
            </a:pPr>
            <a:r>
              <a:rPr lang="en-US" sz="1600" smtClean="0">
                <a:solidFill>
                  <a:srgbClr val="000A14"/>
                </a:solidFill>
              </a:rPr>
              <a:t>Being over weight</a:t>
            </a:r>
          </a:p>
          <a:p>
            <a:pPr eaLnBrk="1" hangingPunct="1">
              <a:lnSpc>
                <a:spcPct val="80000"/>
              </a:lnSpc>
            </a:pPr>
            <a:r>
              <a:rPr lang="en-US" sz="1600" smtClean="0">
                <a:solidFill>
                  <a:srgbClr val="000A14"/>
                </a:solidFill>
              </a:rPr>
              <a:t>Kneeling/Squatting/Climbing/Jumping (grain bins, ladders, milking, etc.)</a:t>
            </a:r>
          </a:p>
          <a:p>
            <a:pPr eaLnBrk="1" hangingPunct="1">
              <a:lnSpc>
                <a:spcPct val="80000"/>
              </a:lnSpc>
            </a:pPr>
            <a:r>
              <a:rPr lang="en-US" sz="1600" smtClean="0">
                <a:solidFill>
                  <a:srgbClr val="000A14"/>
                </a:solidFill>
              </a:rPr>
              <a:t>Heavy Lifting (feed bags, water buckets, etc.)</a:t>
            </a:r>
          </a:p>
          <a:p>
            <a:pPr eaLnBrk="1" hangingPunct="1">
              <a:lnSpc>
                <a:spcPct val="80000"/>
              </a:lnSpc>
            </a:pPr>
            <a:r>
              <a:rPr lang="en-US" sz="1600" smtClean="0">
                <a:solidFill>
                  <a:srgbClr val="000A14"/>
                </a:solidFill>
              </a:rPr>
              <a:t>Frequent Bending/Twisting/Turning (heights of weight benches, storage, tool locations, etc.)</a:t>
            </a:r>
          </a:p>
          <a:p>
            <a:pPr eaLnBrk="1" hangingPunct="1">
              <a:lnSpc>
                <a:spcPct val="80000"/>
              </a:lnSpc>
            </a:pPr>
            <a:r>
              <a:rPr lang="en-US" sz="1600" smtClean="0">
                <a:solidFill>
                  <a:srgbClr val="000A14"/>
                </a:solidFill>
              </a:rPr>
              <a:t>Persistent awkward postures</a:t>
            </a:r>
          </a:p>
          <a:p>
            <a:pPr eaLnBrk="1" hangingPunct="1">
              <a:lnSpc>
                <a:spcPct val="80000"/>
              </a:lnSpc>
            </a:pPr>
            <a:r>
              <a:rPr lang="en-US" sz="1600" smtClean="0">
                <a:solidFill>
                  <a:srgbClr val="000A14"/>
                </a:solidFill>
              </a:rPr>
              <a:t>Compression of weight bearing joints by lifting in awkward positions</a:t>
            </a:r>
          </a:p>
          <a:p>
            <a:pPr eaLnBrk="1" hangingPunct="1">
              <a:lnSpc>
                <a:spcPct val="80000"/>
              </a:lnSpc>
            </a:pPr>
            <a:r>
              <a:rPr lang="en-US" sz="1600" smtClean="0">
                <a:solidFill>
                  <a:srgbClr val="000A14"/>
                </a:solidFill>
              </a:rPr>
              <a:t>Walking long distances over uneven ground   </a:t>
            </a:r>
          </a:p>
          <a:p>
            <a:pPr eaLnBrk="1" hangingPunct="1">
              <a:lnSpc>
                <a:spcPct val="80000"/>
              </a:lnSpc>
            </a:pPr>
            <a:r>
              <a:rPr lang="en-US" sz="1600" smtClean="0">
                <a:solidFill>
                  <a:srgbClr val="000A14"/>
                </a:solidFill>
              </a:rPr>
              <a:t>Driving for long periods of time (particularly with exposure to whole-body vibration) in tractors and utility vehicles</a:t>
            </a:r>
          </a:p>
          <a:p>
            <a:pPr eaLnBrk="1" hangingPunct="1">
              <a:lnSpc>
                <a:spcPct val="80000"/>
              </a:lnSpc>
            </a:pPr>
            <a:r>
              <a:rPr lang="en-US" sz="1600" smtClean="0">
                <a:solidFill>
                  <a:srgbClr val="000A14"/>
                </a:solidFill>
              </a:rPr>
              <a:t>Weather exposure – cold and hot </a:t>
            </a:r>
          </a:p>
          <a:p>
            <a:pPr eaLnBrk="1" hangingPunct="1">
              <a:lnSpc>
                <a:spcPct val="80000"/>
              </a:lnSpc>
            </a:pPr>
            <a:r>
              <a:rPr lang="en-US" sz="1600" smtClean="0"/>
              <a:t>Vibrations from lawn care machinery, stress on joints from weed eaters, trimmers, etc.</a:t>
            </a:r>
          </a:p>
          <a:p>
            <a:pPr eaLnBrk="1" hangingPunct="1">
              <a:lnSpc>
                <a:spcPct val="80000"/>
              </a:lnSpc>
            </a:pPr>
            <a:r>
              <a:rPr lang="en-US" sz="1600" smtClean="0"/>
              <a:t>Ranch work- horseback riding, roping, farrier work</a:t>
            </a:r>
          </a:p>
          <a:p>
            <a:pPr eaLnBrk="1" hangingPunct="1">
              <a:lnSpc>
                <a:spcPct val="80000"/>
              </a:lnSpc>
            </a:pPr>
            <a:r>
              <a:rPr lang="en-US" sz="1600" smtClean="0"/>
              <a:t>Livestock care- chutes, medical attention, breeding</a:t>
            </a:r>
            <a:endParaRPr lang="en-US" sz="1600" smtClean="0">
              <a:solidFill>
                <a:srgbClr val="000A14"/>
              </a:solidFill>
            </a:endParaRPr>
          </a:p>
          <a:p>
            <a:pPr eaLnBrk="1" hangingPunct="1">
              <a:lnSpc>
                <a:spcPct val="80000"/>
              </a:lnSpc>
            </a:pPr>
            <a:endParaRPr lang="en-US" sz="1600" smtClean="0">
              <a:solidFill>
                <a:srgbClr val="000A14"/>
              </a:solidFill>
            </a:endParaRPr>
          </a:p>
          <a:p>
            <a:pPr algn="ctr" eaLnBrk="1" hangingPunct="1">
              <a:lnSpc>
                <a:spcPct val="80000"/>
              </a:lnSpc>
              <a:buFontTx/>
              <a:buNone/>
            </a:pPr>
            <a:r>
              <a:rPr lang="en-US" sz="1800" b="1" smtClean="0">
                <a:solidFill>
                  <a:srgbClr val="000A14"/>
                </a:solidFill>
              </a:rPr>
              <a:t>Repetitive forceful work is considered to both aggravate and accelerate development of osteoarthritis and aggravate other forms of arthritis.</a:t>
            </a:r>
            <a:r>
              <a:rPr lang="en-US" sz="1800" b="1" smtClean="0"/>
              <a:t> </a:t>
            </a:r>
          </a:p>
        </p:txBody>
      </p:sp>
    </p:spTree>
    <p:custDataLst>
      <p:tags r:id="rId1"/>
    </p:custData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274638"/>
            <a:ext cx="8534400" cy="1143000"/>
          </a:xfrm>
        </p:spPr>
        <p:txBody>
          <a:bodyPr/>
          <a:lstStyle/>
          <a:p>
            <a:r>
              <a:rPr lang="en-US" b="1" smtClean="0">
                <a:solidFill>
                  <a:srgbClr val="000000"/>
                </a:solidFill>
              </a:rPr>
              <a:t>Arthritis Foundation</a:t>
            </a:r>
            <a:r>
              <a:rPr lang="en-US" sz="4800" smtClean="0">
                <a:solidFill>
                  <a:srgbClr val="000000"/>
                </a:solidFill>
              </a:rPr>
              <a:t/>
            </a:r>
            <a:br>
              <a:rPr lang="en-US" sz="4800" smtClean="0">
                <a:solidFill>
                  <a:srgbClr val="000000"/>
                </a:solidFill>
              </a:rPr>
            </a:br>
            <a:r>
              <a:rPr lang="en-US" b="1" smtClean="0">
                <a:solidFill>
                  <a:srgbClr val="009900"/>
                </a:solidFill>
              </a:rPr>
              <a:t>AgrAbility Projects</a:t>
            </a:r>
          </a:p>
        </p:txBody>
      </p:sp>
      <p:sp>
        <p:nvSpPr>
          <p:cNvPr id="10243" name="Rectangle 3"/>
          <p:cNvSpPr>
            <a:spLocks noGrp="1" noChangeArrowheads="1"/>
          </p:cNvSpPr>
          <p:nvPr>
            <p:ph type="body" idx="1"/>
          </p:nvPr>
        </p:nvSpPr>
        <p:spPr>
          <a:xfrm>
            <a:off x="0" y="1828800"/>
            <a:ext cx="8763000" cy="5029200"/>
          </a:xfrm>
        </p:spPr>
        <p:txBody>
          <a:bodyPr/>
          <a:lstStyle/>
          <a:p>
            <a:pPr>
              <a:lnSpc>
                <a:spcPct val="80000"/>
              </a:lnSpc>
            </a:pPr>
            <a:r>
              <a:rPr lang="en-US" sz="2400" b="1" smtClean="0"/>
              <a:t>Print Materials and Multimedia Materials (DVD, CD)</a:t>
            </a:r>
            <a:endParaRPr lang="en-US" sz="800" b="1" smtClean="0"/>
          </a:p>
          <a:p>
            <a:pPr>
              <a:lnSpc>
                <a:spcPct val="80000"/>
              </a:lnSpc>
            </a:pPr>
            <a:endParaRPr lang="en-US" sz="900" b="1" smtClean="0"/>
          </a:p>
          <a:p>
            <a:pPr>
              <a:lnSpc>
                <a:spcPct val="80000"/>
              </a:lnSpc>
            </a:pPr>
            <a:r>
              <a:rPr lang="en-US" sz="2400" b="1" smtClean="0"/>
              <a:t>Arthritis and Agriculture Website- </a:t>
            </a:r>
            <a:r>
              <a:rPr lang="en-US" sz="2400" b="1" smtClean="0">
                <a:hlinkClick r:id="rId3"/>
              </a:rPr>
              <a:t>www.arthritis-ag.org</a:t>
            </a:r>
            <a:r>
              <a:rPr lang="en-US" sz="2400" b="1" smtClean="0"/>
              <a:t> </a:t>
            </a:r>
          </a:p>
          <a:p>
            <a:pPr>
              <a:lnSpc>
                <a:spcPct val="80000"/>
              </a:lnSpc>
            </a:pPr>
            <a:endParaRPr lang="en-US" sz="800" b="1" smtClean="0"/>
          </a:p>
          <a:p>
            <a:pPr>
              <a:lnSpc>
                <a:spcPct val="80000"/>
              </a:lnSpc>
            </a:pPr>
            <a:r>
              <a:rPr lang="en-US" sz="2400" b="1" smtClean="0"/>
              <a:t>Arthritis Community of Interest</a:t>
            </a:r>
          </a:p>
          <a:p>
            <a:pPr>
              <a:lnSpc>
                <a:spcPct val="80000"/>
              </a:lnSpc>
            </a:pPr>
            <a:endParaRPr lang="en-US" sz="800" b="1" smtClean="0"/>
          </a:p>
          <a:p>
            <a:pPr>
              <a:lnSpc>
                <a:spcPct val="80000"/>
              </a:lnSpc>
            </a:pPr>
            <a:r>
              <a:rPr lang="en-US" sz="2400" b="1" smtClean="0"/>
              <a:t>Community Health Fairs, Auctions, County and State Fairs, Rural Health Conferences</a:t>
            </a:r>
          </a:p>
          <a:p>
            <a:pPr>
              <a:lnSpc>
                <a:spcPct val="80000"/>
              </a:lnSpc>
            </a:pPr>
            <a:endParaRPr lang="en-US" sz="800" b="1" smtClean="0"/>
          </a:p>
          <a:p>
            <a:pPr>
              <a:lnSpc>
                <a:spcPct val="80000"/>
              </a:lnSpc>
            </a:pPr>
            <a:r>
              <a:rPr lang="en-US" sz="2400" b="1" smtClean="0"/>
              <a:t>Farmer Scholarship- AgrAbility National Training Workshop</a:t>
            </a:r>
          </a:p>
          <a:p>
            <a:pPr>
              <a:lnSpc>
                <a:spcPct val="80000"/>
              </a:lnSpc>
            </a:pPr>
            <a:endParaRPr lang="en-US" sz="800" b="1" smtClean="0"/>
          </a:p>
          <a:p>
            <a:pPr>
              <a:lnSpc>
                <a:spcPct val="80000"/>
              </a:lnSpc>
            </a:pPr>
            <a:r>
              <a:rPr lang="en-US" sz="2400" b="1" smtClean="0"/>
              <a:t>Public Service Announcements</a:t>
            </a:r>
          </a:p>
          <a:p>
            <a:pPr>
              <a:lnSpc>
                <a:spcPct val="80000"/>
              </a:lnSpc>
            </a:pPr>
            <a:endParaRPr lang="en-US" sz="800" b="1" smtClean="0"/>
          </a:p>
          <a:p>
            <a:pPr>
              <a:lnSpc>
                <a:spcPct val="80000"/>
              </a:lnSpc>
            </a:pPr>
            <a:r>
              <a:rPr lang="en-US" sz="2400" b="1" smtClean="0"/>
              <a:t>Arthritis and Ag Workshops</a:t>
            </a:r>
          </a:p>
          <a:p>
            <a:pPr>
              <a:lnSpc>
                <a:spcPct val="80000"/>
              </a:lnSpc>
            </a:pPr>
            <a:endParaRPr lang="en-US" sz="900" b="1" smtClean="0"/>
          </a:p>
          <a:p>
            <a:pPr>
              <a:lnSpc>
                <a:spcPct val="80000"/>
              </a:lnSpc>
            </a:pPr>
            <a:r>
              <a:rPr lang="en-US" sz="2400" b="1" smtClean="0"/>
              <a:t>“Growing Pains” Newsletter</a:t>
            </a:r>
          </a:p>
          <a:p>
            <a:pPr>
              <a:lnSpc>
                <a:spcPct val="80000"/>
              </a:lnSpc>
            </a:pPr>
            <a:endParaRPr lang="en-US" sz="900" b="1" smtClean="0"/>
          </a:p>
          <a:p>
            <a:pPr>
              <a:lnSpc>
                <a:spcPct val="80000"/>
              </a:lnSpc>
            </a:pPr>
            <a:r>
              <a:rPr lang="en-US" sz="2400" b="1" smtClean="0"/>
              <a:t>AARL Conference- May 2011</a:t>
            </a:r>
          </a:p>
        </p:txBody>
      </p:sp>
      <p:pic>
        <p:nvPicPr>
          <p:cNvPr id="10244" name="Picture 4" descr="A&amp;Acolor"/>
          <p:cNvPicPr>
            <a:picLocks noChangeAspect="1" noChangeArrowheads="1"/>
          </p:cNvPicPr>
          <p:nvPr/>
        </p:nvPicPr>
        <p:blipFill>
          <a:blip r:embed="rId4" cstate="print"/>
          <a:srcRect/>
          <a:stretch>
            <a:fillRect/>
          </a:stretch>
        </p:blipFill>
        <p:spPr bwMode="auto">
          <a:xfrm>
            <a:off x="5257800" y="5516563"/>
            <a:ext cx="3886200" cy="1341437"/>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
</p:tagLst>
</file>

<file path=ppt/tags/tag2.xml><?xml version="1.0" encoding="utf-8"?>
<p:tagLst xmlns:a="http://schemas.openxmlformats.org/drawingml/2006/main" xmlns:r="http://schemas.openxmlformats.org/officeDocument/2006/relationships" xmlns:p="http://schemas.openxmlformats.org/presentationml/2006/main">
  <p:tag name="TIMING" val="|16.7"/>
</p:tagLst>
</file>

<file path=ppt/tags/tag3.xml><?xml version="1.0" encoding="utf-8"?>
<p:tagLst xmlns:a="http://schemas.openxmlformats.org/drawingml/2006/main" xmlns:r="http://schemas.openxmlformats.org/officeDocument/2006/relationships" xmlns:p="http://schemas.openxmlformats.org/presentationml/2006/main">
  <p:tag name="TIMING" val="|2.9"/>
</p:tagLst>
</file>

<file path=ppt/tags/tag4.xml><?xml version="1.0" encoding="utf-8"?>
<p:tagLst xmlns:a="http://schemas.openxmlformats.org/drawingml/2006/main" xmlns:r="http://schemas.openxmlformats.org/officeDocument/2006/relationships" xmlns:p="http://schemas.openxmlformats.org/presentationml/2006/main">
  <p:tag name="TIMING" val="|4.7|48.5|12.1|8.9|8.3"/>
</p:tagLst>
</file>

<file path=ppt/tags/tag5.xml><?xml version="1.0" encoding="utf-8"?>
<p:tagLst xmlns:a="http://schemas.openxmlformats.org/drawingml/2006/main" xmlns:r="http://schemas.openxmlformats.org/officeDocument/2006/relationships" xmlns:p="http://schemas.openxmlformats.org/presentationml/2006/main">
  <p:tag name="TIMING" val="|4.7|48.5|12.1|8.9|8.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3716</TotalTime>
  <Words>794</Words>
  <Application>Microsoft Office PowerPoint</Application>
  <PresentationFormat>On-screen Show (4:3)</PresentationFormat>
  <Paragraphs>118</Paragraphs>
  <Slides>10</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Rockwell Condensed</vt:lpstr>
      <vt:lpstr>Times New Roman</vt:lpstr>
      <vt:lpstr>Default Design</vt:lpstr>
      <vt:lpstr>Photo Editor Photo</vt:lpstr>
      <vt:lpstr>Slide 1</vt:lpstr>
      <vt:lpstr>Arthritis Foundation, IN Chapter Heartland Region 615 N. Alabama Street, Suite 430 Indianapolis, IN  46204 317-879-0321 800-783-2342 info.in@arthritis.org                www.arthritis.org </vt:lpstr>
      <vt:lpstr>Slide 3</vt:lpstr>
      <vt:lpstr>Arthritis Defined…</vt:lpstr>
      <vt:lpstr>Arthritis: A Nation In Pain</vt:lpstr>
      <vt:lpstr>Slide 6</vt:lpstr>
      <vt:lpstr>When A Farmer Has Arthritis</vt:lpstr>
      <vt:lpstr>Agricultural Awareness</vt:lpstr>
      <vt:lpstr>Arthritis Foundation AgrAbility Projects</vt:lpstr>
      <vt:lpstr>Slide 10</vt:lpstr>
    </vt:vector>
  </TitlesOfParts>
  <Company>Arthritis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awolfe</dc:creator>
  <cp:lastModifiedBy>bngadmin</cp:lastModifiedBy>
  <cp:revision>247</cp:revision>
  <dcterms:created xsi:type="dcterms:W3CDTF">2009-06-11T13:59:59Z</dcterms:created>
  <dcterms:modified xsi:type="dcterms:W3CDTF">2011-11-16T16:01:06Z</dcterms:modified>
</cp:coreProperties>
</file>