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1" r:id="rId24"/>
    <p:sldId id="280" r:id="rId25"/>
    <p:sldId id="284" r:id="rId26"/>
    <p:sldId id="282" r:id="rId27"/>
    <p:sldId id="28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FFFF"/>
    <a:srgbClr val="0033CC"/>
    <a:srgbClr val="FF00FF"/>
    <a:srgbClr val="FF9933"/>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D8C13D-35EA-4750-8DF8-E6015CE40F4B}" type="datetimeFigureOut">
              <a:rPr lang="en-US" smtClean="0"/>
              <a:pPr/>
              <a:t>11/9/2011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94A2E1-D73B-427A-A503-D524F97A66D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0B82C-A508-40B1-8D66-86354E67B4D3}" type="datetimeFigureOut">
              <a:rPr lang="en-US" smtClean="0"/>
              <a:pPr/>
              <a:t>11/9/2011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1BDBA3-78EB-4671-97DC-7E038A89E9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Accessible gardening is just matching how you garden with what you can do and how you can do it. It takes physical barriers out of gardening and reshapes traditional gardening to fit how a person can garden and in the ways that are most comfortable for the gardener. It creates gardens that people of all ages and abilities can enjoy.</a:t>
            </a:r>
            <a:endParaRPr lang="en-US" dirty="0"/>
          </a:p>
        </p:txBody>
      </p:sp>
      <p:sp>
        <p:nvSpPr>
          <p:cNvPr id="4" name="Slide Number Placeholder 3"/>
          <p:cNvSpPr>
            <a:spLocks noGrp="1"/>
          </p:cNvSpPr>
          <p:nvPr>
            <p:ph type="sldNum" sz="quarter" idx="10"/>
          </p:nvPr>
        </p:nvSpPr>
        <p:spPr/>
        <p:txBody>
          <a:bodyPr/>
          <a:lstStyle/>
          <a:p>
            <a:fld id="{9604DDDA-C559-4F25-B347-CD7F63EC865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Sensory design is a way for people to enjoy</a:t>
            </a:r>
            <a:r>
              <a:rPr lang="en-US" baseline="0" dirty="0" smtClean="0"/>
              <a:t> and experience a garden through their senses.  Everyone can enjoy your garden because it can bring out sensory experiences and people can relate to at least some of the five senses.  This technique is also used for educational purposes because it encourages people to explore, touch, smell, taste plants.</a:t>
            </a:r>
          </a:p>
          <a:p>
            <a:r>
              <a:rPr lang="en-US" baseline="0" dirty="0" smtClean="0"/>
              <a:t>Different parts of the garden may highlight different senses.  </a:t>
            </a:r>
          </a:p>
          <a:p>
            <a:pPr marL="228600" indent="-228600">
              <a:buAutoNum type="arabicPeriod"/>
            </a:pPr>
            <a:r>
              <a:rPr lang="en-US" baseline="0" dirty="0" smtClean="0"/>
              <a:t>taste- fruit, vegetables, herbs but also…sweet-honeysuckle and carnations; sour- clover; bitter- marigolds and acorns; tangy- mums and dill.</a:t>
            </a:r>
          </a:p>
          <a:p>
            <a:pPr marL="228600" indent="-228600">
              <a:buAutoNum type="arabicPeriod"/>
            </a:pPr>
            <a:r>
              <a:rPr lang="en-US" baseline="0" dirty="0" smtClean="0"/>
              <a:t>Sight- contrast of colors through plants and insects; movement, shapes</a:t>
            </a:r>
          </a:p>
          <a:p>
            <a:pPr marL="228600" indent="-228600">
              <a:buAutoNum type="arabicPeriod"/>
            </a:pPr>
            <a:r>
              <a:rPr lang="en-US" baseline="0" dirty="0" smtClean="0"/>
              <a:t>Smell- lilac, herbs and spices are strong smells; lavender is refreshing; honeysuckle is calming  </a:t>
            </a:r>
          </a:p>
          <a:p>
            <a:pPr marL="228600" indent="-228600">
              <a:buAutoNum type="arabicPeriod"/>
            </a:pPr>
            <a:r>
              <a:rPr lang="en-US" baseline="0" dirty="0" smtClean="0"/>
              <a:t>Touch- lambs ear is soft and fuzzy; oat grass and fennel are tickly; cactus are prickly; add walls or status for smooth, ridged, etc.</a:t>
            </a:r>
          </a:p>
          <a:p>
            <a:pPr marL="228600" indent="-228600">
              <a:buAutoNum type="arabicPeriod"/>
            </a:pPr>
            <a:r>
              <a:rPr lang="en-US" baseline="0" dirty="0" smtClean="0"/>
              <a:t>Some plants make sounds when wind blows, use vibrations, add fountains</a:t>
            </a:r>
            <a:endParaRPr lang="en-US" dirty="0"/>
          </a:p>
        </p:txBody>
      </p:sp>
      <p:sp>
        <p:nvSpPr>
          <p:cNvPr id="4" name="Slide Number Placeholder 3"/>
          <p:cNvSpPr>
            <a:spLocks noGrp="1"/>
          </p:cNvSpPr>
          <p:nvPr>
            <p:ph type="sldNum" sz="quarter" idx="10"/>
          </p:nvPr>
        </p:nvSpPr>
        <p:spPr/>
        <p:txBody>
          <a:bodyPr/>
          <a:lstStyle/>
          <a:p>
            <a:fld id="{9604DDDA-C559-4F25-B347-CD7F63EC8652}"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plants can</a:t>
            </a:r>
            <a:r>
              <a:rPr lang="en-US" baseline="0" dirty="0" smtClean="0"/>
              <a:t> grow in bales.  Tomatoes, peppers, herbs, squashes, cucumbers, and flowers all do well.  One characteristic to consider is height.  Bales cannot give tall plants the support they need to stay upright.  You can still grow plants like corn and sunflowers if you use a very strong staking system.</a:t>
            </a:r>
          </a:p>
          <a:p>
            <a:r>
              <a:rPr lang="en-US" baseline="0" dirty="0" smtClean="0"/>
              <a:t>Bales that provide the best support for any garden are tightly bound with synthetic twine because they will not fall apart as quickly as those that are loosely bound.</a:t>
            </a:r>
            <a:endParaRPr lang="en-US" dirty="0"/>
          </a:p>
        </p:txBody>
      </p:sp>
      <p:sp>
        <p:nvSpPr>
          <p:cNvPr id="4" name="Slide Number Placeholder 3"/>
          <p:cNvSpPr>
            <a:spLocks noGrp="1"/>
          </p:cNvSpPr>
          <p:nvPr>
            <p:ph type="sldNum" sz="quarter" idx="10"/>
          </p:nvPr>
        </p:nvSpPr>
        <p:spPr/>
        <p:txBody>
          <a:bodyPr/>
          <a:lstStyle/>
          <a:p>
            <a:fld id="{9604DDDA-C559-4F25-B347-CD7F63EC8652}"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Container gardening</a:t>
            </a:r>
            <a:r>
              <a:rPr lang="en-US" baseline="0" dirty="0" smtClean="0"/>
              <a:t> lets you put the garden where you want it.  You still have to consider the plants’ needs in this technique.  For instance, sunny loving plants may not grow as well in rooms or on porches that face north as shade-loving plants may grow.  </a:t>
            </a:r>
          </a:p>
          <a:p>
            <a:r>
              <a:rPr lang="en-US" baseline="0" dirty="0" smtClean="0"/>
              <a:t>Most plants will grow in containers.  Most any container can be used.  What you choose depends on how you want your containers and garden to look. </a:t>
            </a:r>
            <a:endParaRPr lang="en-US" dirty="0"/>
          </a:p>
        </p:txBody>
      </p:sp>
      <p:sp>
        <p:nvSpPr>
          <p:cNvPr id="4" name="Slide Number Placeholder 3"/>
          <p:cNvSpPr>
            <a:spLocks noGrp="1"/>
          </p:cNvSpPr>
          <p:nvPr>
            <p:ph type="sldNum" sz="quarter" idx="10"/>
          </p:nvPr>
        </p:nvSpPr>
        <p:spPr/>
        <p:txBody>
          <a:bodyPr/>
          <a:lstStyle/>
          <a:p>
            <a:fld id="{9604DDDA-C559-4F25-B347-CD7F63EC8652}"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Ergonomics looks matching the physical demands of a task with the capabilities</a:t>
            </a:r>
            <a:r>
              <a:rPr lang="en-US" baseline="0" dirty="0" smtClean="0"/>
              <a:t> of the person doing the task.  The goal is to find the most efficient way of doing a task that also has the least amount of impact on a person’s body.  This match is important because it can lower the risk of injury; improves work efficiency; and increases job satisfaction. </a:t>
            </a:r>
            <a:endParaRPr lang="en-US" dirty="0"/>
          </a:p>
        </p:txBody>
      </p:sp>
      <p:sp>
        <p:nvSpPr>
          <p:cNvPr id="4" name="Slide Number Placeholder 3"/>
          <p:cNvSpPr>
            <a:spLocks noGrp="1"/>
          </p:cNvSpPr>
          <p:nvPr>
            <p:ph type="sldNum" sz="quarter" idx="10"/>
          </p:nvPr>
        </p:nvSpPr>
        <p:spPr/>
        <p:txBody>
          <a:bodyPr/>
          <a:lstStyle/>
          <a:p>
            <a:fld id="{9604DDDA-C559-4F25-B347-CD7F63EC8652}"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know you have the right tool for the job when you do not have</a:t>
            </a:r>
            <a:r>
              <a:rPr lang="en-US" baseline="0" dirty="0" smtClean="0"/>
              <a:t> to adapt the tool.  The tool fits you well, matches your height and fits your grip, when it feels comfortable and natural when using.</a:t>
            </a:r>
            <a:endParaRPr lang="en-US" dirty="0"/>
          </a:p>
        </p:txBody>
      </p:sp>
      <p:sp>
        <p:nvSpPr>
          <p:cNvPr id="4" name="Slide Number Placeholder 3"/>
          <p:cNvSpPr>
            <a:spLocks noGrp="1"/>
          </p:cNvSpPr>
          <p:nvPr>
            <p:ph type="sldNum" sz="quarter" idx="10"/>
          </p:nvPr>
        </p:nvSpPr>
        <p:spPr/>
        <p:txBody>
          <a:bodyPr/>
          <a:lstStyle/>
          <a:p>
            <a:fld id="{9604DDDA-C559-4F25-B347-CD7F63EC8652}"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0C5A8C-F736-419F-BE6B-469B78D0505A}"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022AF-A71E-4813-A7A1-E9B40A32B2B9}" type="slidenum">
              <a:rPr lang="en-US"/>
              <a:pPr/>
              <a:t>21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Occupations requiring extensive hand use should be modified to decrease the risk of overuse injuries such arthritis.  People with arthritis experience decreased grip strength, decreased ROM of the hand, and often rely on the strong arm to complete tasks. Using the strong arm for all activities increases the risk for an injury occurring to that extremity. Modifications must be made to reduce the strength needed to perform tasks such as opening jars, increasing the handle size, and even increasing the length of the handle.  Vice-grips are good to use when a firm grip is needed on small objects. As shown in the picture, a wrench with a longer handle requires less force to perform the same task.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BE44E9-684A-4B0E-AB12-EB9F48E480AA}" type="slidenum">
              <a:rPr lang="en-US"/>
              <a:pPr/>
              <a:t>22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Determine your ideal gripping diameter to reduce the forces generated by the hand and decrease the risk of overuse injuries.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9EEE3-88E4-4778-B811-724ECE3AFD95}" type="slidenum">
              <a:rPr lang="en-US"/>
              <a:pPr/>
              <a:t>23</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a:t>It is important to maintain neutral wrist positioning during activities to decrease the forces placed on the tendons and nerve in the carpal tunnel.  Vibrating tools should be modified because the vibration of the tools may cause an inflammation of the tendons and nerve. Frequent rest breaks will help prevent the occurrence of irritation and inflammation. </a:t>
            </a:r>
            <a:br>
              <a:rPr lang="en-US" dirty="0"/>
            </a:br>
            <a:r>
              <a:rPr lang="en-US" dirty="0"/>
              <a:t>Modification of tools to reduce vibration and encourage neutral wrist positioning.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matching tools to gardeners, we often turn to assistive technology to ensure that we are following ergonomic principles.  Assistive technology is any device that helps you do things that would be difficult</a:t>
            </a:r>
            <a:r>
              <a:rPr lang="en-US" baseline="0" dirty="0" smtClean="0"/>
              <a:t> to do without the device.  Many ergonomically designed tools are considered assistive technology.  Accessible gardening oftentimes incorporates AT into gardening and considerations.</a:t>
            </a:r>
            <a:endParaRPr lang="en-US" dirty="0"/>
          </a:p>
        </p:txBody>
      </p:sp>
      <p:sp>
        <p:nvSpPr>
          <p:cNvPr id="4" name="Slide Number Placeholder 3"/>
          <p:cNvSpPr>
            <a:spLocks noGrp="1"/>
          </p:cNvSpPr>
          <p:nvPr>
            <p:ph type="sldNum" sz="quarter" idx="10"/>
          </p:nvPr>
        </p:nvSpPr>
        <p:spPr/>
        <p:txBody>
          <a:bodyPr/>
          <a:lstStyle/>
          <a:p>
            <a:fld id="{1D1BDBA3-78EB-4671-97DC-7E038A89E99D}"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Accessible gardening aims to be inclusive, meaning that designs try to make gardening as comfortable as possible for as many people as possible. </a:t>
            </a:r>
          </a:p>
          <a:p>
            <a:r>
              <a:rPr lang="en-US" sz="1200" kern="1200" dirty="0" smtClean="0">
                <a:solidFill>
                  <a:schemeClr val="tx1"/>
                </a:solidFill>
                <a:latin typeface="+mn-lt"/>
                <a:ea typeface="+mn-ea"/>
                <a:cs typeface="+mn-cs"/>
              </a:rPr>
              <a:t>Accessible gardening aims to appeal to the masses but is also applicable to individuals.  In regards to clients your organization serves,</a:t>
            </a:r>
            <a:r>
              <a:rPr lang="en-US" sz="1200" kern="1200" baseline="0" dirty="0" smtClean="0">
                <a:solidFill>
                  <a:schemeClr val="tx1"/>
                </a:solidFill>
                <a:latin typeface="+mn-lt"/>
                <a:ea typeface="+mn-ea"/>
                <a:cs typeface="+mn-cs"/>
              </a:rPr>
              <a:t> the first step in designing an accessible garden is to look at and ask your clients what about gardening interests them, what are their capabilities in terms of gardening, what activities do they struggle with, etc.</a:t>
            </a:r>
            <a:endParaRPr lang="en-US" dirty="0"/>
          </a:p>
        </p:txBody>
      </p:sp>
      <p:sp>
        <p:nvSpPr>
          <p:cNvPr id="4" name="Slide Number Placeholder 3"/>
          <p:cNvSpPr>
            <a:spLocks noGrp="1"/>
          </p:cNvSpPr>
          <p:nvPr>
            <p:ph type="sldNum" sz="quarter" idx="10"/>
          </p:nvPr>
        </p:nvSpPr>
        <p:spPr/>
        <p:txBody>
          <a:bodyPr/>
          <a:lstStyle/>
          <a:p>
            <a:fld id="{9604DDDA-C559-4F25-B347-CD7F63EC8652}"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Bureau for Public Health provides money for community</a:t>
            </a:r>
            <a:r>
              <a:rPr lang="en-US" baseline="0" dirty="0" smtClean="0"/>
              <a:t> gardening projects through mini grants.  WV </a:t>
            </a:r>
            <a:r>
              <a:rPr lang="en-US" baseline="0" dirty="0" err="1" smtClean="0"/>
              <a:t>AgrAbility</a:t>
            </a:r>
            <a:r>
              <a:rPr lang="en-US" baseline="0" dirty="0" smtClean="0"/>
              <a:t> administers program.  Provides assistance in grant writing, project ideas, support during projects and reporting.  Originally, money was only awarded to Master Gardener groups to promote joint health through accessible gardens to older adults.  The program has now expanded to any community group, nonprofit etc. that is interested in using accessible gardening to promote health and joint health in their communities. </a:t>
            </a:r>
            <a:endParaRPr lang="en-US" dirty="0"/>
          </a:p>
        </p:txBody>
      </p:sp>
      <p:sp>
        <p:nvSpPr>
          <p:cNvPr id="4" name="Slide Number Placeholder 3"/>
          <p:cNvSpPr>
            <a:spLocks noGrp="1"/>
          </p:cNvSpPr>
          <p:nvPr>
            <p:ph type="sldNum" sz="quarter" idx="10"/>
          </p:nvPr>
        </p:nvSpPr>
        <p:spPr/>
        <p:txBody>
          <a:bodyPr/>
          <a:lstStyle/>
          <a:p>
            <a:fld id="{F90C5A8C-F736-419F-BE6B-469B78D0505A}"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general, what is the goal of having the garden?</a:t>
            </a:r>
            <a:r>
              <a:rPr lang="en-US" baseline="0" dirty="0" smtClean="0"/>
              <a:t>  In some cases, it is as simple as a person no longer being able to garden as he/she always did.  In other cases, it may be to add a new activity, to use gardening as a way to teach life skills (caring for something, starting a business), or as a rehabilitation opportunity.</a:t>
            </a:r>
            <a:endParaRPr lang="en-US" dirty="0"/>
          </a:p>
        </p:txBody>
      </p:sp>
      <p:sp>
        <p:nvSpPr>
          <p:cNvPr id="4" name="Slide Number Placeholder 3"/>
          <p:cNvSpPr>
            <a:spLocks noGrp="1"/>
          </p:cNvSpPr>
          <p:nvPr>
            <p:ph type="sldNum" sz="quarter" idx="10"/>
          </p:nvPr>
        </p:nvSpPr>
        <p:spPr/>
        <p:txBody>
          <a:bodyPr/>
          <a:lstStyle/>
          <a:p>
            <a:fld id="{9604DDDA-C559-4F25-B347-CD7F63EC865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find it easier establishing</a:t>
            </a:r>
            <a:r>
              <a:rPr lang="en-US" baseline="0" dirty="0" smtClean="0"/>
              <a:t> a context in order to explain specific components of designing an accessible garden.  This case example establishes who is using the garden, what the garden is being used for (recreation), and its purpose (enjoyment).   Client can still garden (capability) but mobility and movement is challenging.  This answers a lot of the questions from the previous slides.</a:t>
            </a:r>
            <a:endParaRPr lang="en-US" dirty="0"/>
          </a:p>
        </p:txBody>
      </p:sp>
      <p:sp>
        <p:nvSpPr>
          <p:cNvPr id="4" name="Slide Number Placeholder 3"/>
          <p:cNvSpPr>
            <a:spLocks noGrp="1"/>
          </p:cNvSpPr>
          <p:nvPr>
            <p:ph type="sldNum" sz="quarter" idx="10"/>
          </p:nvPr>
        </p:nvSpPr>
        <p:spPr/>
        <p:txBody>
          <a:bodyPr/>
          <a:lstStyle/>
          <a:p>
            <a:fld id="{9604DDDA-C559-4F25-B347-CD7F63EC865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questions still need to be answered in order for the</a:t>
            </a:r>
            <a:r>
              <a:rPr lang="en-US" baseline="0" dirty="0" smtClean="0"/>
              <a:t> garden to continue to meet the clients’ needs.</a:t>
            </a:r>
            <a:endParaRPr lang="en-US" dirty="0"/>
          </a:p>
        </p:txBody>
      </p:sp>
      <p:sp>
        <p:nvSpPr>
          <p:cNvPr id="4" name="Slide Number Placeholder 3"/>
          <p:cNvSpPr>
            <a:spLocks noGrp="1"/>
          </p:cNvSpPr>
          <p:nvPr>
            <p:ph type="sldNum" sz="quarter" idx="10"/>
          </p:nvPr>
        </p:nvSpPr>
        <p:spPr/>
        <p:txBody>
          <a:bodyPr/>
          <a:lstStyle/>
          <a:p>
            <a:fld id="{9604DDDA-C559-4F25-B347-CD7F63EC865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Walkways that are</a:t>
            </a:r>
            <a:r>
              <a:rPr lang="en-US" baseline="0" dirty="0" smtClean="0"/>
              <a:t> hard, smooth and wide make walking easier for everyone.  Concrete and brick are good materials for this purpose.  Walkways should be three feet wide to accommodate wheelchairs.  Watch out for slope of walkway- 5and 8%</a:t>
            </a:r>
          </a:p>
          <a:p>
            <a:r>
              <a:rPr lang="en-US" baseline="0" dirty="0" smtClean="0"/>
              <a:t>Elevate- this brings the garden to the gardener.  It not only cuts down on bending and stooping, but prevents injury.  It is easiest on your body to do work that is placed between your waist and shoulders.</a:t>
            </a:r>
          </a:p>
          <a:p>
            <a:r>
              <a:rPr lang="en-US" baseline="0" dirty="0" smtClean="0"/>
              <a:t>By narrowing growing areas, like garden beds, it is easier to reach all spots of the area.  Narrower areas also cut down on garden maintenance because you are not weeding open areas, and plants have a chance to completely fill the whole area with its canopy- cutting out weeding and keeping the soil moist for longer.  A general measurement is to make the growing area the width of two of the gardener’s arm lengths.  This allows the gardener to reach the center comfortably and from each side.</a:t>
            </a:r>
          </a:p>
          <a:p>
            <a:r>
              <a:rPr lang="en-US" baseline="0" dirty="0" smtClean="0"/>
              <a:t>Container gardening is also an alternative.</a:t>
            </a:r>
            <a:endParaRPr lang="en-US" dirty="0"/>
          </a:p>
        </p:txBody>
      </p:sp>
      <p:sp>
        <p:nvSpPr>
          <p:cNvPr id="4" name="Slide Number Placeholder 3"/>
          <p:cNvSpPr>
            <a:spLocks noGrp="1"/>
          </p:cNvSpPr>
          <p:nvPr>
            <p:ph type="sldNum" sz="quarter" idx="10"/>
          </p:nvPr>
        </p:nvSpPr>
        <p:spPr/>
        <p:txBody>
          <a:bodyPr/>
          <a:lstStyle/>
          <a:p>
            <a:fld id="{9604DDDA-C559-4F25-B347-CD7F63EC865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previous case example should help get you in the mindset of thinking how to accommodate gardening to meet your clients’ needs.  The components</a:t>
            </a:r>
            <a:r>
              <a:rPr lang="en-US" baseline="0" dirty="0" smtClean="0"/>
              <a:t> of the previous case were used because they not only show common adaptations but also make gardening more comfortable for everyone, no matter a person’s capabilities.  There are several accessible gardening techniques and designs.  Those listed are not specialized to any specific individual but are quick ways to meet the masses.</a:t>
            </a:r>
            <a:endParaRPr lang="en-US" dirty="0"/>
          </a:p>
        </p:txBody>
      </p:sp>
      <p:sp>
        <p:nvSpPr>
          <p:cNvPr id="4" name="Slide Number Placeholder 3"/>
          <p:cNvSpPr>
            <a:spLocks noGrp="1"/>
          </p:cNvSpPr>
          <p:nvPr>
            <p:ph type="sldNum" sz="quarter" idx="10"/>
          </p:nvPr>
        </p:nvSpPr>
        <p:spPr/>
        <p:txBody>
          <a:bodyPr/>
          <a:lstStyle/>
          <a:p>
            <a:fld id="{9604DDDA-C559-4F25-B347-CD7F63EC865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Raised beds</a:t>
            </a:r>
            <a:r>
              <a:rPr lang="en-US" baseline="0" dirty="0" smtClean="0"/>
              <a:t> are one way to minimize bending, reaching and stooping.  A raised bed is usually a rectangular box that sits on the ground and holds soil.  Dimensions can be short, long, low, high- whatever fits you.  General measurements:</a:t>
            </a:r>
          </a:p>
          <a:p>
            <a:pPr marL="228600" indent="-228600">
              <a:buAutoNum type="arabicPeriod"/>
            </a:pPr>
            <a:r>
              <a:rPr lang="en-US" baseline="0" dirty="0" smtClean="0"/>
              <a:t>4-5 feet wide so gardener can reach any spot in the bed comfortably and without having to step into it</a:t>
            </a:r>
          </a:p>
          <a:p>
            <a:pPr marL="228600" indent="-228600">
              <a:buAutoNum type="arabicPeriod"/>
            </a:pPr>
            <a:r>
              <a:rPr lang="en-US" baseline="0" dirty="0" smtClean="0"/>
              <a:t>Height of the bed should not be so high that your arms are working at an uncomfortable height.  Keep arms between your waist and shoulder to keep from tiring easily and prevent injury.</a:t>
            </a:r>
          </a:p>
          <a:p>
            <a:pPr marL="228600" indent="-228600">
              <a:buAutoNum type="arabicPeriod"/>
            </a:pPr>
            <a:r>
              <a:rPr lang="en-US" baseline="0" dirty="0" smtClean="0"/>
              <a:t>Elevated raised beds are useful for people who want to sit while gardening.</a:t>
            </a:r>
          </a:p>
          <a:p>
            <a:pPr marL="228600" indent="-228600">
              <a:buNone/>
            </a:pPr>
            <a:r>
              <a:rPr lang="en-US" baseline="0" dirty="0" smtClean="0"/>
              <a:t>Remember to consider water source and walkways when determining the bed’s location.</a:t>
            </a:r>
            <a:endParaRPr lang="en-US" dirty="0"/>
          </a:p>
        </p:txBody>
      </p:sp>
      <p:sp>
        <p:nvSpPr>
          <p:cNvPr id="4" name="Slide Number Placeholder 3"/>
          <p:cNvSpPr>
            <a:spLocks noGrp="1"/>
          </p:cNvSpPr>
          <p:nvPr>
            <p:ph type="sldNum" sz="quarter" idx="10"/>
          </p:nvPr>
        </p:nvSpPr>
        <p:spPr/>
        <p:txBody>
          <a:bodyPr/>
          <a:lstStyle/>
          <a:p>
            <a:fld id="{9604DDDA-C559-4F25-B347-CD7F63EC8652}"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may be an option when</a:t>
            </a:r>
            <a:r>
              <a:rPr lang="en-US" baseline="0" dirty="0" smtClean="0"/>
              <a:t> you have limited space.  This technique does not take all the stooping and bending out of traditional gardening especially if you are planting directly in the ground.  Where this technique does take out the bending is when plants are mature.  This may be an option for perennials- where you are planting only once.</a:t>
            </a:r>
          </a:p>
          <a:p>
            <a:r>
              <a:rPr lang="en-US" baseline="0" dirty="0" smtClean="0"/>
              <a:t>However, this method may be a good option if you have limited space and increases plant health and pest tolerance by keeping plants off the ground.  </a:t>
            </a:r>
          </a:p>
          <a:p>
            <a:r>
              <a:rPr lang="en-US" baseline="0" dirty="0" smtClean="0"/>
              <a:t>In the best interest of the plant, make sure structures on which plants are to grow are solid, can support the plant’s weight, and matches what the plant wants to grow on.</a:t>
            </a:r>
          </a:p>
          <a:p>
            <a:pPr marL="228600" indent="-228600">
              <a:buAutoNum type="arabicPeriod"/>
            </a:pPr>
            <a:r>
              <a:rPr lang="en-US" baseline="0" dirty="0" smtClean="0"/>
              <a:t>Arches are great for heavier plants, like vines, and any plant that climbs</a:t>
            </a:r>
          </a:p>
          <a:p>
            <a:pPr marL="228600" indent="-228600">
              <a:buAutoNum type="arabicPeriod"/>
            </a:pPr>
            <a:r>
              <a:rPr lang="en-US" baseline="0" dirty="0" smtClean="0"/>
              <a:t>Plants with tendrils do well on trellises and tripods, like pole beans</a:t>
            </a:r>
          </a:p>
          <a:p>
            <a:pPr marL="228600" indent="-228600">
              <a:buAutoNum type="arabicPeriod"/>
            </a:pPr>
            <a:r>
              <a:rPr lang="en-US" baseline="0" dirty="0" smtClean="0"/>
              <a:t>Plants that twine, like peas, need wire or string to twist around</a:t>
            </a:r>
          </a:p>
          <a:p>
            <a:pPr marL="228600" indent="-228600">
              <a:buNone/>
            </a:pPr>
            <a:r>
              <a:rPr lang="en-US" baseline="0" dirty="0" smtClean="0"/>
              <a:t>Make sure plants are growing where you want them to.  Some plants like ivy are known to cause damage to walls and gutters because of their weight and roots.</a:t>
            </a:r>
          </a:p>
        </p:txBody>
      </p:sp>
      <p:sp>
        <p:nvSpPr>
          <p:cNvPr id="4" name="Slide Number Placeholder 3"/>
          <p:cNvSpPr>
            <a:spLocks noGrp="1"/>
          </p:cNvSpPr>
          <p:nvPr>
            <p:ph type="sldNum" sz="quarter" idx="10"/>
          </p:nvPr>
        </p:nvSpPr>
        <p:spPr/>
        <p:txBody>
          <a:bodyPr/>
          <a:lstStyle/>
          <a:p>
            <a:fld id="{9604DDDA-C559-4F25-B347-CD7F63EC865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76200"/>
            <a:ext cx="7010400" cy="917575"/>
          </a:xfrm>
        </p:spPr>
        <p:txBody>
          <a:bodyPr/>
          <a:lstStyle>
            <a:lvl1pPr>
              <a:defRPr>
                <a:solidFill>
                  <a:schemeClr val="tx2"/>
                </a:solidFill>
                <a:effectLst>
                  <a:outerShdw blurRad="38100" dist="38100" dir="2700000" algn="tl">
                    <a:srgbClr val="000000"/>
                  </a:outerShdw>
                </a:effectLst>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457200" y="914400"/>
            <a:ext cx="6400800" cy="533400"/>
          </a:xfrm>
        </p:spPr>
        <p:txBody>
          <a:bodyPr/>
          <a:lstStyle>
            <a:lvl1pPr marL="0" indent="0">
              <a:buFontTx/>
              <a:buNone/>
              <a:defRPr sz="2800">
                <a:solidFill>
                  <a:schemeClr val="tx1"/>
                </a:solidFill>
                <a:effectLst>
                  <a:outerShdw blurRad="38100" dist="38100" dir="2700000" algn="tl">
                    <a:srgbClr val="000000"/>
                  </a:outerShdw>
                </a:effectLst>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324600"/>
            <a:ext cx="2133600" cy="457200"/>
          </a:xfrm>
        </p:spPr>
        <p:txBody>
          <a:bodyPr/>
          <a:lstStyle>
            <a:lvl1pPr>
              <a:defRPr>
                <a:solidFill>
                  <a:srgbClr val="FFFFFF"/>
                </a:solidFill>
              </a:defRPr>
            </a:lvl1pPr>
          </a:lstStyle>
          <a:p>
            <a:endParaRPr lang="en-US"/>
          </a:p>
        </p:txBody>
      </p:sp>
      <p:sp>
        <p:nvSpPr>
          <p:cNvPr id="3077" name="Rectangle 5"/>
          <p:cNvSpPr>
            <a:spLocks noGrp="1" noChangeArrowheads="1"/>
          </p:cNvSpPr>
          <p:nvPr>
            <p:ph type="ftr" sz="quarter" idx="3"/>
          </p:nvPr>
        </p:nvSpPr>
        <p:spPr>
          <a:xfrm>
            <a:off x="3124200" y="6324600"/>
            <a:ext cx="2895600" cy="457200"/>
          </a:xfrm>
        </p:spPr>
        <p:txBody>
          <a:bodyPr/>
          <a:lstStyle>
            <a:lvl1pPr>
              <a:defRPr>
                <a:solidFill>
                  <a:srgbClr val="FFFFFF"/>
                </a:solidFill>
              </a:defRPr>
            </a:lvl1pPr>
          </a:lstStyle>
          <a:p>
            <a:endParaRPr lang="en-US"/>
          </a:p>
        </p:txBody>
      </p:sp>
      <p:sp>
        <p:nvSpPr>
          <p:cNvPr id="3078" name="Rectangle 6"/>
          <p:cNvSpPr>
            <a:spLocks noGrp="1" noChangeArrowheads="1"/>
          </p:cNvSpPr>
          <p:nvPr>
            <p:ph type="sldNum" sz="quarter" idx="4"/>
          </p:nvPr>
        </p:nvSpPr>
        <p:spPr>
          <a:xfrm>
            <a:off x="6553200" y="6324600"/>
            <a:ext cx="2133600" cy="457200"/>
          </a:xfrm>
        </p:spPr>
        <p:txBody>
          <a:bodyPr/>
          <a:lstStyle>
            <a:lvl1pPr>
              <a:defRPr>
                <a:solidFill>
                  <a:srgbClr val="FFFFFF"/>
                </a:solidFill>
              </a:defRPr>
            </a:lvl1pPr>
          </a:lstStyle>
          <a:p>
            <a:fld id="{1C631E03-C2E1-4EC4-880A-747D3BE5A48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20B088-99F8-4D2B-9CE6-FA15F8B2E03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493975-D796-4EFE-A304-E73816922BC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ADEDE9-E52C-4F9E-B9E0-E888B0C2410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7F9430-BC91-493F-99C0-BAC7D31DAC9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7432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7432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9A4E9B-754C-4266-98BF-62068D369DB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CB48317-4E54-4913-B50B-CA3CB9569AB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727CA53-414C-4A04-96C2-CCB54B4D053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8C0C6DF-38A1-4314-90AF-822D2574A64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2F5876-2CA6-4C02-9EDB-FF8D984CA4E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0F8448-539C-41F7-979F-CA341986F8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600200"/>
            <a:ext cx="8229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743200"/>
            <a:ext cx="82296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p>
        </p:txBody>
      </p:sp>
      <p:sp>
        <p:nvSpPr>
          <p:cNvPr id="1030" name="Rectangle 6"/>
          <p:cNvSpPr>
            <a:spLocks noGrp="1" noChangeArrowheads="1"/>
          </p:cNvSpPr>
          <p:nvPr>
            <p:ph type="sldNum" sz="quarter" idx="4"/>
          </p:nvPr>
        </p:nvSpPr>
        <p:spPr bwMode="auto">
          <a:xfrm>
            <a:off x="6629400" y="6248400"/>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BC559C7A-DE66-4280-9F2E-F2EEC04C8F1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b="1">
          <a:solidFill>
            <a:srgbClr val="000000"/>
          </a:solidFill>
          <a:latin typeface="+mj-lt"/>
          <a:ea typeface="+mj-ea"/>
          <a:cs typeface="+mj-cs"/>
        </a:defRPr>
      </a:lvl1pPr>
      <a:lvl2pPr algn="l" rtl="0" eaLnBrk="1" fontAlgn="base" hangingPunct="1">
        <a:spcBef>
          <a:spcPct val="0"/>
        </a:spcBef>
        <a:spcAft>
          <a:spcPct val="0"/>
        </a:spcAft>
        <a:defRPr sz="4400" b="1">
          <a:solidFill>
            <a:srgbClr val="000000"/>
          </a:solidFill>
          <a:latin typeface="Arial" charset="0"/>
        </a:defRPr>
      </a:lvl2pPr>
      <a:lvl3pPr algn="l" rtl="0" eaLnBrk="1" fontAlgn="base" hangingPunct="1">
        <a:spcBef>
          <a:spcPct val="0"/>
        </a:spcBef>
        <a:spcAft>
          <a:spcPct val="0"/>
        </a:spcAft>
        <a:defRPr sz="4400" b="1">
          <a:solidFill>
            <a:srgbClr val="000000"/>
          </a:solidFill>
          <a:latin typeface="Arial" charset="0"/>
        </a:defRPr>
      </a:lvl3pPr>
      <a:lvl4pPr algn="l" rtl="0" eaLnBrk="1" fontAlgn="base" hangingPunct="1">
        <a:spcBef>
          <a:spcPct val="0"/>
        </a:spcBef>
        <a:spcAft>
          <a:spcPct val="0"/>
        </a:spcAft>
        <a:defRPr sz="4400" b="1">
          <a:solidFill>
            <a:srgbClr val="000000"/>
          </a:solidFill>
          <a:latin typeface="Arial" charset="0"/>
        </a:defRPr>
      </a:lvl4pPr>
      <a:lvl5pPr algn="l" rtl="0" eaLnBrk="1" fontAlgn="base" hangingPunct="1">
        <a:spcBef>
          <a:spcPct val="0"/>
        </a:spcBef>
        <a:spcAft>
          <a:spcPct val="0"/>
        </a:spcAft>
        <a:defRPr sz="4400" b="1">
          <a:solidFill>
            <a:srgbClr val="000000"/>
          </a:solidFill>
          <a:latin typeface="Arial" charset="0"/>
        </a:defRPr>
      </a:lvl5pPr>
      <a:lvl6pPr marL="457200" algn="l" rtl="0" eaLnBrk="1" fontAlgn="base" hangingPunct="1">
        <a:spcBef>
          <a:spcPct val="0"/>
        </a:spcBef>
        <a:spcAft>
          <a:spcPct val="0"/>
        </a:spcAft>
        <a:defRPr sz="4400" b="1">
          <a:solidFill>
            <a:srgbClr val="000000"/>
          </a:solidFill>
          <a:latin typeface="Arial" charset="0"/>
        </a:defRPr>
      </a:lvl6pPr>
      <a:lvl7pPr marL="914400" algn="l" rtl="0" eaLnBrk="1" fontAlgn="base" hangingPunct="1">
        <a:spcBef>
          <a:spcPct val="0"/>
        </a:spcBef>
        <a:spcAft>
          <a:spcPct val="0"/>
        </a:spcAft>
        <a:defRPr sz="4400" b="1">
          <a:solidFill>
            <a:srgbClr val="000000"/>
          </a:solidFill>
          <a:latin typeface="Arial" charset="0"/>
        </a:defRPr>
      </a:lvl7pPr>
      <a:lvl8pPr marL="1371600" algn="l" rtl="0" eaLnBrk="1" fontAlgn="base" hangingPunct="1">
        <a:spcBef>
          <a:spcPct val="0"/>
        </a:spcBef>
        <a:spcAft>
          <a:spcPct val="0"/>
        </a:spcAft>
        <a:defRPr sz="4400" b="1">
          <a:solidFill>
            <a:srgbClr val="000000"/>
          </a:solidFill>
          <a:latin typeface="Arial" charset="0"/>
        </a:defRPr>
      </a:lvl8pPr>
      <a:lvl9pPr marL="1828800" algn="l" rtl="0" eaLnBrk="1" fontAlgn="base" hangingPunct="1">
        <a:spcBef>
          <a:spcPct val="0"/>
        </a:spcBef>
        <a:spcAft>
          <a:spcPct val="0"/>
        </a:spcAft>
        <a:defRPr sz="4400" b="1">
          <a:solidFill>
            <a:srgbClr val="000000"/>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315200" cy="2743200"/>
          </a:xfrm>
        </p:spPr>
        <p:txBody>
          <a:bodyPr/>
          <a:lstStyle/>
          <a:p>
            <a:r>
              <a:rPr lang="en-US" sz="3600" b="1" dirty="0" smtClean="0">
                <a:latin typeface="Calibri" pitchFamily="34" charset="0"/>
              </a:rPr>
              <a:t>How Accessible Gardening Can Increase Gardener’s Capacity </a:t>
            </a:r>
            <a:r>
              <a:rPr lang="en-US" dirty="0" smtClean="0"/>
              <a:t/>
            </a:r>
            <a:br>
              <a:rPr lang="en-US" dirty="0" smtClean="0"/>
            </a:br>
            <a:endParaRPr lang="en-US" dirty="0"/>
          </a:p>
        </p:txBody>
      </p:sp>
      <p:sp>
        <p:nvSpPr>
          <p:cNvPr id="3" name="Subtitle 2"/>
          <p:cNvSpPr>
            <a:spLocks noGrp="1"/>
          </p:cNvSpPr>
          <p:nvPr>
            <p:ph type="subTitle" idx="1"/>
          </p:nvPr>
        </p:nvSpPr>
        <p:spPr>
          <a:xfrm>
            <a:off x="304800" y="3048000"/>
            <a:ext cx="6705600" cy="3581400"/>
          </a:xfrm>
        </p:spPr>
        <p:txBody>
          <a:bodyPr>
            <a:noAutofit/>
          </a:bodyPr>
          <a:lstStyle/>
          <a:p>
            <a:pPr algn="ctr">
              <a:lnSpc>
                <a:spcPct val="100000"/>
              </a:lnSpc>
              <a:spcBef>
                <a:spcPts val="0"/>
              </a:spcBef>
            </a:pPr>
            <a:r>
              <a:rPr lang="en-US" dirty="0" smtClean="0">
                <a:latin typeface="Calibri" pitchFamily="34" charset="0"/>
              </a:rPr>
              <a:t>Inetta Fluharty, ATP</a:t>
            </a:r>
          </a:p>
          <a:p>
            <a:pPr algn="ctr">
              <a:lnSpc>
                <a:spcPct val="100000"/>
              </a:lnSpc>
              <a:spcBef>
                <a:spcPts val="0"/>
              </a:spcBef>
            </a:pPr>
            <a:r>
              <a:rPr lang="en-US" dirty="0" smtClean="0">
                <a:latin typeface="Calibri" pitchFamily="34" charset="0"/>
              </a:rPr>
              <a:t>Mary </a:t>
            </a:r>
            <a:r>
              <a:rPr lang="en-US" dirty="0" err="1" smtClean="0">
                <a:latin typeface="Calibri" pitchFamily="34" charset="0"/>
              </a:rPr>
              <a:t>Slabinski</a:t>
            </a:r>
            <a:r>
              <a:rPr lang="en-US" dirty="0" smtClean="0">
                <a:latin typeface="Calibri" pitchFamily="34" charset="0"/>
              </a:rPr>
              <a:t>, MSW, LGSW</a:t>
            </a:r>
          </a:p>
          <a:p>
            <a:pPr algn="ctr">
              <a:lnSpc>
                <a:spcPct val="100000"/>
              </a:lnSpc>
              <a:spcBef>
                <a:spcPts val="0"/>
              </a:spcBef>
            </a:pPr>
            <a:r>
              <a:rPr lang="en-US" dirty="0" smtClean="0">
                <a:latin typeface="Calibri" pitchFamily="34" charset="0"/>
              </a:rPr>
              <a:t>West Virginia </a:t>
            </a:r>
            <a:r>
              <a:rPr lang="en-US" dirty="0" err="1" smtClean="0">
                <a:latin typeface="Calibri" pitchFamily="34" charset="0"/>
              </a:rPr>
              <a:t>AgrAbility</a:t>
            </a:r>
            <a:endParaRPr lang="en-US" dirty="0" smtClean="0">
              <a:latin typeface="Calibri" pitchFamily="34" charset="0"/>
            </a:endParaRPr>
          </a:p>
          <a:p>
            <a:pPr algn="ctr">
              <a:spcBef>
                <a:spcPts val="0"/>
              </a:spcBef>
            </a:pPr>
            <a:endParaRPr lang="en-US" dirty="0" smtClean="0">
              <a:latin typeface="Calibri" pitchFamily="34" charset="0"/>
            </a:endParaRPr>
          </a:p>
          <a:p>
            <a:pPr algn="ctr">
              <a:lnSpc>
                <a:spcPct val="100000"/>
              </a:lnSpc>
              <a:spcBef>
                <a:spcPts val="0"/>
              </a:spcBef>
            </a:pPr>
            <a:r>
              <a:rPr lang="en-US" dirty="0" smtClean="0">
                <a:latin typeface="Calibri" pitchFamily="34" charset="0"/>
              </a:rPr>
              <a:t>2011 National </a:t>
            </a:r>
            <a:r>
              <a:rPr lang="en-US" dirty="0" err="1" smtClean="0">
                <a:latin typeface="Calibri" pitchFamily="34" charset="0"/>
              </a:rPr>
              <a:t>AgrAbility</a:t>
            </a:r>
            <a:r>
              <a:rPr lang="en-US" dirty="0" smtClean="0">
                <a:latin typeface="Calibri" pitchFamily="34" charset="0"/>
              </a:rPr>
              <a:t> Training Workshop</a:t>
            </a:r>
          </a:p>
          <a:p>
            <a:pPr algn="ctr">
              <a:lnSpc>
                <a:spcPct val="100000"/>
              </a:lnSpc>
              <a:spcBef>
                <a:spcPts val="0"/>
              </a:spcBef>
            </a:pPr>
            <a:r>
              <a:rPr lang="en-US" dirty="0" smtClean="0">
                <a:latin typeface="Calibri" pitchFamily="34" charset="0"/>
              </a:rPr>
              <a:t>Indianapolis, Indiana </a:t>
            </a:r>
          </a:p>
          <a:p>
            <a:pPr algn="ctr">
              <a:lnSpc>
                <a:spcPct val="100000"/>
              </a:lnSpc>
              <a:spcBef>
                <a:spcPts val="0"/>
              </a:spcBef>
            </a:pPr>
            <a:r>
              <a:rPr lang="en-US" smtClean="0">
                <a:latin typeface="Calibri" pitchFamily="34" charset="0"/>
              </a:rPr>
              <a:t>November 9, </a:t>
            </a:r>
            <a:r>
              <a:rPr lang="en-US" dirty="0" smtClean="0">
                <a:latin typeface="Calibri" pitchFamily="34" charset="0"/>
              </a:rPr>
              <a:t>2011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Calibri" pitchFamily="34" charset="0"/>
              </a:rPr>
              <a:t>General Accessible Gardening Techniques</a:t>
            </a:r>
            <a:endParaRPr lang="en-US" sz="3600" dirty="0">
              <a:latin typeface="Calibri" pitchFamily="34" charset="0"/>
            </a:endParaRPr>
          </a:p>
        </p:txBody>
      </p:sp>
      <p:sp>
        <p:nvSpPr>
          <p:cNvPr id="3" name="Content Placeholder 2"/>
          <p:cNvSpPr>
            <a:spLocks noGrp="1"/>
          </p:cNvSpPr>
          <p:nvPr>
            <p:ph idx="1"/>
          </p:nvPr>
        </p:nvSpPr>
        <p:spPr/>
        <p:txBody>
          <a:bodyPr/>
          <a:lstStyle/>
          <a:p>
            <a:r>
              <a:rPr lang="en-US" dirty="0" smtClean="0"/>
              <a:t>Raised Beds</a:t>
            </a:r>
          </a:p>
          <a:p>
            <a:r>
              <a:rPr lang="en-US" dirty="0" smtClean="0"/>
              <a:t>Vertical Gardening</a:t>
            </a:r>
          </a:p>
          <a:p>
            <a:r>
              <a:rPr lang="en-US" dirty="0" smtClean="0"/>
              <a:t>Sensory Gardening </a:t>
            </a:r>
          </a:p>
          <a:p>
            <a:r>
              <a:rPr lang="en-US" dirty="0" smtClean="0"/>
              <a:t>Bale Gardening </a:t>
            </a:r>
          </a:p>
          <a:p>
            <a:r>
              <a:rPr lang="en-US" dirty="0" smtClean="0"/>
              <a:t>Container Gardening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rPr>
              <a:t>Raised Beds</a:t>
            </a:r>
            <a:endParaRPr lang="en-US" dirty="0">
              <a:latin typeface="Calibri" pitchFamily="34" charset="0"/>
            </a:endParaRPr>
          </a:p>
        </p:txBody>
      </p:sp>
      <p:sp>
        <p:nvSpPr>
          <p:cNvPr id="3" name="Content Placeholder 2"/>
          <p:cNvSpPr>
            <a:spLocks noGrp="1"/>
          </p:cNvSpPr>
          <p:nvPr>
            <p:ph sz="half" idx="1"/>
          </p:nvPr>
        </p:nvSpPr>
        <p:spPr>
          <a:xfrm>
            <a:off x="457200" y="2362200"/>
            <a:ext cx="4038600" cy="4343400"/>
          </a:xfrm>
        </p:spPr>
        <p:txBody>
          <a:bodyPr/>
          <a:lstStyle/>
          <a:p>
            <a:r>
              <a:rPr lang="en-US" sz="2800" dirty="0" smtClean="0">
                <a:latin typeface="Calibri" pitchFamily="34" charset="0"/>
              </a:rPr>
              <a:t>Brings the garden up to a comfortable height for the user</a:t>
            </a:r>
          </a:p>
          <a:p>
            <a:r>
              <a:rPr lang="en-US" sz="2800" b="1" dirty="0" smtClean="0">
                <a:latin typeface="Calibri" pitchFamily="34" charset="0"/>
              </a:rPr>
              <a:t>Built to any dimension that is comfortable for the user</a:t>
            </a:r>
          </a:p>
          <a:p>
            <a:r>
              <a:rPr lang="en-US" sz="2800" dirty="0" smtClean="0">
                <a:latin typeface="Calibri" pitchFamily="34" charset="0"/>
              </a:rPr>
              <a:t>Can be anywhere from six inches to waist height</a:t>
            </a:r>
            <a:endParaRPr lang="en-US" sz="2800" dirty="0">
              <a:latin typeface="Calibri" pitchFamily="34" charset="0"/>
            </a:endParaRPr>
          </a:p>
        </p:txBody>
      </p:sp>
      <p:sp>
        <p:nvSpPr>
          <p:cNvPr id="5" name="Content Placeholder 4"/>
          <p:cNvSpPr>
            <a:spLocks noGrp="1"/>
          </p:cNvSpPr>
          <p:nvPr>
            <p:ph sz="half" idx="2"/>
          </p:nvPr>
        </p:nvSpPr>
        <p:spPr/>
        <p:txBody>
          <a:bodyPr/>
          <a:lstStyle/>
          <a:p>
            <a:endParaRPr lang="en-US"/>
          </a:p>
        </p:txBody>
      </p:sp>
      <p:pic>
        <p:nvPicPr>
          <p:cNvPr id="4" name="Picture 3" descr="Monroe 1.JPG"/>
          <p:cNvPicPr>
            <a:picLocks noChangeAspect="1"/>
          </p:cNvPicPr>
          <p:nvPr/>
        </p:nvPicPr>
        <p:blipFill>
          <a:blip r:embed="rId3" cstate="print"/>
          <a:stretch>
            <a:fillRect/>
          </a:stretch>
        </p:blipFill>
        <p:spPr>
          <a:xfrm>
            <a:off x="4648200" y="2743200"/>
            <a:ext cx="4470400" cy="3352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838200"/>
          </a:xfrm>
        </p:spPr>
        <p:txBody>
          <a:bodyPr/>
          <a:lstStyle/>
          <a:p>
            <a:pPr algn="ctr"/>
            <a:r>
              <a:rPr lang="en-US" dirty="0" smtClean="0">
                <a:latin typeface="Calibri" pitchFamily="34" charset="0"/>
              </a:rPr>
              <a:t>Vertical Gardening</a:t>
            </a:r>
            <a:endParaRPr lang="en-US" dirty="0">
              <a:latin typeface="Calibri" pitchFamily="34" charset="0"/>
            </a:endParaRPr>
          </a:p>
        </p:txBody>
      </p:sp>
      <p:sp>
        <p:nvSpPr>
          <p:cNvPr id="3" name="Content Placeholder 2"/>
          <p:cNvSpPr>
            <a:spLocks noGrp="1"/>
          </p:cNvSpPr>
          <p:nvPr>
            <p:ph idx="1"/>
          </p:nvPr>
        </p:nvSpPr>
        <p:spPr>
          <a:xfrm>
            <a:off x="1295400" y="2286001"/>
            <a:ext cx="6412006" cy="4343400"/>
          </a:xfrm>
        </p:spPr>
        <p:txBody>
          <a:bodyPr>
            <a:normAutofit lnSpcReduction="10000"/>
          </a:bodyPr>
          <a:lstStyle/>
          <a:p>
            <a:r>
              <a:rPr lang="en-US" sz="2400" dirty="0" smtClean="0">
                <a:latin typeface="Calibri" pitchFamily="34" charset="0"/>
              </a:rPr>
              <a:t>Puts plants and most garden chores at eye-level</a:t>
            </a:r>
          </a:p>
          <a:p>
            <a:r>
              <a:rPr lang="en-US" sz="2400" dirty="0" smtClean="0">
                <a:latin typeface="Calibri" pitchFamily="34" charset="0"/>
              </a:rPr>
              <a:t>Takes most bending and stooping out of gardening but not all</a:t>
            </a:r>
          </a:p>
          <a:p>
            <a:r>
              <a:rPr lang="en-US" sz="2400" dirty="0" smtClean="0">
                <a:latin typeface="Calibri" pitchFamily="34" charset="0"/>
              </a:rPr>
              <a:t>Structure on which plants grow on is extremely important:</a:t>
            </a:r>
          </a:p>
          <a:p>
            <a:pPr lvl="1"/>
            <a:r>
              <a:rPr lang="en-US" sz="2400" dirty="0" smtClean="0">
                <a:latin typeface="Calibri" pitchFamily="34" charset="0"/>
              </a:rPr>
              <a:t>Strong enough materials &amp; anchored in the ground securely so as to be able to support plant</a:t>
            </a:r>
          </a:p>
          <a:p>
            <a:pPr lvl="1"/>
            <a:r>
              <a:rPr lang="en-US" sz="2400" dirty="0" smtClean="0">
                <a:latin typeface="Calibri" pitchFamily="34" charset="0"/>
              </a:rPr>
              <a:t>Match the structure to plants’ characteristics</a:t>
            </a:r>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838200"/>
          </a:xfrm>
        </p:spPr>
        <p:txBody>
          <a:bodyPr/>
          <a:lstStyle/>
          <a:p>
            <a:pPr algn="ctr"/>
            <a:r>
              <a:rPr lang="en-US" dirty="0" smtClean="0">
                <a:latin typeface="Calibri" pitchFamily="34" charset="0"/>
              </a:rPr>
              <a:t>Sensory Gardening</a:t>
            </a:r>
            <a:endParaRPr lang="en-US" dirty="0">
              <a:latin typeface="Calibri" pitchFamily="34" charset="0"/>
            </a:endParaRPr>
          </a:p>
        </p:txBody>
      </p:sp>
      <p:sp>
        <p:nvSpPr>
          <p:cNvPr id="3" name="Content Placeholder 2"/>
          <p:cNvSpPr>
            <a:spLocks noGrp="1"/>
          </p:cNvSpPr>
          <p:nvPr>
            <p:ph sz="half" idx="1"/>
          </p:nvPr>
        </p:nvSpPr>
        <p:spPr>
          <a:xfrm>
            <a:off x="457200" y="2362200"/>
            <a:ext cx="4038600" cy="4191000"/>
          </a:xfrm>
        </p:spPr>
        <p:txBody>
          <a:bodyPr>
            <a:normAutofit fontScale="92500" lnSpcReduction="20000"/>
          </a:bodyPr>
          <a:lstStyle/>
          <a:p>
            <a:r>
              <a:rPr lang="en-US" sz="2800" dirty="0" smtClean="0">
                <a:latin typeface="Calibri" pitchFamily="34" charset="0"/>
              </a:rPr>
              <a:t>Goal of sensory designed gardens is to bring out the parts of a garden that people can experience through their senses.</a:t>
            </a:r>
          </a:p>
          <a:p>
            <a:r>
              <a:rPr lang="en-US" sz="2800" dirty="0" smtClean="0">
                <a:latin typeface="Calibri" pitchFamily="34" charset="0"/>
              </a:rPr>
              <a:t>Use different parts of the garden to focus on different senses</a:t>
            </a:r>
          </a:p>
          <a:p>
            <a:r>
              <a:rPr lang="en-US" sz="2800" dirty="0" smtClean="0">
                <a:latin typeface="Calibri" pitchFamily="34" charset="0"/>
              </a:rPr>
              <a:t>Not limited to plants.  Include using different walkway materials, fountains, chimes, etc.</a:t>
            </a:r>
            <a:endParaRPr lang="en-US" sz="2800" dirty="0">
              <a:latin typeface="Calibri" pitchFamily="34" charset="0"/>
            </a:endParaRPr>
          </a:p>
        </p:txBody>
      </p:sp>
      <p:sp>
        <p:nvSpPr>
          <p:cNvPr id="5" name="Content Placeholder 4"/>
          <p:cNvSpPr>
            <a:spLocks noGrp="1"/>
          </p:cNvSpPr>
          <p:nvPr>
            <p:ph sz="half" idx="2"/>
          </p:nvPr>
        </p:nvSpPr>
        <p:spPr/>
        <p:txBody>
          <a:bodyPr/>
          <a:lstStyle/>
          <a:p>
            <a:endParaRPr lang="en-US"/>
          </a:p>
        </p:txBody>
      </p:sp>
      <p:pic>
        <p:nvPicPr>
          <p:cNvPr id="4" name="Picture 3" descr="Kyser 5.JPG"/>
          <p:cNvPicPr>
            <a:picLocks noChangeAspect="1"/>
          </p:cNvPicPr>
          <p:nvPr/>
        </p:nvPicPr>
        <p:blipFill>
          <a:blip r:embed="rId3" cstate="print"/>
          <a:stretch>
            <a:fillRect/>
          </a:stretch>
        </p:blipFill>
        <p:spPr>
          <a:xfrm>
            <a:off x="4648200" y="2743200"/>
            <a:ext cx="4064000" cy="3352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rPr>
              <a:t>Bale Gardening</a:t>
            </a:r>
            <a:endParaRPr lang="en-US" dirty="0">
              <a:latin typeface="Calibri" pitchFamily="34" charset="0"/>
            </a:endParaRPr>
          </a:p>
        </p:txBody>
      </p:sp>
      <p:sp>
        <p:nvSpPr>
          <p:cNvPr id="3" name="Content Placeholder 2"/>
          <p:cNvSpPr>
            <a:spLocks noGrp="1"/>
          </p:cNvSpPr>
          <p:nvPr>
            <p:ph sz="half" idx="1"/>
          </p:nvPr>
        </p:nvSpPr>
        <p:spPr>
          <a:xfrm>
            <a:off x="457200" y="2590800"/>
            <a:ext cx="4038600" cy="4038600"/>
          </a:xfrm>
        </p:spPr>
        <p:txBody>
          <a:bodyPr>
            <a:normAutofit fontScale="92500" lnSpcReduction="10000"/>
          </a:bodyPr>
          <a:lstStyle/>
          <a:p>
            <a:r>
              <a:rPr lang="en-US" sz="3600" dirty="0" smtClean="0">
                <a:latin typeface="Calibri" pitchFamily="34" charset="0"/>
              </a:rPr>
              <a:t>Eliminates digging, tilling and working with soil in general</a:t>
            </a:r>
          </a:p>
          <a:p>
            <a:r>
              <a:rPr lang="en-US" sz="3600" dirty="0" smtClean="0">
                <a:latin typeface="Calibri" pitchFamily="34" charset="0"/>
              </a:rPr>
              <a:t>Bale gardening is easier on your hands and wrists</a:t>
            </a:r>
          </a:p>
          <a:p>
            <a:r>
              <a:rPr lang="en-US" sz="3600" dirty="0" smtClean="0">
                <a:latin typeface="Calibri" pitchFamily="34" charset="0"/>
              </a:rPr>
              <a:t>Does take some prep</a:t>
            </a:r>
            <a:endParaRPr lang="en-US" sz="3600" dirty="0">
              <a:latin typeface="Calibri" pitchFamily="34" charset="0"/>
            </a:endParaRPr>
          </a:p>
        </p:txBody>
      </p:sp>
      <p:sp>
        <p:nvSpPr>
          <p:cNvPr id="5" name="Content Placeholder 4"/>
          <p:cNvSpPr>
            <a:spLocks noGrp="1"/>
          </p:cNvSpPr>
          <p:nvPr>
            <p:ph sz="half" idx="2"/>
          </p:nvPr>
        </p:nvSpPr>
        <p:spPr/>
        <p:txBody>
          <a:bodyPr/>
          <a:lstStyle/>
          <a:p>
            <a:endParaRPr lang="en-US"/>
          </a:p>
        </p:txBody>
      </p:sp>
      <p:pic>
        <p:nvPicPr>
          <p:cNvPr id="4" name="Picture 3" descr="Hay Bale Garden Summer 2010.JPG"/>
          <p:cNvPicPr>
            <a:picLocks noChangeAspect="1"/>
          </p:cNvPicPr>
          <p:nvPr/>
        </p:nvPicPr>
        <p:blipFill>
          <a:blip r:embed="rId3" cstate="print"/>
          <a:stretch>
            <a:fillRect/>
          </a:stretch>
        </p:blipFill>
        <p:spPr>
          <a:xfrm>
            <a:off x="4572000" y="2743200"/>
            <a:ext cx="4165600" cy="3429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rPr>
              <a:t>Container Gardening</a:t>
            </a:r>
            <a:endParaRPr lang="en-US" dirty="0">
              <a:latin typeface="Calibri" pitchFamily="34" charset="0"/>
            </a:endParaRPr>
          </a:p>
        </p:txBody>
      </p:sp>
      <p:sp>
        <p:nvSpPr>
          <p:cNvPr id="3" name="Content Placeholder 2"/>
          <p:cNvSpPr>
            <a:spLocks noGrp="1"/>
          </p:cNvSpPr>
          <p:nvPr>
            <p:ph sz="half" idx="1"/>
          </p:nvPr>
        </p:nvSpPr>
        <p:spPr>
          <a:xfrm>
            <a:off x="457200" y="2362200"/>
            <a:ext cx="4038600" cy="4191000"/>
          </a:xfrm>
        </p:spPr>
        <p:txBody>
          <a:bodyPr>
            <a:normAutofit fontScale="77500" lnSpcReduction="20000"/>
          </a:bodyPr>
          <a:lstStyle/>
          <a:p>
            <a:r>
              <a:rPr lang="en-US" dirty="0" smtClean="0">
                <a:latin typeface="Calibri" pitchFamily="34" charset="0"/>
              </a:rPr>
              <a:t>Takes away digging, bending and kneeling</a:t>
            </a:r>
          </a:p>
          <a:p>
            <a:r>
              <a:rPr lang="en-US" dirty="0" smtClean="0">
                <a:latin typeface="Calibri" pitchFamily="34" charset="0"/>
              </a:rPr>
              <a:t>Brings the garden to you</a:t>
            </a:r>
          </a:p>
          <a:p>
            <a:r>
              <a:rPr lang="en-US" dirty="0" smtClean="0">
                <a:latin typeface="Calibri" pitchFamily="34" charset="0"/>
              </a:rPr>
              <a:t>Selecting containers:</a:t>
            </a:r>
          </a:p>
          <a:p>
            <a:pPr lvl="1"/>
            <a:r>
              <a:rPr lang="en-US" sz="2200" dirty="0" smtClean="0">
                <a:latin typeface="Calibri" pitchFamily="34" charset="0"/>
              </a:rPr>
              <a:t>One third as tall as the plant you want to grow</a:t>
            </a:r>
          </a:p>
          <a:p>
            <a:pPr lvl="1"/>
            <a:r>
              <a:rPr lang="en-US" sz="2200" dirty="0" smtClean="0">
                <a:latin typeface="Calibri" pitchFamily="34" charset="0"/>
              </a:rPr>
              <a:t>One ‘good-sized’ hole for every gallon of soil</a:t>
            </a:r>
          </a:p>
          <a:p>
            <a:pPr lvl="1"/>
            <a:r>
              <a:rPr lang="en-US" sz="2200" dirty="0" smtClean="0">
                <a:latin typeface="Calibri" pitchFamily="34" charset="0"/>
              </a:rPr>
              <a:t>Compact vegetables, like lettuce, do well on hanging baskets or pot</a:t>
            </a:r>
          </a:p>
          <a:p>
            <a:pPr lvl="1"/>
            <a:r>
              <a:rPr lang="en-US" sz="2200" dirty="0" smtClean="0">
                <a:latin typeface="Calibri" pitchFamily="34" charset="0"/>
              </a:rPr>
              <a:t>Bush varieties do best in container with 18” diameter</a:t>
            </a:r>
          </a:p>
          <a:p>
            <a:pPr lvl="1"/>
            <a:r>
              <a:rPr lang="en-US" sz="2200" dirty="0" smtClean="0">
                <a:latin typeface="Calibri" pitchFamily="34" charset="0"/>
              </a:rPr>
              <a:t>Short-rooted vegetables do well in containers 1x4feet and 8” deep</a:t>
            </a:r>
          </a:p>
          <a:p>
            <a:pPr lvl="1"/>
            <a:r>
              <a:rPr lang="en-US" sz="2200" dirty="0" smtClean="0">
                <a:latin typeface="Calibri" pitchFamily="34" charset="0"/>
              </a:rPr>
              <a:t>Deep-rooted vegetables do well in containers 2”x3” and 8” deep</a:t>
            </a:r>
          </a:p>
          <a:p>
            <a:pPr lvl="1">
              <a:buNone/>
            </a:pPr>
            <a:endParaRPr lang="en-US" dirty="0" smtClean="0"/>
          </a:p>
          <a:p>
            <a:endParaRPr lang="en-US" dirty="0"/>
          </a:p>
        </p:txBody>
      </p:sp>
      <p:pic>
        <p:nvPicPr>
          <p:cNvPr id="4" name="Picture 3" descr="DSCF0846.JPG"/>
          <p:cNvPicPr>
            <a:picLocks noChangeAspect="1"/>
          </p:cNvPicPr>
          <p:nvPr/>
        </p:nvPicPr>
        <p:blipFill>
          <a:blip r:embed="rId3" cstate="print"/>
          <a:stretch>
            <a:fillRect/>
          </a:stretch>
        </p:blipFill>
        <p:spPr>
          <a:xfrm rot="16200000" flipV="1">
            <a:off x="4457700" y="2705100"/>
            <a:ext cx="4343400" cy="3657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little on ergonomics…</a:t>
            </a:r>
            <a:endParaRPr lang="en-US" dirty="0"/>
          </a:p>
        </p:txBody>
      </p:sp>
      <p:sp>
        <p:nvSpPr>
          <p:cNvPr id="3" name="Content Placeholder 2"/>
          <p:cNvSpPr>
            <a:spLocks noGrp="1"/>
          </p:cNvSpPr>
          <p:nvPr>
            <p:ph idx="1"/>
          </p:nvPr>
        </p:nvSpPr>
        <p:spPr/>
        <p:txBody>
          <a:bodyPr>
            <a:normAutofit/>
          </a:bodyPr>
          <a:lstStyle/>
          <a:p>
            <a:r>
              <a:rPr lang="en-US" sz="3600" dirty="0" smtClean="0">
                <a:latin typeface="Calibri" pitchFamily="34" charset="0"/>
              </a:rPr>
              <a:t>Looks at how to do a task in the safest and most efficient way</a:t>
            </a:r>
          </a:p>
          <a:p>
            <a:r>
              <a:rPr lang="en-US" sz="3600" dirty="0" smtClean="0">
                <a:latin typeface="Calibri" pitchFamily="34" charset="0"/>
              </a:rPr>
              <a:t>Design tools and machinery to fit how a person naturally moves their body</a:t>
            </a:r>
            <a:endParaRPr lang="en-US" sz="3600"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rPr>
              <a:t>Ergonomics &amp; Gardening</a:t>
            </a:r>
            <a:endParaRPr lang="en-US" dirty="0">
              <a:latin typeface="Calibri" pitchFamily="34" charset="0"/>
            </a:endParaRPr>
          </a:p>
        </p:txBody>
      </p:sp>
      <p:sp>
        <p:nvSpPr>
          <p:cNvPr id="3" name="Content Placeholder 2"/>
          <p:cNvSpPr>
            <a:spLocks noGrp="1"/>
          </p:cNvSpPr>
          <p:nvPr>
            <p:ph idx="1"/>
          </p:nvPr>
        </p:nvSpPr>
        <p:spPr/>
        <p:txBody>
          <a:bodyPr>
            <a:normAutofit/>
          </a:bodyPr>
          <a:lstStyle/>
          <a:p>
            <a:r>
              <a:rPr lang="en-US" sz="3600" dirty="0" smtClean="0">
                <a:latin typeface="Calibri" pitchFamily="34" charset="0"/>
              </a:rPr>
              <a:t>Focuses on choosing the right tool for the gardening chore</a:t>
            </a:r>
          </a:p>
          <a:p>
            <a:r>
              <a:rPr lang="en-US" sz="3600" dirty="0" smtClean="0">
                <a:latin typeface="Calibri" pitchFamily="34" charset="0"/>
              </a:rPr>
              <a:t>Focuses on choosing the tool that best fits the gardener</a:t>
            </a:r>
            <a:endParaRPr lang="en-US" sz="3600" dirty="0">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1600200"/>
            <a:ext cx="8229600" cy="990600"/>
          </a:xfrm>
        </p:spPr>
        <p:txBody>
          <a:bodyPr>
            <a:normAutofit/>
          </a:bodyPr>
          <a:lstStyle/>
          <a:p>
            <a:pPr algn="ctr"/>
            <a:r>
              <a:rPr lang="en-US" dirty="0" smtClean="0">
                <a:latin typeface="Calibri" pitchFamily="34" charset="0"/>
                <a:cs typeface="Times New Roman" pitchFamily="18" charset="0"/>
              </a:rPr>
              <a:t>Matching Tools to You</a:t>
            </a:r>
            <a:endParaRPr lang="en-US" dirty="0">
              <a:latin typeface="Calibri" pitchFamily="34" charset="0"/>
              <a:cs typeface="Times New Roman" pitchFamily="18" charset="0"/>
            </a:endParaRPr>
          </a:p>
        </p:txBody>
      </p:sp>
      <p:sp>
        <p:nvSpPr>
          <p:cNvPr id="65539" name="Rectangle 3"/>
          <p:cNvSpPr>
            <a:spLocks noGrp="1" noChangeArrowheads="1"/>
          </p:cNvSpPr>
          <p:nvPr>
            <p:ph sz="quarter" idx="1"/>
          </p:nvPr>
        </p:nvSpPr>
        <p:spPr>
          <a:xfrm>
            <a:off x="533400" y="5105400"/>
            <a:ext cx="8229600" cy="1447799"/>
          </a:xfrm>
        </p:spPr>
        <p:txBody>
          <a:bodyPr/>
          <a:lstStyle/>
          <a:p>
            <a:pPr indent="0">
              <a:buNone/>
            </a:pPr>
            <a:r>
              <a:rPr lang="en-US" sz="3200" dirty="0">
                <a:latin typeface="Calibri" pitchFamily="34" charset="0"/>
                <a:cs typeface="Times New Roman" pitchFamily="18" charset="0"/>
              </a:rPr>
              <a:t>Curved handle allows better wrist position and decreases stress on the tendons and joints</a:t>
            </a:r>
          </a:p>
          <a:p>
            <a:endParaRPr lang="en-US" dirty="0"/>
          </a:p>
        </p:txBody>
      </p:sp>
      <p:pic>
        <p:nvPicPr>
          <p:cNvPr id="65540" name="Picture 4" descr="strain"/>
          <p:cNvPicPr>
            <a:picLocks noChangeAspect="1" noChangeArrowheads="1"/>
          </p:cNvPicPr>
          <p:nvPr/>
        </p:nvPicPr>
        <p:blipFill>
          <a:blip r:embed="rId3" cstate="print"/>
          <a:srcRect/>
          <a:stretch>
            <a:fillRect/>
          </a:stretch>
        </p:blipFill>
        <p:spPr bwMode="auto">
          <a:xfrm>
            <a:off x="533400" y="2590800"/>
            <a:ext cx="4114800" cy="2514600"/>
          </a:xfrm>
          <a:prstGeom prst="rect">
            <a:avLst/>
          </a:prstGeom>
          <a:noFill/>
        </p:spPr>
      </p:pic>
      <p:pic>
        <p:nvPicPr>
          <p:cNvPr id="65541" name="Picture 5" descr="aaah"/>
          <p:cNvPicPr>
            <a:picLocks noChangeAspect="1" noChangeArrowheads="1"/>
          </p:cNvPicPr>
          <p:nvPr/>
        </p:nvPicPr>
        <p:blipFill>
          <a:blip r:embed="rId4" cstate="print"/>
          <a:srcRect/>
          <a:stretch>
            <a:fillRect/>
          </a:stretch>
        </p:blipFill>
        <p:spPr bwMode="auto">
          <a:xfrm>
            <a:off x="4724400" y="2590800"/>
            <a:ext cx="3937000" cy="2438400"/>
          </a:xfrm>
          <a:prstGeom prst="rect">
            <a:avLst/>
          </a:prstGeom>
          <a:noFill/>
        </p:spPr>
      </p:pic>
      <p:sp>
        <p:nvSpPr>
          <p:cNvPr id="6" name="Rectangle 2"/>
          <p:cNvSpPr txBox="1">
            <a:spLocks noChangeArrowheads="1"/>
          </p:cNvSpPr>
          <p:nvPr/>
        </p:nvSpPr>
        <p:spPr bwMode="auto">
          <a:xfrm>
            <a:off x="457200" y="1219200"/>
            <a:ext cx="82296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pPr algn="ctr"/>
            <a:r>
              <a:rPr lang="en-US" sz="5300" dirty="0" smtClean="0">
                <a:latin typeface="Calibri" pitchFamily="34" charset="0"/>
                <a:cs typeface="Times New Roman" pitchFamily="18" charset="0"/>
              </a:rPr>
              <a:t>Matching Tools to You</a:t>
            </a:r>
            <a:r>
              <a:rPr lang="en-US" sz="5300" dirty="0" smtClean="0">
                <a:solidFill>
                  <a:schemeClr val="tx1"/>
                </a:solidFill>
                <a:latin typeface="Calibri" pitchFamily="34" charset="0"/>
                <a:cs typeface="Times New Roman" pitchFamily="18" charset="0"/>
              </a:rPr>
              <a:t> </a:t>
            </a:r>
            <a:r>
              <a:rPr lang="en-US" sz="6000" dirty="0" smtClean="0">
                <a:solidFill>
                  <a:schemeClr val="tx1"/>
                </a:solidFill>
                <a:latin typeface="Calibri" pitchFamily="34" charset="0"/>
                <a:cs typeface="Times New Roman" pitchFamily="18" charset="0"/>
              </a:rPr>
              <a:t>to You</a:t>
            </a:r>
            <a:endParaRPr lang="en-US" sz="6000" dirty="0">
              <a:solidFill>
                <a:schemeClr val="folHlink"/>
              </a:solidFill>
              <a:latin typeface="Times New Roman" pitchFamily="18" charset="0"/>
              <a:cs typeface="Times New Roman" pitchFamily="18" charset="0"/>
            </a:endParaRPr>
          </a:p>
        </p:txBody>
      </p:sp>
      <p:sp>
        <p:nvSpPr>
          <p:cNvPr id="66563" name="Rectangle 3"/>
          <p:cNvSpPr>
            <a:spLocks noGrp="1" noChangeArrowheads="1"/>
          </p:cNvSpPr>
          <p:nvPr>
            <p:ph sz="quarter" idx="1"/>
          </p:nvPr>
        </p:nvSpPr>
        <p:spPr>
          <a:xfrm>
            <a:off x="304800" y="2590800"/>
            <a:ext cx="4419600" cy="1524000"/>
          </a:xfrm>
        </p:spPr>
        <p:txBody>
          <a:bodyPr/>
          <a:lstStyle/>
          <a:p>
            <a:pPr indent="0">
              <a:buNone/>
            </a:pPr>
            <a:r>
              <a:rPr lang="en-US" sz="2800" dirty="0">
                <a:latin typeface="Calibri" pitchFamily="34" charset="0"/>
                <a:cs typeface="Times New Roman" pitchFamily="18" charset="0"/>
              </a:rPr>
              <a:t>“Pistol-grip” tools allow for better grip and neutral wrist position</a:t>
            </a:r>
          </a:p>
          <a:p>
            <a:endParaRPr lang="en-US" dirty="0"/>
          </a:p>
        </p:txBody>
      </p:sp>
      <p:grpSp>
        <p:nvGrpSpPr>
          <p:cNvPr id="2" name="Group 4"/>
          <p:cNvGrpSpPr>
            <a:grpSpLocks/>
          </p:cNvGrpSpPr>
          <p:nvPr/>
        </p:nvGrpSpPr>
        <p:grpSpPr bwMode="auto">
          <a:xfrm>
            <a:off x="4800600" y="3429000"/>
            <a:ext cx="4114526" cy="3429000"/>
            <a:chOff x="3136" y="352"/>
            <a:chExt cx="2547" cy="1756"/>
          </a:xfrm>
        </p:grpSpPr>
        <p:sp>
          <p:nvSpPr>
            <p:cNvPr id="66565" name="Rectangle 5"/>
            <p:cNvSpPr>
              <a:spLocks noChangeArrowheads="1"/>
            </p:cNvSpPr>
            <p:nvPr/>
          </p:nvSpPr>
          <p:spPr bwMode="auto">
            <a:xfrm>
              <a:off x="4376" y="1224"/>
              <a:ext cx="1248" cy="880"/>
            </a:xfrm>
            <a:prstGeom prst="rect">
              <a:avLst/>
            </a:prstGeom>
            <a:solidFill>
              <a:schemeClr val="bg1"/>
            </a:solidFill>
            <a:ln w="9525">
              <a:solidFill>
                <a:srgbClr val="990033"/>
              </a:solidFill>
              <a:miter lim="800000"/>
              <a:headEnd/>
              <a:tailEnd/>
            </a:ln>
            <a:effectLst/>
          </p:spPr>
          <p:txBody>
            <a:bodyPr wrap="none" anchor="ctr"/>
            <a:lstStyle/>
            <a:p>
              <a:endParaRPr lang="en-US"/>
            </a:p>
          </p:txBody>
        </p:sp>
        <p:pic>
          <p:nvPicPr>
            <p:cNvPr id="66566" name="Picture 6" descr="pistolgripdriver_s"/>
            <p:cNvPicPr>
              <a:picLocks noChangeAspect="1" noChangeArrowheads="1"/>
            </p:cNvPicPr>
            <p:nvPr/>
          </p:nvPicPr>
          <p:blipFill>
            <a:blip r:embed="rId2" cstate="print"/>
            <a:srcRect/>
            <a:stretch>
              <a:fillRect/>
            </a:stretch>
          </p:blipFill>
          <p:spPr bwMode="auto">
            <a:xfrm>
              <a:off x="3143" y="366"/>
              <a:ext cx="1230" cy="872"/>
            </a:xfrm>
            <a:prstGeom prst="rect">
              <a:avLst/>
            </a:prstGeom>
            <a:noFill/>
            <a:ln w="9525">
              <a:solidFill>
                <a:srgbClr val="990033"/>
              </a:solidFill>
              <a:miter lim="800000"/>
              <a:headEnd/>
              <a:tailEnd/>
            </a:ln>
          </p:spPr>
        </p:pic>
        <p:pic>
          <p:nvPicPr>
            <p:cNvPr id="66567" name="Picture 7" descr="PetaGrpTrowel_s"/>
            <p:cNvPicPr>
              <a:picLocks noChangeAspect="1" noChangeArrowheads="1"/>
            </p:cNvPicPr>
            <p:nvPr/>
          </p:nvPicPr>
          <p:blipFill>
            <a:blip r:embed="rId3" cstate="print">
              <a:clrChange>
                <a:clrFrom>
                  <a:srgbClr val="FCFFFD"/>
                </a:clrFrom>
                <a:clrTo>
                  <a:srgbClr val="FCFFFD">
                    <a:alpha val="0"/>
                  </a:srgbClr>
                </a:clrTo>
              </a:clrChange>
            </a:blip>
            <a:srcRect/>
            <a:stretch>
              <a:fillRect/>
            </a:stretch>
          </p:blipFill>
          <p:spPr bwMode="auto">
            <a:xfrm>
              <a:off x="4362" y="1217"/>
              <a:ext cx="1321" cy="891"/>
            </a:xfrm>
            <a:prstGeom prst="rect">
              <a:avLst/>
            </a:prstGeom>
            <a:solidFill>
              <a:schemeClr val="tx1"/>
            </a:solidFill>
            <a:ln w="9525">
              <a:noFill/>
              <a:miter lim="800000"/>
              <a:headEnd/>
              <a:tailEnd/>
            </a:ln>
          </p:spPr>
        </p:pic>
        <p:pic>
          <p:nvPicPr>
            <p:cNvPr id="66568" name="Picture 8" descr="pistol_grip_needlenose_s"/>
            <p:cNvPicPr>
              <a:picLocks noChangeAspect="1" noChangeArrowheads="1"/>
            </p:cNvPicPr>
            <p:nvPr/>
          </p:nvPicPr>
          <p:blipFill>
            <a:blip r:embed="rId4" cstate="print"/>
            <a:srcRect r="642"/>
            <a:stretch>
              <a:fillRect/>
            </a:stretch>
          </p:blipFill>
          <p:spPr bwMode="auto">
            <a:xfrm>
              <a:off x="3145" y="1236"/>
              <a:ext cx="1236" cy="870"/>
            </a:xfrm>
            <a:prstGeom prst="rect">
              <a:avLst/>
            </a:prstGeom>
            <a:noFill/>
            <a:ln w="9525">
              <a:solidFill>
                <a:srgbClr val="990033"/>
              </a:solidFill>
              <a:miter lim="800000"/>
              <a:headEnd/>
              <a:tailEnd/>
            </a:ln>
          </p:spPr>
        </p:pic>
        <p:pic>
          <p:nvPicPr>
            <p:cNvPr id="66569" name="Picture 9" descr="walton_file_pistolgrip_s"/>
            <p:cNvPicPr>
              <a:picLocks noChangeAspect="1" noChangeArrowheads="1"/>
            </p:cNvPicPr>
            <p:nvPr/>
          </p:nvPicPr>
          <p:blipFill>
            <a:blip r:embed="rId5" cstate="print"/>
            <a:srcRect/>
            <a:stretch>
              <a:fillRect/>
            </a:stretch>
          </p:blipFill>
          <p:spPr bwMode="auto">
            <a:xfrm>
              <a:off x="4388" y="358"/>
              <a:ext cx="1248" cy="869"/>
            </a:xfrm>
            <a:prstGeom prst="rect">
              <a:avLst/>
            </a:prstGeom>
            <a:noFill/>
            <a:ln w="9525">
              <a:solidFill>
                <a:srgbClr val="990033"/>
              </a:solidFill>
              <a:miter lim="800000"/>
              <a:headEnd/>
              <a:tailEnd/>
            </a:ln>
          </p:spPr>
        </p:pic>
        <p:sp>
          <p:nvSpPr>
            <p:cNvPr id="66570" name="Text Box 10"/>
            <p:cNvSpPr txBox="1">
              <a:spLocks noChangeArrowheads="1"/>
            </p:cNvSpPr>
            <p:nvPr/>
          </p:nvSpPr>
          <p:spPr bwMode="auto">
            <a:xfrm>
              <a:off x="3239" y="810"/>
              <a:ext cx="731" cy="265"/>
            </a:xfrm>
            <a:prstGeom prst="rect">
              <a:avLst/>
            </a:prstGeom>
            <a:noFill/>
            <a:ln w="12700" algn="ctr">
              <a:noFill/>
              <a:miter lim="800000"/>
              <a:headEnd/>
              <a:tailEnd/>
            </a:ln>
            <a:effectLst/>
          </p:spPr>
          <p:txBody>
            <a:bodyPr wrap="none">
              <a:spAutoFit/>
            </a:bodyPr>
            <a:lstStyle/>
            <a:p>
              <a:pPr algn="ctr"/>
              <a:r>
                <a:rPr lang="en-US" sz="1400" b="1"/>
                <a:t>ratcheting</a:t>
              </a:r>
            </a:p>
            <a:p>
              <a:pPr algn="ctr"/>
              <a:r>
                <a:rPr lang="en-US" sz="1400" b="1"/>
                <a:t>screwdriver</a:t>
              </a:r>
            </a:p>
          </p:txBody>
        </p:sp>
        <p:sp>
          <p:nvSpPr>
            <p:cNvPr id="66571" name="Text Box 11"/>
            <p:cNvSpPr txBox="1">
              <a:spLocks noChangeArrowheads="1"/>
            </p:cNvSpPr>
            <p:nvPr/>
          </p:nvSpPr>
          <p:spPr bwMode="auto">
            <a:xfrm>
              <a:off x="5181" y="1926"/>
              <a:ext cx="114" cy="156"/>
            </a:xfrm>
            <a:prstGeom prst="rect">
              <a:avLst/>
            </a:prstGeom>
            <a:noFill/>
            <a:ln w="12700" algn="ctr">
              <a:noFill/>
              <a:miter lim="800000"/>
              <a:headEnd/>
              <a:tailEnd/>
            </a:ln>
            <a:effectLst/>
          </p:spPr>
          <p:txBody>
            <a:bodyPr wrap="none">
              <a:spAutoFit/>
            </a:bodyPr>
            <a:lstStyle/>
            <a:p>
              <a:pPr algn="ctr"/>
              <a:endParaRPr lang="en-US" sz="1400" b="1"/>
            </a:p>
          </p:txBody>
        </p:sp>
        <p:sp>
          <p:nvSpPr>
            <p:cNvPr id="66572" name="Text Box 12"/>
            <p:cNvSpPr txBox="1">
              <a:spLocks noChangeArrowheads="1"/>
            </p:cNvSpPr>
            <p:nvPr/>
          </p:nvSpPr>
          <p:spPr bwMode="auto">
            <a:xfrm>
              <a:off x="3690" y="1798"/>
              <a:ext cx="407" cy="156"/>
            </a:xfrm>
            <a:prstGeom prst="rect">
              <a:avLst/>
            </a:prstGeom>
            <a:noFill/>
            <a:ln w="12700" algn="ctr">
              <a:noFill/>
              <a:miter lim="800000"/>
              <a:headEnd/>
              <a:tailEnd/>
            </a:ln>
            <a:effectLst/>
          </p:spPr>
          <p:txBody>
            <a:bodyPr wrap="none">
              <a:spAutoFit/>
            </a:bodyPr>
            <a:lstStyle/>
            <a:p>
              <a:pPr algn="ctr"/>
              <a:r>
                <a:rPr lang="en-US" sz="1400" b="1"/>
                <a:t>pliers</a:t>
              </a:r>
            </a:p>
          </p:txBody>
        </p:sp>
        <p:sp>
          <p:nvSpPr>
            <p:cNvPr id="66573" name="Text Box 13"/>
            <p:cNvSpPr txBox="1">
              <a:spLocks noChangeArrowheads="1"/>
            </p:cNvSpPr>
            <p:nvPr/>
          </p:nvSpPr>
          <p:spPr bwMode="auto">
            <a:xfrm>
              <a:off x="4921" y="948"/>
              <a:ext cx="655" cy="156"/>
            </a:xfrm>
            <a:prstGeom prst="rect">
              <a:avLst/>
            </a:prstGeom>
            <a:noFill/>
            <a:ln w="12700" algn="ctr">
              <a:noFill/>
              <a:miter lim="800000"/>
              <a:headEnd/>
              <a:tailEnd/>
            </a:ln>
            <a:effectLst/>
          </p:spPr>
          <p:txBody>
            <a:bodyPr wrap="none">
              <a:spAutoFit/>
            </a:bodyPr>
            <a:lstStyle/>
            <a:p>
              <a:pPr algn="ctr"/>
              <a:r>
                <a:rPr lang="en-US" sz="1400" b="1"/>
                <a:t>file handle</a:t>
              </a:r>
            </a:p>
          </p:txBody>
        </p:sp>
        <p:sp>
          <p:nvSpPr>
            <p:cNvPr id="66574" name="Rectangle 14"/>
            <p:cNvSpPr>
              <a:spLocks noChangeArrowheads="1"/>
            </p:cNvSpPr>
            <p:nvPr/>
          </p:nvSpPr>
          <p:spPr bwMode="auto">
            <a:xfrm>
              <a:off x="3136" y="352"/>
              <a:ext cx="2496" cy="1756"/>
            </a:xfrm>
            <a:prstGeom prst="rect">
              <a:avLst/>
            </a:prstGeom>
            <a:noFill/>
            <a:ln w="28575" algn="ctr">
              <a:solidFill>
                <a:srgbClr val="990033"/>
              </a:solidFill>
              <a:miter lim="800000"/>
              <a:headEnd/>
              <a:tailEnd/>
            </a:ln>
            <a:effectLst/>
          </p:spPr>
          <p:txBody>
            <a:bodyPr anchor="ctr">
              <a:spAutoFit/>
            </a:bodyPr>
            <a:lstStyle/>
            <a:p>
              <a:endParaRPr lang="en-US"/>
            </a:p>
          </p:txBody>
        </p:sp>
      </p:grpSp>
      <p:pic>
        <p:nvPicPr>
          <p:cNvPr id="66575" name="Picture 15" descr="garden trowel"/>
          <p:cNvPicPr>
            <a:picLocks noChangeAspect="1" noChangeArrowheads="1"/>
          </p:cNvPicPr>
          <p:nvPr/>
        </p:nvPicPr>
        <p:blipFill>
          <a:blip r:embed="rId6" cstate="print"/>
          <a:srcRect/>
          <a:stretch>
            <a:fillRect/>
          </a:stretch>
        </p:blipFill>
        <p:spPr bwMode="auto">
          <a:xfrm>
            <a:off x="304800" y="4191000"/>
            <a:ext cx="4114800" cy="25431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447800"/>
          </a:xfrm>
        </p:spPr>
        <p:txBody>
          <a:bodyPr/>
          <a:lstStyle/>
          <a:p>
            <a:pPr algn="ctr"/>
            <a:r>
              <a:rPr lang="en-US" dirty="0" smtClean="0"/>
              <a:t>What is accessible gardening?</a:t>
            </a:r>
            <a:endParaRPr lang="en-US" dirty="0"/>
          </a:p>
        </p:txBody>
      </p:sp>
      <p:sp>
        <p:nvSpPr>
          <p:cNvPr id="3" name="Content Placeholder 2"/>
          <p:cNvSpPr>
            <a:spLocks noGrp="1"/>
          </p:cNvSpPr>
          <p:nvPr>
            <p:ph idx="1"/>
          </p:nvPr>
        </p:nvSpPr>
        <p:spPr>
          <a:xfrm>
            <a:off x="457200" y="2743200"/>
            <a:ext cx="8229600" cy="3962400"/>
          </a:xfrm>
        </p:spPr>
        <p:txBody>
          <a:bodyPr/>
          <a:lstStyle/>
          <a:p>
            <a:r>
              <a:rPr lang="en-US" sz="2800" dirty="0" smtClean="0"/>
              <a:t>Accessible- overall aim is to be inclusive; designed with the intention that as many people as possible (regardless of ability) are comfortable using designed item</a:t>
            </a:r>
          </a:p>
          <a:p>
            <a:pPr>
              <a:buNone/>
            </a:pPr>
            <a:endParaRPr lang="en-US" sz="2800" dirty="0" smtClean="0"/>
          </a:p>
          <a:p>
            <a:r>
              <a:rPr lang="en-US" sz="2800" dirty="0" smtClean="0"/>
              <a:t>Accessible gardening- garden design, tools &amp; techniques match what gardener is capable of &amp; how a gardener gardens</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algn="ctr"/>
            <a:r>
              <a:rPr lang="en-US" sz="5400" dirty="0" smtClean="0">
                <a:latin typeface="Calibri" pitchFamily="34" charset="0"/>
                <a:cs typeface="Times New Roman" pitchFamily="18" charset="0"/>
              </a:rPr>
              <a:t>Matching Tools to You</a:t>
            </a:r>
            <a:endParaRPr lang="en-US" sz="5400" dirty="0">
              <a:latin typeface="Times New Roman" pitchFamily="18" charset="0"/>
              <a:cs typeface="Times New Roman" pitchFamily="18" charset="0"/>
            </a:endParaRPr>
          </a:p>
        </p:txBody>
      </p:sp>
      <p:sp>
        <p:nvSpPr>
          <p:cNvPr id="67587" name="Rectangle 3"/>
          <p:cNvSpPr>
            <a:spLocks noGrp="1" noChangeArrowheads="1"/>
          </p:cNvSpPr>
          <p:nvPr>
            <p:ph sz="quarter" idx="1"/>
          </p:nvPr>
        </p:nvSpPr>
        <p:spPr>
          <a:xfrm>
            <a:off x="1447800" y="2590800"/>
            <a:ext cx="6412006" cy="1676399"/>
          </a:xfrm>
        </p:spPr>
        <p:txBody>
          <a:bodyPr>
            <a:normAutofit fontScale="92500"/>
          </a:bodyPr>
          <a:lstStyle/>
          <a:p>
            <a:r>
              <a:rPr lang="en-US" sz="2800" dirty="0">
                <a:latin typeface="Calibri" pitchFamily="34" charset="0"/>
                <a:cs typeface="Times New Roman" pitchFamily="18" charset="0"/>
              </a:rPr>
              <a:t>Avoid excessive repetitions and force by:</a:t>
            </a:r>
          </a:p>
          <a:p>
            <a:pPr lvl="1"/>
            <a:r>
              <a:rPr lang="en-US" sz="2800" dirty="0">
                <a:latin typeface="Calibri" pitchFamily="34" charset="0"/>
                <a:cs typeface="Times New Roman" pitchFamily="18" charset="0"/>
              </a:rPr>
              <a:t>Getting ratcheting tools</a:t>
            </a:r>
          </a:p>
          <a:p>
            <a:pPr lvl="1"/>
            <a:r>
              <a:rPr lang="en-US" sz="2800" dirty="0">
                <a:latin typeface="Calibri" pitchFamily="34" charset="0"/>
                <a:cs typeface="Times New Roman" pitchFamily="18" charset="0"/>
              </a:rPr>
              <a:t>Switch hands routinely while working</a:t>
            </a:r>
          </a:p>
        </p:txBody>
      </p:sp>
      <p:pic>
        <p:nvPicPr>
          <p:cNvPr id="67588" name="Picture 4" descr="one size socket small"/>
          <p:cNvPicPr>
            <a:picLocks noChangeAspect="1" noChangeArrowheads="1"/>
          </p:cNvPicPr>
          <p:nvPr/>
        </p:nvPicPr>
        <p:blipFill>
          <a:blip r:embed="rId2" cstate="print">
            <a:lum bright="12000"/>
          </a:blip>
          <a:srcRect l="10820"/>
          <a:stretch>
            <a:fillRect/>
          </a:stretch>
        </p:blipFill>
        <p:spPr bwMode="auto">
          <a:xfrm>
            <a:off x="457200" y="4343400"/>
            <a:ext cx="3352800" cy="2374900"/>
          </a:xfrm>
          <a:prstGeom prst="rect">
            <a:avLst/>
          </a:prstGeom>
          <a:noFill/>
        </p:spPr>
      </p:pic>
      <p:pic>
        <p:nvPicPr>
          <p:cNvPr id="67589" name="Picture 5" descr="self_adjust_wrench_s"/>
          <p:cNvPicPr>
            <a:picLocks noChangeAspect="1" noChangeArrowheads="1"/>
          </p:cNvPicPr>
          <p:nvPr/>
        </p:nvPicPr>
        <p:blipFill>
          <a:blip r:embed="rId3" cstate="print">
            <a:lum bright="12000"/>
          </a:blip>
          <a:srcRect/>
          <a:stretch>
            <a:fillRect/>
          </a:stretch>
        </p:blipFill>
        <p:spPr bwMode="auto">
          <a:xfrm>
            <a:off x="5105400" y="4894262"/>
            <a:ext cx="3810000" cy="1963738"/>
          </a:xfrm>
          <a:prstGeom prst="rect">
            <a:avLst/>
          </a:prstGeom>
          <a:noFill/>
          <a:ln w="28575">
            <a:solidFill>
              <a:srgbClr val="990033"/>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en-US" dirty="0" smtClean="0">
                <a:latin typeface="Calibri" pitchFamily="34" charset="0"/>
                <a:cs typeface="Times New Roman" pitchFamily="18" charset="0"/>
              </a:rPr>
              <a:t>Matching Tools to You</a:t>
            </a:r>
            <a:endParaRPr lang="en-US" dirty="0">
              <a:latin typeface="Times New Roman" pitchFamily="18" charset="0"/>
              <a:cs typeface="Times New Roman" pitchFamily="18" charset="0"/>
            </a:endParaRPr>
          </a:p>
        </p:txBody>
      </p:sp>
      <p:sp>
        <p:nvSpPr>
          <p:cNvPr id="79875" name="Rectangle 3"/>
          <p:cNvSpPr>
            <a:spLocks noGrp="1" noChangeArrowheads="1"/>
          </p:cNvSpPr>
          <p:nvPr>
            <p:ph sz="quarter" idx="1"/>
          </p:nvPr>
        </p:nvSpPr>
        <p:spPr>
          <a:xfrm>
            <a:off x="152400" y="2209800"/>
            <a:ext cx="6400800" cy="2819400"/>
          </a:xfrm>
        </p:spPr>
        <p:txBody>
          <a:bodyPr>
            <a:normAutofit lnSpcReduction="10000"/>
          </a:bodyPr>
          <a:lstStyle/>
          <a:p>
            <a:pPr>
              <a:lnSpc>
                <a:spcPct val="80000"/>
              </a:lnSpc>
              <a:buFontTx/>
              <a:buNone/>
            </a:pPr>
            <a:endParaRPr lang="en-US" sz="2800" dirty="0"/>
          </a:p>
          <a:p>
            <a:pPr>
              <a:lnSpc>
                <a:spcPct val="80000"/>
              </a:lnSpc>
            </a:pPr>
            <a:r>
              <a:rPr lang="en-US" sz="2800" dirty="0">
                <a:latin typeface="Calibri" pitchFamily="34" charset="0"/>
                <a:cs typeface="Times New Roman" pitchFamily="18" charset="0"/>
              </a:rPr>
              <a:t>Use tools with larger and longer handles</a:t>
            </a:r>
          </a:p>
          <a:p>
            <a:pPr>
              <a:lnSpc>
                <a:spcPct val="80000"/>
              </a:lnSpc>
            </a:pPr>
            <a:r>
              <a:rPr lang="en-US" sz="2800" dirty="0">
                <a:latin typeface="Calibri" pitchFamily="34" charset="0"/>
                <a:cs typeface="Times New Roman" pitchFamily="18" charset="0"/>
              </a:rPr>
              <a:t>Use jar grippers/openers</a:t>
            </a:r>
          </a:p>
          <a:p>
            <a:pPr>
              <a:lnSpc>
                <a:spcPct val="80000"/>
              </a:lnSpc>
            </a:pPr>
            <a:r>
              <a:rPr lang="en-US" sz="2800" dirty="0">
                <a:latin typeface="Calibri" pitchFamily="34" charset="0"/>
                <a:cs typeface="Times New Roman" pitchFamily="18" charset="0"/>
              </a:rPr>
              <a:t>Avoid excessive thumb movements</a:t>
            </a:r>
          </a:p>
          <a:p>
            <a:pPr>
              <a:lnSpc>
                <a:spcPct val="80000"/>
              </a:lnSpc>
            </a:pPr>
            <a:r>
              <a:rPr lang="en-US" sz="2800" dirty="0">
                <a:latin typeface="Calibri" pitchFamily="34" charset="0"/>
                <a:cs typeface="Times New Roman" pitchFamily="18" charset="0"/>
              </a:rPr>
              <a:t>Vice-grips </a:t>
            </a:r>
          </a:p>
          <a:p>
            <a:pPr>
              <a:lnSpc>
                <a:spcPct val="80000"/>
              </a:lnSpc>
            </a:pPr>
            <a:r>
              <a:rPr lang="en-US" sz="2800" dirty="0">
                <a:latin typeface="Calibri" pitchFamily="34" charset="0"/>
                <a:cs typeface="Times New Roman" pitchFamily="18" charset="0"/>
              </a:rPr>
              <a:t>Avoid using the strong arm all the time</a:t>
            </a:r>
          </a:p>
          <a:p>
            <a:pPr>
              <a:lnSpc>
                <a:spcPct val="80000"/>
              </a:lnSpc>
            </a:pPr>
            <a:r>
              <a:rPr lang="en-US" sz="2800" dirty="0">
                <a:latin typeface="Calibri" pitchFamily="34" charset="0"/>
                <a:cs typeface="Times New Roman" pitchFamily="18" charset="0"/>
              </a:rPr>
              <a:t>Use non-slip cushioning</a:t>
            </a:r>
          </a:p>
          <a:p>
            <a:pPr>
              <a:lnSpc>
                <a:spcPct val="80000"/>
              </a:lnSpc>
              <a:buFontTx/>
              <a:buNone/>
            </a:pPr>
            <a:endParaRPr lang="en-US" sz="2800" dirty="0"/>
          </a:p>
        </p:txBody>
      </p:sp>
      <p:pic>
        <p:nvPicPr>
          <p:cNvPr id="79876" name="Picture 4" descr="wrenches"/>
          <p:cNvPicPr>
            <a:picLocks noChangeAspect="1" noChangeArrowheads="1"/>
          </p:cNvPicPr>
          <p:nvPr/>
        </p:nvPicPr>
        <p:blipFill>
          <a:blip r:embed="rId3" cstate="print"/>
          <a:srcRect r="1038" b="21628"/>
          <a:stretch>
            <a:fillRect/>
          </a:stretch>
        </p:blipFill>
        <p:spPr bwMode="auto">
          <a:xfrm>
            <a:off x="381000" y="5029200"/>
            <a:ext cx="5410200" cy="1617924"/>
          </a:xfrm>
          <a:prstGeom prst="rect">
            <a:avLst/>
          </a:prstGeom>
          <a:noFill/>
        </p:spPr>
      </p:pic>
      <p:pic>
        <p:nvPicPr>
          <p:cNvPr id="79877" name="Picture 5" descr="drivers"/>
          <p:cNvPicPr>
            <a:picLocks noChangeAspect="1" noChangeArrowheads="1"/>
          </p:cNvPicPr>
          <p:nvPr/>
        </p:nvPicPr>
        <p:blipFill>
          <a:blip r:embed="rId4" cstate="print"/>
          <a:srcRect/>
          <a:stretch>
            <a:fillRect/>
          </a:stretch>
        </p:blipFill>
        <p:spPr bwMode="auto">
          <a:xfrm>
            <a:off x="6629400" y="4572000"/>
            <a:ext cx="2016125" cy="20113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algn="ctr"/>
            <a:r>
              <a:rPr lang="en-US" sz="6000" dirty="0" smtClean="0">
                <a:latin typeface="Calibri" pitchFamily="34" charset="0"/>
                <a:cs typeface="Times New Roman" pitchFamily="18" charset="0"/>
              </a:rPr>
              <a:t>Matching Tools to You</a:t>
            </a:r>
            <a:endParaRPr lang="en-US" sz="6000" dirty="0">
              <a:latin typeface="Times New Roman" pitchFamily="18" charset="0"/>
              <a:cs typeface="Times New Roman" pitchFamily="18" charset="0"/>
            </a:endParaRPr>
          </a:p>
        </p:txBody>
      </p:sp>
      <p:sp>
        <p:nvSpPr>
          <p:cNvPr id="81923" name="Rectangle 3"/>
          <p:cNvSpPr>
            <a:spLocks noGrp="1" noChangeArrowheads="1"/>
          </p:cNvSpPr>
          <p:nvPr>
            <p:ph sz="quarter" idx="1"/>
          </p:nvPr>
        </p:nvSpPr>
        <p:spPr>
          <a:xfrm>
            <a:off x="304800" y="2667000"/>
            <a:ext cx="7473203" cy="533400"/>
          </a:xfrm>
        </p:spPr>
        <p:txBody>
          <a:bodyPr>
            <a:normAutofit lnSpcReduction="10000"/>
          </a:bodyPr>
          <a:lstStyle/>
          <a:p>
            <a:pPr>
              <a:buNone/>
            </a:pPr>
            <a:r>
              <a:rPr lang="en-US" sz="3200" dirty="0" smtClean="0">
                <a:latin typeface="Calibri" pitchFamily="34" charset="0"/>
                <a:cs typeface="Times New Roman" pitchFamily="18" charset="0"/>
              </a:rPr>
              <a:t>Determine </a:t>
            </a:r>
            <a:r>
              <a:rPr lang="en-US" sz="3200" dirty="0">
                <a:latin typeface="Calibri" pitchFamily="34" charset="0"/>
                <a:cs typeface="Times New Roman" pitchFamily="18" charset="0"/>
              </a:rPr>
              <a:t>the ideal gripping diameter</a:t>
            </a:r>
          </a:p>
          <a:p>
            <a:pPr>
              <a:buNone/>
            </a:pPr>
            <a:endParaRPr lang="en-US" sz="3200" dirty="0">
              <a:latin typeface="Calibri" pitchFamily="34" charset="0"/>
              <a:cs typeface="Times New Roman" pitchFamily="18" charset="0"/>
            </a:endParaRPr>
          </a:p>
        </p:txBody>
      </p:sp>
      <p:pic>
        <p:nvPicPr>
          <p:cNvPr id="81924" name="Picture 4" descr="OK"/>
          <p:cNvPicPr>
            <a:picLocks noChangeAspect="1" noChangeArrowheads="1"/>
          </p:cNvPicPr>
          <p:nvPr/>
        </p:nvPicPr>
        <p:blipFill>
          <a:blip r:embed="rId3" cstate="print"/>
          <a:srcRect/>
          <a:stretch>
            <a:fillRect/>
          </a:stretch>
        </p:blipFill>
        <p:spPr bwMode="auto">
          <a:xfrm>
            <a:off x="4953000" y="3276600"/>
            <a:ext cx="3981450" cy="3143250"/>
          </a:xfrm>
          <a:prstGeom prst="rect">
            <a:avLst/>
          </a:prstGeom>
          <a:noFill/>
        </p:spPr>
      </p:pic>
      <p:sp>
        <p:nvSpPr>
          <p:cNvPr id="81925" name="Text Box 5"/>
          <p:cNvSpPr txBox="1">
            <a:spLocks noChangeArrowheads="1"/>
          </p:cNvSpPr>
          <p:nvPr/>
        </p:nvSpPr>
        <p:spPr bwMode="auto">
          <a:xfrm>
            <a:off x="533400" y="3429000"/>
            <a:ext cx="3657600" cy="3000821"/>
          </a:xfrm>
          <a:prstGeom prst="rect">
            <a:avLst/>
          </a:prstGeom>
          <a:noFill/>
          <a:ln w="9525">
            <a:noFill/>
            <a:miter lim="800000"/>
            <a:headEnd/>
            <a:tailEnd/>
          </a:ln>
          <a:effectLst/>
        </p:spPr>
        <p:txBody>
          <a:bodyPr wrap="square">
            <a:spAutoFit/>
          </a:bodyPr>
          <a:lstStyle/>
          <a:p>
            <a:r>
              <a:rPr lang="en-US" b="1" dirty="0">
                <a:solidFill>
                  <a:srgbClr val="000000"/>
                </a:solidFill>
                <a:latin typeface="Times New Roman" pitchFamily="18" charset="0"/>
                <a:cs typeface="Times New Roman" pitchFamily="18" charset="0"/>
              </a:rPr>
              <a:t>Use the “OK” method. </a:t>
            </a:r>
          </a:p>
          <a:p>
            <a:pPr>
              <a:buFont typeface="Arial" charset="0"/>
              <a:buChar char="→"/>
            </a:pPr>
            <a:r>
              <a:rPr lang="en-US" b="1" dirty="0">
                <a:solidFill>
                  <a:srgbClr val="000000"/>
                </a:solidFill>
                <a:latin typeface="Times New Roman" pitchFamily="18" charset="0"/>
                <a:cs typeface="Times New Roman" pitchFamily="18" charset="0"/>
              </a:rPr>
              <a:t> Ask the person to make the “OK” sign </a:t>
            </a:r>
          </a:p>
          <a:p>
            <a:pPr>
              <a:buFont typeface="Arial" charset="0"/>
              <a:buChar char="→"/>
            </a:pPr>
            <a:r>
              <a:rPr lang="en-US" b="1" dirty="0">
                <a:solidFill>
                  <a:srgbClr val="000000"/>
                </a:solidFill>
                <a:latin typeface="Times New Roman" pitchFamily="18" charset="0"/>
                <a:cs typeface="Times New Roman" pitchFamily="18" charset="0"/>
              </a:rPr>
              <a:t>   using the thumb and index finger. </a:t>
            </a:r>
          </a:p>
          <a:p>
            <a:pPr>
              <a:buFont typeface="Arial" charset="0"/>
              <a:buChar char="→"/>
            </a:pPr>
            <a:r>
              <a:rPr lang="en-US" b="1" dirty="0">
                <a:solidFill>
                  <a:srgbClr val="000000"/>
                </a:solidFill>
                <a:latin typeface="Times New Roman" pitchFamily="18" charset="0"/>
                <a:cs typeface="Times New Roman" pitchFamily="18" charset="0"/>
              </a:rPr>
              <a:t> Measure the inside diameter     of the “O” </a:t>
            </a:r>
          </a:p>
          <a:p>
            <a:pPr>
              <a:buFont typeface="Arial" charset="0"/>
              <a:buChar char="→"/>
            </a:pPr>
            <a:r>
              <a:rPr lang="en-US" b="1" dirty="0">
                <a:solidFill>
                  <a:srgbClr val="000000"/>
                </a:solidFill>
                <a:latin typeface="Times New Roman" pitchFamily="18" charset="0"/>
                <a:cs typeface="Times New Roman" pitchFamily="18" charset="0"/>
              </a:rPr>
              <a:t>   formed by the thumb and index finger.  </a:t>
            </a:r>
          </a:p>
          <a:p>
            <a:pPr>
              <a:spcBef>
                <a:spcPct val="50000"/>
              </a:spcBef>
            </a:pPr>
            <a:endParaRPr lang="en-US"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pPr algn="ctr"/>
            <a:r>
              <a:rPr lang="en-US" sz="6000" dirty="0" smtClean="0">
                <a:latin typeface="Calibri" pitchFamily="34" charset="0"/>
                <a:cs typeface="Times New Roman" pitchFamily="18" charset="0"/>
              </a:rPr>
              <a:t>Matching Tools to You</a:t>
            </a:r>
            <a:endParaRPr lang="en-US" sz="6000" dirty="0">
              <a:latin typeface="Times New Roman" pitchFamily="18" charset="0"/>
              <a:cs typeface="Times New Roman" pitchFamily="18" charset="0"/>
            </a:endParaRPr>
          </a:p>
        </p:txBody>
      </p:sp>
      <p:sp>
        <p:nvSpPr>
          <p:cNvPr id="94211" name="Rectangle 3"/>
          <p:cNvSpPr>
            <a:spLocks noGrp="1" noChangeArrowheads="1"/>
          </p:cNvSpPr>
          <p:nvPr>
            <p:ph sz="quarter" idx="1"/>
          </p:nvPr>
        </p:nvSpPr>
        <p:spPr>
          <a:xfrm>
            <a:off x="228600" y="2743200"/>
            <a:ext cx="4648200" cy="2209800"/>
          </a:xfrm>
        </p:spPr>
        <p:txBody>
          <a:bodyPr>
            <a:normAutofit/>
          </a:bodyPr>
          <a:lstStyle/>
          <a:p>
            <a:r>
              <a:rPr lang="en-US" sz="2800" dirty="0" smtClean="0">
                <a:latin typeface="Calibri" pitchFamily="34" charset="0"/>
                <a:cs typeface="Times New Roman" pitchFamily="18" charset="0"/>
              </a:rPr>
              <a:t>Maintain </a:t>
            </a:r>
            <a:r>
              <a:rPr lang="en-US" sz="2800" dirty="0">
                <a:latin typeface="Calibri" pitchFamily="34" charset="0"/>
                <a:cs typeface="Times New Roman" pitchFamily="18" charset="0"/>
              </a:rPr>
              <a:t>neutral positioning</a:t>
            </a:r>
          </a:p>
          <a:p>
            <a:r>
              <a:rPr lang="en-US" sz="2800" dirty="0">
                <a:latin typeface="Calibri" pitchFamily="34" charset="0"/>
                <a:cs typeface="Times New Roman" pitchFamily="18" charset="0"/>
              </a:rPr>
              <a:t>Reduce vibration</a:t>
            </a:r>
          </a:p>
          <a:p>
            <a:r>
              <a:rPr lang="en-US" sz="2800" dirty="0">
                <a:latin typeface="Calibri" pitchFamily="34" charset="0"/>
                <a:cs typeface="Times New Roman" pitchFamily="18" charset="0"/>
              </a:rPr>
              <a:t>Frequent rest break</a:t>
            </a:r>
          </a:p>
          <a:p>
            <a:r>
              <a:rPr lang="en-US" sz="2800" dirty="0">
                <a:latin typeface="Calibri" pitchFamily="34" charset="0"/>
                <a:cs typeface="Times New Roman" pitchFamily="18" charset="0"/>
              </a:rPr>
              <a:t>Modification of tools </a:t>
            </a:r>
          </a:p>
        </p:txBody>
      </p:sp>
      <p:pic>
        <p:nvPicPr>
          <p:cNvPr id="94212" name="Picture 4" descr="paint"/>
          <p:cNvPicPr>
            <a:picLocks noChangeAspect="1" noChangeArrowheads="1"/>
          </p:cNvPicPr>
          <p:nvPr/>
        </p:nvPicPr>
        <p:blipFill>
          <a:blip r:embed="rId3" cstate="print"/>
          <a:srcRect/>
          <a:stretch>
            <a:fillRect/>
          </a:stretch>
        </p:blipFill>
        <p:spPr bwMode="auto">
          <a:xfrm>
            <a:off x="4648200" y="3579813"/>
            <a:ext cx="4114800" cy="327818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066800"/>
          </a:xfrm>
        </p:spPr>
        <p:txBody>
          <a:bodyPr/>
          <a:lstStyle/>
          <a:p>
            <a:pPr algn="ctr"/>
            <a:r>
              <a:rPr lang="en-US" sz="4000" dirty="0" smtClean="0"/>
              <a:t>Assistive Technology in the Garden</a:t>
            </a:r>
            <a:endParaRPr lang="en-US" sz="4000" dirty="0"/>
          </a:p>
        </p:txBody>
      </p:sp>
      <p:sp>
        <p:nvSpPr>
          <p:cNvPr id="3" name="Content Placeholder 2"/>
          <p:cNvSpPr>
            <a:spLocks noGrp="1"/>
          </p:cNvSpPr>
          <p:nvPr>
            <p:ph idx="1"/>
          </p:nvPr>
        </p:nvSpPr>
        <p:spPr>
          <a:xfrm>
            <a:off x="457200" y="2514600"/>
            <a:ext cx="8229600" cy="3048000"/>
          </a:xfrm>
        </p:spPr>
        <p:txBody>
          <a:bodyPr/>
          <a:lstStyle/>
          <a:p>
            <a:r>
              <a:rPr lang="en-US" sz="2800" dirty="0" smtClean="0"/>
              <a:t>Hand held ‘click-seeders’ use vibrations to plant seeds</a:t>
            </a:r>
          </a:p>
          <a:p>
            <a:pPr>
              <a:buNone/>
            </a:pPr>
            <a:endParaRPr lang="en-US" sz="2800" dirty="0" smtClean="0"/>
          </a:p>
          <a:p>
            <a:endParaRPr lang="en-US" sz="2800" dirty="0" smtClean="0"/>
          </a:p>
          <a:p>
            <a:r>
              <a:rPr lang="en-US" sz="2800" dirty="0" smtClean="0"/>
              <a:t>Foam tubing around tool handles give a wider &amp; easier grip</a:t>
            </a:r>
          </a:p>
          <a:p>
            <a:endParaRPr lang="en-US" sz="2800" dirty="0" smtClean="0"/>
          </a:p>
        </p:txBody>
      </p:sp>
      <p:pic>
        <p:nvPicPr>
          <p:cNvPr id="4" name="Picture 3" descr="aa204s1"/>
          <p:cNvPicPr/>
          <p:nvPr/>
        </p:nvPicPr>
        <p:blipFill>
          <a:blip r:embed="rId3" cstate="print"/>
          <a:srcRect/>
          <a:stretch>
            <a:fillRect/>
          </a:stretch>
        </p:blipFill>
        <p:spPr bwMode="auto">
          <a:xfrm>
            <a:off x="4495800" y="3048000"/>
            <a:ext cx="1447800" cy="1371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pPr algn="ctr"/>
            <a:r>
              <a:rPr lang="en-US" dirty="0" smtClean="0"/>
              <a:t>Assistive Technology in the Garden</a:t>
            </a:r>
            <a:endParaRPr lang="en-US" dirty="0"/>
          </a:p>
        </p:txBody>
      </p:sp>
      <p:sp>
        <p:nvSpPr>
          <p:cNvPr id="3" name="Content Placeholder 2"/>
          <p:cNvSpPr>
            <a:spLocks noGrp="1"/>
          </p:cNvSpPr>
          <p:nvPr>
            <p:ph idx="1"/>
          </p:nvPr>
        </p:nvSpPr>
        <p:spPr>
          <a:xfrm>
            <a:off x="457200" y="2743200"/>
            <a:ext cx="8229600" cy="3962400"/>
          </a:xfrm>
        </p:spPr>
        <p:txBody>
          <a:bodyPr/>
          <a:lstStyle/>
          <a:p>
            <a:r>
              <a:rPr lang="en-US" dirty="0" smtClean="0"/>
              <a:t>Ratchet-cutting pruner works like an auto jack, multiplying strength</a:t>
            </a:r>
          </a:p>
          <a:p>
            <a:endParaRPr lang="en-US" dirty="0" smtClean="0"/>
          </a:p>
          <a:p>
            <a:r>
              <a:rPr lang="en-US" dirty="0" smtClean="0"/>
              <a:t>Telescoping tools are small sized tools on long handles so work can be done in small spaces without stooping</a:t>
            </a:r>
          </a:p>
          <a:p>
            <a:endParaRPr lang="en-US" dirty="0"/>
          </a:p>
        </p:txBody>
      </p:sp>
      <p:pic>
        <p:nvPicPr>
          <p:cNvPr id="5" name="Picture 4" descr="rachetcut.gif"/>
          <p:cNvPicPr>
            <a:picLocks noChangeAspect="1"/>
          </p:cNvPicPr>
          <p:nvPr/>
        </p:nvPicPr>
        <p:blipFill>
          <a:blip r:embed="rId2" cstate="print"/>
          <a:stretch>
            <a:fillRect/>
          </a:stretch>
        </p:blipFill>
        <p:spPr>
          <a:xfrm>
            <a:off x="5791200" y="3276600"/>
            <a:ext cx="2132693" cy="1343597"/>
          </a:xfrm>
          <a:prstGeom prst="rect">
            <a:avLst/>
          </a:prstGeom>
        </p:spPr>
      </p:pic>
      <p:pic>
        <p:nvPicPr>
          <p:cNvPr id="6" name="Picture 5" descr="pt905s1.jpg"/>
          <p:cNvPicPr>
            <a:picLocks noChangeAspect="1"/>
          </p:cNvPicPr>
          <p:nvPr/>
        </p:nvPicPr>
        <p:blipFill>
          <a:blip r:embed="rId3" cstate="print"/>
          <a:stretch>
            <a:fillRect/>
          </a:stretch>
        </p:blipFill>
        <p:spPr>
          <a:xfrm>
            <a:off x="5410200" y="5486400"/>
            <a:ext cx="3505200" cy="125486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latin typeface="Calibri" pitchFamily="34" charset="0"/>
                <a:cs typeface="Times New Roman" pitchFamily="18" charset="0"/>
              </a:rPr>
              <a:t>What is Green Thumbs/Healthy Joints?</a:t>
            </a:r>
            <a:endParaRPr lang="en-US" sz="4000" dirty="0">
              <a:latin typeface="Calibri" pitchFamily="34" charset="0"/>
              <a:cs typeface="Times New Roman" pitchFamily="18" charset="0"/>
            </a:endParaRPr>
          </a:p>
        </p:txBody>
      </p:sp>
      <p:sp>
        <p:nvSpPr>
          <p:cNvPr id="3" name="Content Placeholder 2"/>
          <p:cNvSpPr>
            <a:spLocks noGrp="1"/>
          </p:cNvSpPr>
          <p:nvPr>
            <p:ph sz="quarter" idx="1"/>
          </p:nvPr>
        </p:nvSpPr>
        <p:spPr>
          <a:xfrm>
            <a:off x="152400" y="3124200"/>
            <a:ext cx="4724400" cy="2667000"/>
          </a:xfrm>
        </p:spPr>
        <p:txBody>
          <a:bodyPr>
            <a:normAutofit/>
          </a:bodyPr>
          <a:lstStyle/>
          <a:p>
            <a:pPr indent="0">
              <a:buNone/>
            </a:pPr>
            <a:r>
              <a:rPr lang="en-US" sz="2800" dirty="0" smtClean="0">
                <a:latin typeface="Calibri" pitchFamily="34" charset="0"/>
                <a:cs typeface="Times New Roman" pitchFamily="18" charset="0"/>
              </a:rPr>
              <a:t>A community service opportunity to promote accessible gardening, health, and arthritis awareness in community spaces</a:t>
            </a:r>
            <a:endParaRPr lang="en-US" sz="2800" dirty="0">
              <a:latin typeface="Calibri" pitchFamily="34" charset="0"/>
              <a:cs typeface="Times New Roman" pitchFamily="18" charset="0"/>
            </a:endParaRPr>
          </a:p>
        </p:txBody>
      </p:sp>
      <p:pic>
        <p:nvPicPr>
          <p:cNvPr id="4" name="Picture 3" descr="DSCF0808.JPG"/>
          <p:cNvPicPr>
            <a:picLocks noChangeAspect="1"/>
          </p:cNvPicPr>
          <p:nvPr/>
        </p:nvPicPr>
        <p:blipFill>
          <a:blip r:embed="rId3" cstate="print"/>
          <a:stretch>
            <a:fillRect/>
          </a:stretch>
        </p:blipFill>
        <p:spPr>
          <a:xfrm>
            <a:off x="5029200" y="2971800"/>
            <a:ext cx="3810000" cy="2857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838200"/>
          </a:xfrm>
        </p:spPr>
        <p:txBody>
          <a:bodyPr/>
          <a:lstStyle/>
          <a:p>
            <a:pPr algn="ctr"/>
            <a:r>
              <a:rPr lang="en-US" dirty="0" smtClean="0"/>
              <a:t>Contact Information</a:t>
            </a:r>
            <a:endParaRPr lang="en-US" dirty="0"/>
          </a:p>
        </p:txBody>
      </p:sp>
      <p:sp>
        <p:nvSpPr>
          <p:cNvPr id="3" name="Content Placeholder 2"/>
          <p:cNvSpPr>
            <a:spLocks noGrp="1"/>
          </p:cNvSpPr>
          <p:nvPr>
            <p:ph idx="1"/>
          </p:nvPr>
        </p:nvSpPr>
        <p:spPr>
          <a:xfrm>
            <a:off x="457200" y="2286000"/>
            <a:ext cx="8229600" cy="4191000"/>
          </a:xfrm>
        </p:spPr>
        <p:txBody>
          <a:bodyPr/>
          <a:lstStyle/>
          <a:p>
            <a:pPr>
              <a:buNone/>
            </a:pPr>
            <a:r>
              <a:rPr lang="en-US" sz="2400" dirty="0" smtClean="0"/>
              <a:t>Inetta Fluharty, ATP</a:t>
            </a:r>
          </a:p>
          <a:p>
            <a:pPr>
              <a:buNone/>
            </a:pPr>
            <a:r>
              <a:rPr lang="en-US" sz="2400" dirty="0" smtClean="0"/>
              <a:t>Northern West Virginia Center for Independent Living</a:t>
            </a:r>
          </a:p>
          <a:p>
            <a:pPr>
              <a:buNone/>
            </a:pPr>
            <a:r>
              <a:rPr lang="en-US" sz="2400" dirty="0" smtClean="0"/>
              <a:t>304-771-8747</a:t>
            </a:r>
          </a:p>
          <a:p>
            <a:pPr>
              <a:buNone/>
            </a:pPr>
            <a:r>
              <a:rPr lang="en-US" sz="2400" dirty="0" smtClean="0"/>
              <a:t>Ifluharty@wvagrability.org</a:t>
            </a:r>
          </a:p>
          <a:p>
            <a:pPr>
              <a:buNone/>
            </a:pPr>
            <a:endParaRPr lang="en-US" sz="2400" dirty="0" smtClean="0"/>
          </a:p>
          <a:p>
            <a:pPr>
              <a:buNone/>
            </a:pPr>
            <a:r>
              <a:rPr lang="en-US" sz="2400" dirty="0" smtClean="0"/>
              <a:t>Mary </a:t>
            </a:r>
            <a:r>
              <a:rPr lang="en-US" sz="2400" dirty="0" err="1" smtClean="0"/>
              <a:t>Slabinski</a:t>
            </a:r>
            <a:r>
              <a:rPr lang="en-US" sz="2400" dirty="0" smtClean="0"/>
              <a:t>-Schmidt, MSW, LGSW</a:t>
            </a:r>
          </a:p>
          <a:p>
            <a:pPr>
              <a:buNone/>
            </a:pPr>
            <a:r>
              <a:rPr lang="en-US" sz="2400" dirty="0" smtClean="0"/>
              <a:t>Center for Excellence in Disabilities at WVU</a:t>
            </a:r>
          </a:p>
          <a:p>
            <a:pPr>
              <a:buNone/>
            </a:pPr>
            <a:r>
              <a:rPr lang="en-US" sz="2400" dirty="0" smtClean="0"/>
              <a:t>304-293-4692 x 1125</a:t>
            </a:r>
          </a:p>
          <a:p>
            <a:pPr>
              <a:buNone/>
            </a:pPr>
            <a:r>
              <a:rPr lang="en-US" sz="2400" dirty="0" smtClean="0"/>
              <a:t>mslabinski@hsc.wvu.edu</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990600"/>
          </a:xfrm>
        </p:spPr>
        <p:txBody>
          <a:bodyPr/>
          <a:lstStyle/>
          <a:p>
            <a:pPr algn="ctr"/>
            <a:r>
              <a:rPr lang="en-US" dirty="0" smtClean="0"/>
              <a:t>Why accessible gardening?</a:t>
            </a:r>
            <a:endParaRPr lang="en-US" dirty="0"/>
          </a:p>
        </p:txBody>
      </p:sp>
      <p:sp>
        <p:nvSpPr>
          <p:cNvPr id="3" name="Content Placeholder 2"/>
          <p:cNvSpPr>
            <a:spLocks noGrp="1"/>
          </p:cNvSpPr>
          <p:nvPr>
            <p:ph idx="1"/>
          </p:nvPr>
        </p:nvSpPr>
        <p:spPr>
          <a:xfrm>
            <a:off x="457200" y="2590800"/>
            <a:ext cx="8229600" cy="3962400"/>
          </a:xfrm>
        </p:spPr>
        <p:txBody>
          <a:bodyPr/>
          <a:lstStyle/>
          <a:p>
            <a:r>
              <a:rPr lang="en-US" sz="2800" dirty="0" smtClean="0"/>
              <a:t>Alternative to traditional gardening</a:t>
            </a:r>
          </a:p>
          <a:p>
            <a:r>
              <a:rPr lang="en-US" sz="2800" dirty="0" smtClean="0"/>
              <a:t>Techniques being implemented in </a:t>
            </a:r>
            <a:r>
              <a:rPr lang="en-US" sz="2800" dirty="0" err="1" smtClean="0"/>
              <a:t>ag</a:t>
            </a:r>
            <a:r>
              <a:rPr lang="en-US" sz="2800" dirty="0" smtClean="0"/>
              <a:t> production (on large scale)</a:t>
            </a:r>
          </a:p>
          <a:p>
            <a:r>
              <a:rPr lang="en-US" sz="2800" dirty="0" smtClean="0"/>
              <a:t>More user-friendly for more people (universal design)</a:t>
            </a:r>
          </a:p>
          <a:p>
            <a:r>
              <a:rPr lang="en-US" sz="2800" dirty="0" smtClean="0"/>
              <a:t>Prevent secondary injuries</a:t>
            </a:r>
          </a:p>
          <a:p>
            <a:r>
              <a:rPr lang="en-US" sz="2800" dirty="0" smtClean="0"/>
              <a:t>Increase safety/ergonomics</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577788"/>
          </a:xfrm>
        </p:spPr>
        <p:txBody>
          <a:bodyPr>
            <a:normAutofit/>
          </a:bodyPr>
          <a:lstStyle/>
          <a:p>
            <a:r>
              <a:rPr lang="en-US" sz="3600" dirty="0" smtClean="0">
                <a:latin typeface="Calibri" pitchFamily="34" charset="0"/>
              </a:rPr>
              <a:t>So how can I make accessible gardening work?</a:t>
            </a:r>
            <a:endParaRPr lang="en-US" sz="3600" dirty="0">
              <a:latin typeface="Calibri" pitchFamily="34" charset="0"/>
            </a:endParaRPr>
          </a:p>
        </p:txBody>
      </p:sp>
      <p:sp>
        <p:nvSpPr>
          <p:cNvPr id="3" name="Content Placeholder 2"/>
          <p:cNvSpPr>
            <a:spLocks noGrp="1"/>
          </p:cNvSpPr>
          <p:nvPr>
            <p:ph idx="1"/>
          </p:nvPr>
        </p:nvSpPr>
        <p:spPr/>
        <p:txBody>
          <a:bodyPr>
            <a:normAutofit/>
          </a:bodyPr>
          <a:lstStyle/>
          <a:p>
            <a:r>
              <a:rPr lang="en-US" sz="4400" dirty="0" smtClean="0">
                <a:latin typeface="Calibri" pitchFamily="34" charset="0"/>
              </a:rPr>
              <a:t>Access-</a:t>
            </a:r>
            <a:r>
              <a:rPr lang="en-US" sz="4400" dirty="0" err="1" smtClean="0">
                <a:latin typeface="Calibri" pitchFamily="34" charset="0"/>
              </a:rPr>
              <a:t>orize</a:t>
            </a:r>
            <a:r>
              <a:rPr lang="en-US" sz="4400" dirty="0" smtClean="0">
                <a:latin typeface="Calibri" pitchFamily="34" charset="0"/>
              </a:rPr>
              <a:t>!</a:t>
            </a:r>
          </a:p>
          <a:p>
            <a:pPr lvl="2"/>
            <a:r>
              <a:rPr lang="en-US" sz="2400" dirty="0" smtClean="0">
                <a:latin typeface="Calibri" pitchFamily="34" charset="0"/>
              </a:rPr>
              <a:t>Reshape traditional gardening to fit:</a:t>
            </a:r>
          </a:p>
          <a:p>
            <a:pPr lvl="3"/>
            <a:r>
              <a:rPr lang="en-US" sz="2400" dirty="0" smtClean="0">
                <a:latin typeface="Calibri" pitchFamily="34" charset="0"/>
              </a:rPr>
              <a:t> What clients can do</a:t>
            </a:r>
          </a:p>
          <a:p>
            <a:pPr lvl="3"/>
            <a:r>
              <a:rPr lang="en-US" sz="2400" dirty="0" smtClean="0">
                <a:latin typeface="Calibri" pitchFamily="34" charset="0"/>
              </a:rPr>
              <a:t>How they can do it</a:t>
            </a:r>
          </a:p>
          <a:p>
            <a:pPr lvl="3"/>
            <a:r>
              <a:rPr lang="en-US" sz="2400" dirty="0" smtClean="0">
                <a:latin typeface="Calibri" pitchFamily="34" charset="0"/>
              </a:rPr>
              <a:t>In the most comfortable way</a:t>
            </a:r>
            <a:endParaRPr lang="en-US" sz="2400" dirty="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Calibri" pitchFamily="34" charset="0"/>
              </a:rPr>
              <a:t>Design Basics</a:t>
            </a:r>
            <a:endParaRPr lang="en-US" sz="4800" dirty="0">
              <a:latin typeface="Calibri" pitchFamily="34" charset="0"/>
            </a:endParaRPr>
          </a:p>
        </p:txBody>
      </p:sp>
      <p:sp>
        <p:nvSpPr>
          <p:cNvPr id="3" name="Content Placeholder 2"/>
          <p:cNvSpPr>
            <a:spLocks noGrp="1"/>
          </p:cNvSpPr>
          <p:nvPr>
            <p:ph idx="1"/>
          </p:nvPr>
        </p:nvSpPr>
        <p:spPr/>
        <p:txBody>
          <a:bodyPr>
            <a:normAutofit/>
          </a:bodyPr>
          <a:lstStyle/>
          <a:p>
            <a:r>
              <a:rPr lang="en-US" sz="3600" dirty="0" smtClean="0">
                <a:latin typeface="Calibri" pitchFamily="34" charset="0"/>
              </a:rPr>
              <a:t>Who will use it?</a:t>
            </a:r>
          </a:p>
          <a:p>
            <a:r>
              <a:rPr lang="en-US" sz="3600" dirty="0" smtClean="0">
                <a:latin typeface="Calibri" pitchFamily="34" charset="0"/>
              </a:rPr>
              <a:t>What is garden being used for?</a:t>
            </a:r>
          </a:p>
          <a:p>
            <a:r>
              <a:rPr lang="en-US" sz="3600" dirty="0" smtClean="0">
                <a:latin typeface="Calibri" pitchFamily="34" charset="0"/>
              </a:rPr>
              <a:t>Why is gardening being used?</a:t>
            </a:r>
            <a:endParaRPr lang="en-US" sz="3600" dirty="0">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685800"/>
          </a:xfrm>
        </p:spPr>
        <p:txBody>
          <a:bodyPr/>
          <a:lstStyle/>
          <a:p>
            <a:pPr algn="ctr"/>
            <a:r>
              <a:rPr lang="en-US" dirty="0" smtClean="0">
                <a:latin typeface="Calibri" pitchFamily="34" charset="0"/>
              </a:rPr>
              <a:t>Design Basics</a:t>
            </a:r>
            <a:endParaRPr lang="en-US" dirty="0"/>
          </a:p>
        </p:txBody>
      </p:sp>
      <p:sp>
        <p:nvSpPr>
          <p:cNvPr id="3" name="Content Placeholder 2"/>
          <p:cNvSpPr>
            <a:spLocks noGrp="1"/>
          </p:cNvSpPr>
          <p:nvPr>
            <p:ph idx="1"/>
          </p:nvPr>
        </p:nvSpPr>
        <p:spPr>
          <a:xfrm>
            <a:off x="1371600" y="2286000"/>
            <a:ext cx="6412006" cy="4297363"/>
          </a:xfrm>
        </p:spPr>
        <p:txBody>
          <a:bodyPr>
            <a:normAutofit/>
          </a:bodyPr>
          <a:lstStyle/>
          <a:p>
            <a:r>
              <a:rPr lang="en-US" sz="2400" dirty="0" smtClean="0">
                <a:latin typeface="Calibri" pitchFamily="34" charset="0"/>
              </a:rPr>
              <a:t>Some more questions to ask:</a:t>
            </a:r>
          </a:p>
          <a:p>
            <a:pPr lvl="1"/>
            <a:r>
              <a:rPr lang="en-US" sz="2400" dirty="0" smtClean="0">
                <a:latin typeface="Calibri" pitchFamily="34" charset="0"/>
              </a:rPr>
              <a:t>What can clients do (in terms of gardening)?</a:t>
            </a:r>
          </a:p>
          <a:p>
            <a:pPr lvl="1"/>
            <a:r>
              <a:rPr lang="en-US" sz="2400" dirty="0" smtClean="0">
                <a:latin typeface="Calibri" pitchFamily="34" charset="0"/>
              </a:rPr>
              <a:t>What is challenging for them to do?</a:t>
            </a:r>
          </a:p>
          <a:p>
            <a:pPr lvl="1"/>
            <a:r>
              <a:rPr lang="en-US" sz="2400" dirty="0" smtClean="0">
                <a:latin typeface="Calibri" pitchFamily="34" charset="0"/>
              </a:rPr>
              <a:t>What assistive devices do they use, e.g. wheelchairs, eyeglasses, hearing aids, etc.</a:t>
            </a:r>
          </a:p>
          <a:p>
            <a:pPr lvl="1"/>
            <a:r>
              <a:rPr lang="en-US" sz="2400" dirty="0" smtClean="0">
                <a:latin typeface="Calibri" pitchFamily="34" charset="0"/>
              </a:rPr>
              <a:t>How will gardening be adapted to fit what clients can and cannot do?</a:t>
            </a:r>
          </a:p>
          <a:p>
            <a:pPr lvl="1"/>
            <a:r>
              <a:rPr lang="en-US" sz="2400" dirty="0" smtClean="0">
                <a:latin typeface="Calibri" pitchFamily="34" charset="0"/>
              </a:rPr>
              <a:t>What techniques/adaptations will be most comfortable?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609600"/>
          </a:xfrm>
        </p:spPr>
        <p:txBody>
          <a:bodyPr/>
          <a:lstStyle/>
          <a:p>
            <a:pPr algn="ctr"/>
            <a:r>
              <a:rPr lang="en-US" dirty="0" smtClean="0">
                <a:latin typeface="Calibri" pitchFamily="34" charset="0"/>
              </a:rPr>
              <a:t>Case Example</a:t>
            </a:r>
            <a:endParaRPr lang="en-US" dirty="0">
              <a:latin typeface="Calibri" pitchFamily="34" charset="0"/>
            </a:endParaRPr>
          </a:p>
        </p:txBody>
      </p:sp>
      <p:sp>
        <p:nvSpPr>
          <p:cNvPr id="3" name="Content Placeholder 2"/>
          <p:cNvSpPr>
            <a:spLocks noGrp="1"/>
          </p:cNvSpPr>
          <p:nvPr>
            <p:ph idx="1"/>
          </p:nvPr>
        </p:nvSpPr>
        <p:spPr>
          <a:xfrm>
            <a:off x="1371600" y="2209800"/>
            <a:ext cx="6412006" cy="4495800"/>
          </a:xfrm>
        </p:spPr>
        <p:txBody>
          <a:bodyPr>
            <a:noAutofit/>
          </a:bodyPr>
          <a:lstStyle/>
          <a:p>
            <a:pPr indent="0">
              <a:buNone/>
            </a:pPr>
            <a:r>
              <a:rPr lang="en-US" sz="3200" dirty="0" smtClean="0">
                <a:latin typeface="Calibri" pitchFamily="34" charset="0"/>
              </a:rPr>
              <a:t>Your client is experiencing general effects of aging, e.g. unsteady walking, tires quickly, and uncomfortable doing a lot of bending and stooping.  Your client has a traditional garden.  The client wants to garden and would garden more if it were easier.</a:t>
            </a:r>
            <a:endParaRPr lang="en-US" sz="3200"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rPr>
              <a:t>Case Example (Cont’d)</a:t>
            </a:r>
            <a:endParaRPr lang="en-US" dirty="0"/>
          </a:p>
        </p:txBody>
      </p:sp>
      <p:sp>
        <p:nvSpPr>
          <p:cNvPr id="3" name="Content Placeholder 2"/>
          <p:cNvSpPr>
            <a:spLocks noGrp="1"/>
          </p:cNvSpPr>
          <p:nvPr>
            <p:ph idx="1"/>
          </p:nvPr>
        </p:nvSpPr>
        <p:spPr/>
        <p:txBody>
          <a:bodyPr/>
          <a:lstStyle/>
          <a:p>
            <a:pPr lvl="1"/>
            <a:r>
              <a:rPr lang="en-US" sz="2400" dirty="0" smtClean="0">
                <a:latin typeface="Calibri" pitchFamily="34" charset="0"/>
              </a:rPr>
              <a:t>How will gardening be adapted to fit what clients can and cannot do?</a:t>
            </a:r>
          </a:p>
          <a:p>
            <a:pPr lvl="1"/>
            <a:r>
              <a:rPr lang="en-US" sz="2400" dirty="0" smtClean="0">
                <a:latin typeface="Calibri" pitchFamily="34" charset="0"/>
              </a:rPr>
              <a:t>What techniques/adaptations will be most comfortable?</a:t>
            </a:r>
          </a:p>
          <a:p>
            <a:endParaRPr lang="en-US"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rPr>
              <a:t>Case Example (Cont’d)</a:t>
            </a:r>
            <a:endParaRPr lang="en-US" dirty="0"/>
          </a:p>
        </p:txBody>
      </p:sp>
      <p:sp>
        <p:nvSpPr>
          <p:cNvPr id="3" name="Content Placeholder 2"/>
          <p:cNvSpPr>
            <a:spLocks noGrp="1"/>
          </p:cNvSpPr>
          <p:nvPr>
            <p:ph idx="1"/>
          </p:nvPr>
        </p:nvSpPr>
        <p:spPr/>
        <p:txBody>
          <a:bodyPr>
            <a:normAutofit/>
          </a:bodyPr>
          <a:lstStyle/>
          <a:p>
            <a:r>
              <a:rPr lang="en-US" sz="2800" dirty="0" smtClean="0">
                <a:latin typeface="Calibri" pitchFamily="34" charset="0"/>
              </a:rPr>
              <a:t>Some suggestions on issues to address…</a:t>
            </a:r>
          </a:p>
          <a:p>
            <a:pPr lvl="1"/>
            <a:r>
              <a:rPr lang="en-US" sz="2800" dirty="0" smtClean="0">
                <a:latin typeface="Calibri" pitchFamily="34" charset="0"/>
              </a:rPr>
              <a:t>Walkways: balance and general getting around is difficult</a:t>
            </a:r>
          </a:p>
          <a:p>
            <a:pPr lvl="1"/>
            <a:r>
              <a:rPr lang="en-US" sz="2800" dirty="0" smtClean="0">
                <a:latin typeface="Calibri" pitchFamily="34" charset="0"/>
              </a:rPr>
              <a:t>Elevating garden beds/plants: minimize stooping and bending</a:t>
            </a:r>
          </a:p>
          <a:p>
            <a:pPr lvl="1"/>
            <a:r>
              <a:rPr lang="en-US" sz="2800" dirty="0" smtClean="0">
                <a:latin typeface="Calibri" pitchFamily="34" charset="0"/>
              </a:rPr>
              <a:t>Smaller dimensions for growing areas: tiring easily</a:t>
            </a:r>
            <a:endParaRPr lang="en-US" sz="2800" dirty="0">
              <a:latin typeface="Calibri" pitchFamily="34" charset="0"/>
            </a:endParaRPr>
          </a:p>
        </p:txBody>
      </p:sp>
    </p:spTree>
  </p:cSld>
  <p:clrMapOvr>
    <a:masterClrMapping/>
  </p:clrMapOvr>
</p:sld>
</file>

<file path=ppt/theme/theme1.xml><?xml version="1.0" encoding="utf-8"?>
<a:theme xmlns:a="http://schemas.openxmlformats.org/drawingml/2006/main" name="Pathway_Nature_PowerPoint_Templates_And_PowerPoint_Backgrounds_0811 print">
  <a:themeElements>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usTeam_am_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Team_am_2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Team_am_2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Team_am_2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Team_am_2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Team_am_2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Team_am_2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Team_am_2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Team_am_2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Team_am_2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Team_am_2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Team_am_2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Pathway_Nature_PowerPoint_Templates_And_PowerPoint_Backgrounds_0811 print</Template>
  <TotalTime>288</TotalTime>
  <Words>2671</Words>
  <Application>Microsoft Office PowerPoint</Application>
  <PresentationFormat>On-screen Show (4:3)</PresentationFormat>
  <Paragraphs>199</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Pathway_Nature_PowerPoint_Templates_And_PowerPoint_Backgrounds_0811 print</vt:lpstr>
      <vt:lpstr>How Accessible Gardening Can Increase Gardener’s Capacity  </vt:lpstr>
      <vt:lpstr>What is accessible gardening?</vt:lpstr>
      <vt:lpstr>Why accessible gardening?</vt:lpstr>
      <vt:lpstr>So how can I make accessible gardening work?</vt:lpstr>
      <vt:lpstr>Design Basics</vt:lpstr>
      <vt:lpstr>Design Basics</vt:lpstr>
      <vt:lpstr>Case Example</vt:lpstr>
      <vt:lpstr>Case Example (Cont’d)</vt:lpstr>
      <vt:lpstr>Case Example (Cont’d)</vt:lpstr>
      <vt:lpstr>General Accessible Gardening Techniques</vt:lpstr>
      <vt:lpstr>Raised Beds</vt:lpstr>
      <vt:lpstr>Vertical Gardening</vt:lpstr>
      <vt:lpstr>Sensory Gardening</vt:lpstr>
      <vt:lpstr>Bale Gardening</vt:lpstr>
      <vt:lpstr>Container Gardening</vt:lpstr>
      <vt:lpstr>A little on ergonomics…</vt:lpstr>
      <vt:lpstr>Ergonomics &amp; Gardening</vt:lpstr>
      <vt:lpstr>Matching Tools to You</vt:lpstr>
      <vt:lpstr>Matching Tools to You to You</vt:lpstr>
      <vt:lpstr>Matching Tools to You</vt:lpstr>
      <vt:lpstr>Matching Tools to You</vt:lpstr>
      <vt:lpstr>Matching Tools to You</vt:lpstr>
      <vt:lpstr>Matching Tools to You</vt:lpstr>
      <vt:lpstr>Assistive Technology in the Garden</vt:lpstr>
      <vt:lpstr>Assistive Technology in the Garden</vt:lpstr>
      <vt:lpstr>What is Green Thumbs/Healthy Joints?</vt:lpstr>
      <vt:lpstr>Contact Information</vt:lpstr>
    </vt:vector>
  </TitlesOfParts>
  <Company>WVU CED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Slabinski</dc:creator>
  <cp:lastModifiedBy>Inetta</cp:lastModifiedBy>
  <cp:revision>5</cp:revision>
  <dcterms:created xsi:type="dcterms:W3CDTF">2011-10-05T15:56:43Z</dcterms:created>
  <dcterms:modified xsi:type="dcterms:W3CDTF">2011-11-09T13:37:53Z</dcterms:modified>
</cp:coreProperties>
</file>