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256" r:id="rId2"/>
    <p:sldId id="273" r:id="rId3"/>
    <p:sldId id="278" r:id="rId4"/>
    <p:sldId id="260" r:id="rId5"/>
    <p:sldId id="261" r:id="rId6"/>
    <p:sldId id="263" r:id="rId7"/>
    <p:sldId id="284" r:id="rId8"/>
    <p:sldId id="281" r:id="rId9"/>
    <p:sldId id="285" r:id="rId10"/>
    <p:sldId id="264" r:id="rId11"/>
    <p:sldId id="265" r:id="rId12"/>
    <p:sldId id="266" r:id="rId13"/>
    <p:sldId id="267" r:id="rId14"/>
    <p:sldId id="282" r:id="rId15"/>
    <p:sldId id="279" r:id="rId16"/>
    <p:sldId id="283" r:id="rId17"/>
    <p:sldId id="269" r:id="rId18"/>
    <p:sldId id="270" r:id="rId19"/>
    <p:sldId id="286" r:id="rId20"/>
    <p:sldId id="276" r:id="rId21"/>
    <p:sldId id="277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0" autoAdjust="0"/>
    <p:restoredTop sz="78131" autoAdjust="0"/>
  </p:normalViewPr>
  <p:slideViewPr>
    <p:cSldViewPr>
      <p:cViewPr varScale="1">
        <p:scale>
          <a:sx n="54" d="100"/>
          <a:sy n="54" d="100"/>
        </p:scale>
        <p:origin x="-18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75577-DD26-46C9-9E93-A35FF786FF8C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93268-1286-46F2-BC4C-2E4466B6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32742-4B1F-49C1-AD7E-8A229BEDAC4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93268-1286-46F2-BC4C-2E4466B681A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61-4A83-4C80-8417-D410B244717D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5889-91F7-4B4A-AD0F-5F011382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61-4A83-4C80-8417-D410B244717D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5889-91F7-4B4A-AD0F-5F011382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61-4A83-4C80-8417-D410B244717D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5889-91F7-4B4A-AD0F-5F011382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61-4A83-4C80-8417-D410B244717D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5889-91F7-4B4A-AD0F-5F011382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61-4A83-4C80-8417-D410B244717D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5889-91F7-4B4A-AD0F-5F011382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61-4A83-4C80-8417-D410B244717D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5889-91F7-4B4A-AD0F-5F011382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61-4A83-4C80-8417-D410B244717D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5889-91F7-4B4A-AD0F-5F011382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61-4A83-4C80-8417-D410B244717D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5889-91F7-4B4A-AD0F-5F011382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61-4A83-4C80-8417-D410B244717D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5889-91F7-4B4A-AD0F-5F011382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61-4A83-4C80-8417-D410B244717D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5889-91F7-4B4A-AD0F-5F0113827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1C61-4A83-4C80-8417-D410B244717D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435889-91F7-4B4A-AD0F-5F01138271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CC1C61-4A83-4C80-8417-D410B244717D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435889-91F7-4B4A-AD0F-5F011382716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05200"/>
            <a:ext cx="8610600" cy="1447800"/>
          </a:xfrm>
        </p:spPr>
        <p:txBody>
          <a:bodyPr>
            <a:normAutofit fontScale="90000"/>
          </a:bodyPr>
          <a:lstStyle/>
          <a:p>
            <a:pPr marR="0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700" dirty="0" smtClean="0">
                <a:solidFill>
                  <a:schemeClr val="bg2">
                    <a:lumMod val="10000"/>
                  </a:schemeClr>
                </a:solidFill>
              </a:rPr>
              <a:t>LaVona S. Traywick, PhD, MA, CFLE</a:t>
            </a:r>
            <a:br>
              <a:rPr lang="en-US" sz="27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700" dirty="0" smtClean="0">
                <a:solidFill>
                  <a:schemeClr val="bg2">
                    <a:lumMod val="10000"/>
                  </a:schemeClr>
                </a:solidFill>
              </a:rPr>
              <a:t>Assistant </a:t>
            </a:r>
            <a:r>
              <a:rPr lang="en-US" sz="2700" dirty="0" smtClean="0">
                <a:solidFill>
                  <a:schemeClr val="bg2">
                    <a:lumMod val="10000"/>
                  </a:schemeClr>
                </a:solidFill>
              </a:rPr>
              <a:t>Professor—Gerontology</a:t>
            </a:r>
            <a:br>
              <a:rPr lang="en-US" sz="27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700" dirty="0" smtClean="0">
                <a:solidFill>
                  <a:schemeClr val="bg2">
                    <a:lumMod val="10000"/>
                  </a:schemeClr>
                </a:solidFill>
              </a:rPr>
              <a:t>Jessica </a:t>
            </a:r>
            <a:r>
              <a:rPr lang="en-US" sz="2700" dirty="0" smtClean="0">
                <a:solidFill>
                  <a:schemeClr val="bg2">
                    <a:lumMod val="10000"/>
                  </a:schemeClr>
                </a:solidFill>
              </a:rPr>
              <a:t>Vincent, BS, CHES</a:t>
            </a:r>
            <a:br>
              <a:rPr lang="en-US" sz="27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700" dirty="0" smtClean="0">
                <a:solidFill>
                  <a:schemeClr val="bg2">
                    <a:lumMod val="10000"/>
                  </a:schemeClr>
                </a:solidFill>
              </a:rPr>
              <a:t>Arkansas </a:t>
            </a:r>
            <a:r>
              <a:rPr lang="en-US" sz="2700" dirty="0" err="1" smtClean="0">
                <a:solidFill>
                  <a:schemeClr val="bg2">
                    <a:lumMod val="10000"/>
                  </a:schemeClr>
                </a:solidFill>
              </a:rPr>
              <a:t>AgrAbility</a:t>
            </a:r>
            <a:r>
              <a:rPr lang="en-US" sz="27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700" dirty="0" smtClean="0">
                <a:solidFill>
                  <a:schemeClr val="bg2">
                    <a:lumMod val="10000"/>
                  </a:schemeClr>
                </a:solidFill>
              </a:rPr>
              <a:t>Coordinator</a:t>
            </a:r>
            <a:endParaRPr lang="en-US" sz="4400" dirty="0"/>
          </a:p>
        </p:txBody>
      </p:sp>
      <p:pic>
        <p:nvPicPr>
          <p:cNvPr id="6" name="Picture 5" descr="FitIn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2117" y="914400"/>
            <a:ext cx="5070683" cy="1981200"/>
          </a:xfrm>
          <a:prstGeom prst="rect">
            <a:avLst/>
          </a:prstGeom>
        </p:spPr>
      </p:pic>
      <p:pic>
        <p:nvPicPr>
          <p:cNvPr id="8" name="Picture 7" descr="AgrAbility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5105400"/>
            <a:ext cx="3345452" cy="1091184"/>
          </a:xfrm>
          <a:prstGeom prst="rect">
            <a:avLst/>
          </a:prstGeom>
        </p:spPr>
      </p:pic>
      <p:pic>
        <p:nvPicPr>
          <p:cNvPr id="9" name="Picture 8" descr="New Division Logo  Cent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618" y="4343400"/>
            <a:ext cx="3677982" cy="2057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Exercise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609600" y="1676400"/>
            <a:ext cx="2895600" cy="4572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balance exercises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endurance exercise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strength training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stretching or flexibility exercises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575050" y="762000"/>
            <a:ext cx="5111750" cy="5867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Endurance exercises</a:t>
            </a:r>
            <a:r>
              <a:rPr lang="en-US" dirty="0" smtClean="0"/>
              <a:t> increase your breathing and heart rate.  </a:t>
            </a:r>
          </a:p>
          <a:p>
            <a:endParaRPr lang="en-US" dirty="0" smtClean="0"/>
          </a:p>
          <a:p>
            <a:r>
              <a:rPr lang="en-US" dirty="0" smtClean="0"/>
              <a:t>They improve the health of your heart, lungs, and circulatory system.  </a:t>
            </a:r>
          </a:p>
          <a:p>
            <a:endParaRPr lang="en-US" dirty="0" smtClean="0"/>
          </a:p>
          <a:p>
            <a:r>
              <a:rPr lang="en-US" dirty="0" smtClean="0"/>
              <a:t>They improve your stamina for your activities of daily living.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990600"/>
            <a:ext cx="2212848" cy="2302417"/>
          </a:xfrm>
        </p:spPr>
        <p:txBody>
          <a:bodyPr>
            <a:noAutofit/>
          </a:bodyPr>
          <a:lstStyle/>
          <a:p>
            <a:r>
              <a:rPr lang="en-US" sz="1600" dirty="0" smtClean="0"/>
              <a:t>Moderate Intensity Endurance Exercise</a:t>
            </a:r>
            <a:br>
              <a:rPr lang="en-US" sz="1600" dirty="0" smtClean="0"/>
            </a:br>
            <a:r>
              <a:rPr lang="en-US" sz="1600" b="0" dirty="0" smtClean="0"/>
              <a:t>Walking fast </a:t>
            </a:r>
            <a:br>
              <a:rPr lang="en-US" sz="1600" b="0" dirty="0" smtClean="0"/>
            </a:br>
            <a:r>
              <a:rPr lang="en-US" sz="1600" b="0" dirty="0" smtClean="0"/>
              <a:t>Doing water aerobics </a:t>
            </a:r>
            <a:br>
              <a:rPr lang="en-US" sz="1600" b="0" dirty="0" smtClean="0"/>
            </a:br>
            <a:r>
              <a:rPr lang="en-US" sz="1600" b="0" dirty="0" smtClean="0"/>
              <a:t>Riding a bike on level ground or with few hills </a:t>
            </a:r>
            <a:br>
              <a:rPr lang="en-US" sz="1600" b="0" dirty="0" smtClean="0"/>
            </a:br>
            <a:r>
              <a:rPr lang="en-US" sz="1600" b="0" dirty="0" smtClean="0"/>
              <a:t>Playing doubles tennis </a:t>
            </a:r>
            <a:br>
              <a:rPr lang="en-US" sz="1600" b="0" dirty="0" smtClean="0"/>
            </a:br>
            <a:r>
              <a:rPr lang="en-US" sz="1600" b="0" dirty="0" smtClean="0"/>
              <a:t>Pushing a lawn mower </a:t>
            </a:r>
            <a:br>
              <a:rPr lang="en-US" sz="1600" b="0" dirty="0" smtClean="0"/>
            </a:br>
            <a:r>
              <a:rPr lang="en-US" sz="1600" b="0" dirty="0" smtClean="0"/>
              <a:t> </a:t>
            </a:r>
            <a:endParaRPr lang="en-US" sz="1600" b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533400" y="3429000"/>
            <a:ext cx="2209800" cy="2179320"/>
          </a:xfrm>
        </p:spPr>
        <p:txBody>
          <a:bodyPr>
            <a:normAutofit fontScale="92500" lnSpcReduction="10000"/>
          </a:bodyPr>
          <a:lstStyle/>
          <a:p>
            <a:r>
              <a:rPr lang="en-US" sz="1600" b="1" dirty="0" smtClean="0"/>
              <a:t>Vigorous Intensity Endurance Exercise</a:t>
            </a:r>
            <a:endParaRPr lang="en-US" sz="1600" dirty="0" smtClean="0"/>
          </a:p>
          <a:p>
            <a:pPr lvl="0"/>
            <a:r>
              <a:rPr lang="en-US" sz="1600" dirty="0" smtClean="0"/>
              <a:t>Jogging or running </a:t>
            </a:r>
          </a:p>
          <a:p>
            <a:pPr lvl="0"/>
            <a:r>
              <a:rPr lang="en-US" sz="1600" dirty="0" smtClean="0"/>
              <a:t>Swimming laps </a:t>
            </a:r>
          </a:p>
          <a:p>
            <a:pPr lvl="0"/>
            <a:r>
              <a:rPr lang="en-US" sz="1600" dirty="0" smtClean="0"/>
              <a:t>Riding a bike fast or on hills </a:t>
            </a:r>
          </a:p>
          <a:p>
            <a:pPr lvl="0"/>
            <a:r>
              <a:rPr lang="en-US" sz="1600" dirty="0" smtClean="0"/>
              <a:t>Playing singles tennis </a:t>
            </a:r>
          </a:p>
          <a:p>
            <a:pPr lvl="0"/>
            <a:r>
              <a:rPr lang="en-US" sz="1600" dirty="0" smtClean="0"/>
              <a:t>Playing basketball </a:t>
            </a:r>
          </a:p>
          <a:p>
            <a:r>
              <a:rPr lang="en-US" sz="1600" dirty="0" smtClean="0"/>
              <a:t> 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800" r="1080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81000" y="1524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</a:rPr>
              <a:t>Endurance Exercise</a:t>
            </a:r>
            <a:endParaRPr lang="en-US" sz="4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Exercise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balance exercises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endurance exercise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strength training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stretching or flexibility exercises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429000" y="1143000"/>
            <a:ext cx="5715000" cy="5715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Strength training </a:t>
            </a:r>
            <a:r>
              <a:rPr lang="en-US" dirty="0" smtClean="0"/>
              <a:t>builds your muscles, which makes you stronger  </a:t>
            </a:r>
          </a:p>
          <a:p>
            <a:pPr lvl="1"/>
            <a:r>
              <a:rPr lang="en-US" dirty="0" smtClean="0"/>
              <a:t>Increases metabolism</a:t>
            </a:r>
          </a:p>
          <a:p>
            <a:pPr lvl="1"/>
            <a:r>
              <a:rPr lang="en-US" dirty="0" smtClean="0"/>
              <a:t>Helps maintain your  weight</a:t>
            </a:r>
          </a:p>
          <a:p>
            <a:pPr lvl="1"/>
            <a:r>
              <a:rPr lang="en-US" dirty="0" smtClean="0"/>
              <a:t>Helps keep blood sugar in check</a:t>
            </a:r>
          </a:p>
          <a:p>
            <a:pPr lvl="1"/>
            <a:r>
              <a:rPr lang="en-US" dirty="0" smtClean="0"/>
              <a:t>Helps prevent &amp; treat osteoporosis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704088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Strength Training: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Overhead Press</a:t>
            </a:r>
            <a:endParaRPr lang="en-US" dirty="0"/>
          </a:p>
        </p:txBody>
      </p:sp>
      <p:pic>
        <p:nvPicPr>
          <p:cNvPr id="11" name="Content Placeholder 10" descr="military press startin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99229" y="1920875"/>
            <a:ext cx="2954541" cy="4433888"/>
          </a:xfrm>
        </p:spPr>
      </p:pic>
      <p:pic>
        <p:nvPicPr>
          <p:cNvPr id="9" name="Content Placeholder 8" descr="Military press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3493" t="3699" r="3288" b="3699"/>
          <a:stretch>
            <a:fillRect/>
          </a:stretch>
        </p:blipFill>
        <p:spPr>
          <a:xfrm rot="-5400000">
            <a:off x="4200803" y="2657197"/>
            <a:ext cx="4454677" cy="29502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Strength Training: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Side Arm Raise</a:t>
            </a:r>
            <a:endParaRPr lang="en-US" dirty="0"/>
          </a:p>
        </p:txBody>
      </p:sp>
      <p:pic>
        <p:nvPicPr>
          <p:cNvPr id="5" name="Content Placeholder 4" descr="Side arm raise startin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8537" y="1920875"/>
            <a:ext cx="2955925" cy="4433888"/>
          </a:xfrm>
        </p:spPr>
      </p:pic>
      <p:pic>
        <p:nvPicPr>
          <p:cNvPr id="6" name="Content Placeholder 5" descr="Side arm rais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4378325" y="2689225"/>
            <a:ext cx="4362450" cy="2908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8077200" cy="1161288"/>
          </a:xfrm>
        </p:spPr>
        <p:txBody>
          <a:bodyPr>
            <a:normAutofit fontScale="90000"/>
          </a:bodyPr>
          <a:lstStyle/>
          <a:p>
            <a:r>
              <a:rPr lang="en-US" sz="4500" b="1" dirty="0" smtClean="0"/>
              <a:t>Strength Training:</a:t>
            </a: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/>
              <a:t>Chair Squat</a:t>
            </a:r>
            <a:endParaRPr lang="en-US" sz="4500" dirty="0"/>
          </a:p>
        </p:txBody>
      </p:sp>
      <p:pic>
        <p:nvPicPr>
          <p:cNvPr id="5" name="Content Placeholder 4" descr="Chair squat startin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57200" y="2791619"/>
            <a:ext cx="4038600" cy="2692400"/>
          </a:xfrm>
        </p:spPr>
      </p:pic>
      <p:pic>
        <p:nvPicPr>
          <p:cNvPr id="6" name="Content Placeholder 5" descr="Chair squa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4648200" y="2791619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/>
              <a:t>Strength Training: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Seated Quad Set </a:t>
            </a:r>
            <a:endParaRPr lang="en-US" dirty="0"/>
          </a:p>
        </p:txBody>
      </p:sp>
      <p:pic>
        <p:nvPicPr>
          <p:cNvPr id="6" name="Content Placeholder 5" descr="DSC_047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3430" y="1920875"/>
            <a:ext cx="2968140" cy="4433888"/>
          </a:xfrm>
        </p:spPr>
      </p:pic>
      <p:pic>
        <p:nvPicPr>
          <p:cNvPr id="8" name="Content Placeholder 7" descr="DSC_047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92430" y="1920875"/>
            <a:ext cx="2968140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Exercise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895600" cy="4572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balance exercises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endurance or aerobic exercise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strength training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stretching or flexibility exercises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657600" y="1143000"/>
            <a:ext cx="5111750" cy="5943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Stretching exercises </a:t>
            </a:r>
            <a:r>
              <a:rPr lang="en-US" dirty="0" smtClean="0"/>
              <a:t>help keep your body flexible by stretching your muscles and the tissues that hold your body’s structures in place.</a:t>
            </a:r>
          </a:p>
          <a:p>
            <a:pPr lvl="1"/>
            <a:r>
              <a:rPr lang="en-US" dirty="0" smtClean="0"/>
              <a:t>Help recover from injuries </a:t>
            </a:r>
          </a:p>
          <a:p>
            <a:pPr lvl="1"/>
            <a:r>
              <a:rPr lang="en-US" dirty="0" smtClean="0"/>
              <a:t>Help prevent injuries from happening in the first place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704088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Stretching: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Shoulder Stretch</a:t>
            </a:r>
            <a:endParaRPr lang="en-US" dirty="0"/>
          </a:p>
        </p:txBody>
      </p:sp>
      <p:pic>
        <p:nvPicPr>
          <p:cNvPr id="8" name="Content Placeholder 7" descr="Shoulder Stretch startin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9229" y="1920875"/>
            <a:ext cx="2954541" cy="4433888"/>
          </a:xfrm>
        </p:spPr>
      </p:pic>
      <p:pic>
        <p:nvPicPr>
          <p:cNvPr id="9" name="Content Placeholder 8" descr="Shoulder Stretch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90229" y="1920875"/>
            <a:ext cx="2954541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Stretching:</a:t>
            </a:r>
            <a:br>
              <a:rPr lang="en-US" b="1" dirty="0" smtClean="0"/>
            </a:br>
            <a:r>
              <a:rPr lang="en-US" b="1" dirty="0" smtClean="0"/>
              <a:t>Overhead Arm Stretch</a:t>
            </a:r>
            <a:endParaRPr lang="en-US" dirty="0"/>
          </a:p>
        </p:txBody>
      </p:sp>
      <p:pic>
        <p:nvPicPr>
          <p:cNvPr id="5" name="Content Placeholder 4" descr="DSC_049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92430" y="1920875"/>
            <a:ext cx="2968140" cy="4433888"/>
          </a:xfrm>
        </p:spPr>
      </p:pic>
      <p:pic>
        <p:nvPicPr>
          <p:cNvPr id="6" name="Content Placeholder 5" descr="DSC_049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183430" y="1920875"/>
            <a:ext cx="2968140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1313688"/>
          </a:xfrm>
        </p:spPr>
        <p:txBody>
          <a:bodyPr>
            <a:normAutofit/>
          </a:bodyPr>
          <a:lstStyle/>
          <a:p>
            <a:r>
              <a:rPr lang="en-US" b="1" dirty="0" smtClean="0"/>
              <a:t>New Exercise Recommendations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Adults/Senior Adults minimum 150 minutes per week</a:t>
            </a:r>
          </a:p>
          <a:p>
            <a:pPr lvl="1"/>
            <a:r>
              <a:rPr lang="en-US" dirty="0" smtClean="0"/>
              <a:t>10 minute increments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 Types of exercise</a:t>
            </a:r>
          </a:p>
          <a:p>
            <a:pPr lvl="1"/>
            <a:r>
              <a:rPr lang="en-US" dirty="0" smtClean="0"/>
              <a:t>Balance Exercises</a:t>
            </a:r>
          </a:p>
          <a:p>
            <a:pPr lvl="1"/>
            <a:r>
              <a:rPr lang="en-US" dirty="0" smtClean="0"/>
              <a:t>Endurance or Aerobics</a:t>
            </a:r>
          </a:p>
          <a:p>
            <a:pPr lvl="1"/>
            <a:r>
              <a:rPr lang="en-US" dirty="0" smtClean="0"/>
              <a:t>Strength Training or Weight Lifting</a:t>
            </a:r>
          </a:p>
          <a:p>
            <a:pPr lvl="1"/>
            <a:r>
              <a:rPr lang="en-US" dirty="0" smtClean="0"/>
              <a:t>Stretching or Flexibility Exercises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743200"/>
            <a:ext cx="3268786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FitIn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5638800"/>
            <a:ext cx="2209800" cy="863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Healthy as You 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35480"/>
            <a:ext cx="8077200" cy="3246120"/>
          </a:xfrm>
        </p:spPr>
        <p:txBody>
          <a:bodyPr>
            <a:normAutofit/>
          </a:bodyPr>
          <a:lstStyle/>
          <a:p>
            <a:r>
              <a:rPr lang="en-US" dirty="0" smtClean="0"/>
              <a:t>Combined with exercise, eating nutritious foods in the right amounts can help keep you healthy.</a:t>
            </a:r>
          </a:p>
          <a:p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200400"/>
            <a:ext cx="319403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09600" y="3200400"/>
            <a:ext cx="4876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en-US" sz="2600" dirty="0" smtClean="0"/>
              <a:t>Research has shown that      behaviors such as eating a healthful diet and being physically active are more influential than genetic factors in helping you avoid the deterioration associated with aging. 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28675"/>
            <a:ext cx="700160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05200"/>
            <a:ext cx="8610600" cy="1447800"/>
          </a:xfrm>
        </p:spPr>
        <p:txBody>
          <a:bodyPr>
            <a:normAutofit fontScale="90000"/>
          </a:bodyPr>
          <a:lstStyle/>
          <a:p>
            <a:pPr marR="0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700" dirty="0" smtClean="0">
                <a:solidFill>
                  <a:schemeClr val="bg2">
                    <a:lumMod val="10000"/>
                  </a:schemeClr>
                </a:solidFill>
              </a:rPr>
              <a:t>LaVona S. Traywick, PhD, MA, CFLE</a:t>
            </a:r>
            <a:br>
              <a:rPr lang="en-US" sz="27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700" dirty="0" smtClean="0">
                <a:solidFill>
                  <a:schemeClr val="bg2">
                    <a:lumMod val="10000"/>
                  </a:schemeClr>
                </a:solidFill>
              </a:rPr>
              <a:t>Assistant </a:t>
            </a:r>
            <a:r>
              <a:rPr lang="en-US" sz="2700" dirty="0" smtClean="0">
                <a:solidFill>
                  <a:schemeClr val="bg2">
                    <a:lumMod val="10000"/>
                  </a:schemeClr>
                </a:solidFill>
              </a:rPr>
              <a:t>Professor—Gerontology</a:t>
            </a:r>
            <a:br>
              <a:rPr lang="en-US" sz="27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700" dirty="0" smtClean="0">
                <a:solidFill>
                  <a:schemeClr val="bg2">
                    <a:lumMod val="10000"/>
                  </a:schemeClr>
                </a:solidFill>
              </a:rPr>
              <a:t>Jessica </a:t>
            </a:r>
            <a:r>
              <a:rPr lang="en-US" sz="2700" dirty="0" smtClean="0">
                <a:solidFill>
                  <a:schemeClr val="bg2">
                    <a:lumMod val="10000"/>
                  </a:schemeClr>
                </a:solidFill>
              </a:rPr>
              <a:t>Vincent, BS, CHES</a:t>
            </a:r>
            <a:br>
              <a:rPr lang="en-US" sz="27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700" dirty="0" smtClean="0">
                <a:solidFill>
                  <a:schemeClr val="bg2">
                    <a:lumMod val="10000"/>
                  </a:schemeClr>
                </a:solidFill>
              </a:rPr>
              <a:t>Arkansas </a:t>
            </a:r>
            <a:r>
              <a:rPr lang="en-US" sz="2700" dirty="0" err="1" smtClean="0">
                <a:solidFill>
                  <a:schemeClr val="bg2">
                    <a:lumMod val="10000"/>
                  </a:schemeClr>
                </a:solidFill>
              </a:rPr>
              <a:t>AgrAbility</a:t>
            </a:r>
            <a:r>
              <a:rPr lang="en-US" sz="27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700" dirty="0" smtClean="0">
                <a:solidFill>
                  <a:schemeClr val="bg2">
                    <a:lumMod val="10000"/>
                  </a:schemeClr>
                </a:solidFill>
              </a:rPr>
              <a:t>Coordinator</a:t>
            </a:r>
            <a:endParaRPr lang="en-US" sz="4400" dirty="0"/>
          </a:p>
        </p:txBody>
      </p:sp>
      <p:pic>
        <p:nvPicPr>
          <p:cNvPr id="6" name="Picture 5" descr="FitIn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2117" y="914400"/>
            <a:ext cx="5070683" cy="1981200"/>
          </a:xfrm>
          <a:prstGeom prst="rect">
            <a:avLst/>
          </a:prstGeom>
        </p:spPr>
      </p:pic>
      <p:pic>
        <p:nvPicPr>
          <p:cNvPr id="8" name="Picture 7" descr="AgrAbility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5105400"/>
            <a:ext cx="3345452" cy="1091184"/>
          </a:xfrm>
          <a:prstGeom prst="rect">
            <a:avLst/>
          </a:prstGeom>
        </p:spPr>
      </p:pic>
      <p:pic>
        <p:nvPicPr>
          <p:cNvPr id="9" name="Picture 8" descr="New Division Logo  Cent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618" y="4343400"/>
            <a:ext cx="3677982" cy="2057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Resources Available through </a:t>
            </a:r>
            <a:br>
              <a:rPr lang="en-US" sz="4000" dirty="0" smtClean="0"/>
            </a:br>
            <a:r>
              <a:rPr lang="en-US" sz="4000" dirty="0" smtClean="0"/>
              <a:t>Arkansas Extension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Fact Sheets</a:t>
            </a:r>
          </a:p>
          <a:p>
            <a:pPr lvl="1"/>
            <a:r>
              <a:rPr lang="en-US" dirty="0" smtClean="0"/>
              <a:t>Exercise Recommendations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Balance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Endurance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Strength Training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Stretching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Eating Healthy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Fit in 10 DVD</a:t>
            </a:r>
          </a:p>
          <a:p>
            <a:r>
              <a:rPr lang="en-US" dirty="0" smtClean="0"/>
              <a:t>Exercise Posters</a:t>
            </a:r>
          </a:p>
          <a:p>
            <a:pPr lvl="1"/>
            <a:r>
              <a:rPr lang="en-US" dirty="0" smtClean="0"/>
              <a:t>Stretch It Out</a:t>
            </a:r>
          </a:p>
          <a:p>
            <a:pPr lvl="1"/>
            <a:r>
              <a:rPr lang="en-US" dirty="0" smtClean="0"/>
              <a:t>Hit the Floor</a:t>
            </a:r>
          </a:p>
          <a:p>
            <a:pPr lvl="1"/>
            <a:r>
              <a:rPr lang="en-US" dirty="0" smtClean="0"/>
              <a:t>Get on the Ball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495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osters in fa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4267200"/>
            <a:ext cx="2844800" cy="2133600"/>
          </a:xfrm>
          <a:prstGeom prst="rect">
            <a:avLst/>
          </a:prstGeom>
        </p:spPr>
      </p:pic>
      <p:pic>
        <p:nvPicPr>
          <p:cNvPr id="9" name="Picture 8" descr="New Division Logo  Cent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304800"/>
            <a:ext cx="2724530" cy="1524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Exercise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352800" cy="438912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Balance </a:t>
            </a:r>
          </a:p>
          <a:p>
            <a:r>
              <a:rPr lang="en-US" sz="4400" dirty="0" smtClean="0"/>
              <a:t>Endurance         </a:t>
            </a:r>
          </a:p>
          <a:p>
            <a:r>
              <a:rPr lang="en-US" sz="4400" dirty="0" smtClean="0"/>
              <a:t>Strength </a:t>
            </a:r>
          </a:p>
          <a:p>
            <a:r>
              <a:rPr lang="en-US" sz="4400" dirty="0" smtClean="0"/>
              <a:t>Stretching </a:t>
            </a:r>
            <a:endParaRPr lang="en-US" sz="4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981200"/>
            <a:ext cx="50196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New Division Logo Lef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5943600"/>
            <a:ext cx="2566638" cy="490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Exercise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balance exercises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endurance exercise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strength training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stretching or flexibility exercises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581400" y="1295400"/>
            <a:ext cx="5111750" cy="4876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Balance exercises</a:t>
            </a:r>
            <a:r>
              <a:rPr lang="en-US" dirty="0" smtClean="0"/>
              <a:t> help prevent a common problem in older adults: falls.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Some balance exercises build up your leg muscles while others  work on your stability.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131368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Balance Exercise: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Forward toe touch/arm reach</a:t>
            </a:r>
            <a:endParaRPr lang="en-US" dirty="0"/>
          </a:p>
        </p:txBody>
      </p:sp>
      <p:pic>
        <p:nvPicPr>
          <p:cNvPr id="5" name="Content Placeholder 4" descr="Fig 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9229" y="1920875"/>
            <a:ext cx="2954541" cy="4433888"/>
          </a:xfrm>
        </p:spPr>
      </p:pic>
      <p:pic>
        <p:nvPicPr>
          <p:cNvPr id="6" name="Content Placeholder 5" descr="Fig 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90229" y="1920875"/>
            <a:ext cx="2954541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Balance Exercise: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Seated arm reach</a:t>
            </a:r>
            <a:endParaRPr lang="en-US" dirty="0"/>
          </a:p>
        </p:txBody>
      </p:sp>
      <p:pic>
        <p:nvPicPr>
          <p:cNvPr id="8" name="Content Placeholder 7" descr="DSC_048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3430" y="1920875"/>
            <a:ext cx="2968140" cy="4433888"/>
          </a:xfrm>
        </p:spPr>
      </p:pic>
      <p:pic>
        <p:nvPicPr>
          <p:cNvPr id="7" name="Content Placeholder 6" descr="DSC_048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92430" y="1920875"/>
            <a:ext cx="2968140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Balance Exercise: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Toes Raises </a:t>
            </a:r>
            <a:endParaRPr lang="en-US" dirty="0"/>
          </a:p>
        </p:txBody>
      </p:sp>
      <p:pic>
        <p:nvPicPr>
          <p:cNvPr id="5" name="Content Placeholder 4" descr="Fig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9229" y="1920875"/>
            <a:ext cx="2954541" cy="4433888"/>
          </a:xfrm>
        </p:spPr>
      </p:pic>
      <p:pic>
        <p:nvPicPr>
          <p:cNvPr id="6" name="Content Placeholder 5" descr="Fig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90229" y="1920875"/>
            <a:ext cx="2954541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Balance Exercise: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Seated Toes Raises </a:t>
            </a:r>
            <a:endParaRPr lang="en-US" dirty="0"/>
          </a:p>
        </p:txBody>
      </p:sp>
      <p:pic>
        <p:nvPicPr>
          <p:cNvPr id="5" name="Content Placeholder 4" descr="DSC_04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2430" y="1920875"/>
            <a:ext cx="2968140" cy="4433888"/>
          </a:xfrm>
        </p:spPr>
      </p:pic>
      <p:pic>
        <p:nvPicPr>
          <p:cNvPr id="6" name="Content Placeholder 5" descr="DSC_04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83430" y="1920875"/>
            <a:ext cx="2968140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382</TotalTime>
  <Words>357</Words>
  <Application>Microsoft Office PowerPoint</Application>
  <PresentationFormat>On-screen Show (4:3)</PresentationFormat>
  <Paragraphs>106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   LaVona S. Traywick, PhD, MA, CFLE Assistant Professor—Gerontology Jessica Vincent, BS, CHES Arkansas AgrAbility Coordinator</vt:lpstr>
      <vt:lpstr>New Exercise Recommendations</vt:lpstr>
      <vt:lpstr>Resources Available through  Arkansas Extension</vt:lpstr>
      <vt:lpstr>Types of Exercise</vt:lpstr>
      <vt:lpstr>Types of Exercise</vt:lpstr>
      <vt:lpstr>Balance Exercise: Forward toe touch/arm reach</vt:lpstr>
      <vt:lpstr>Balance Exercise: Seated arm reach</vt:lpstr>
      <vt:lpstr>Balance Exercise: Toes Raises </vt:lpstr>
      <vt:lpstr>Balance Exercise: Seated Toes Raises </vt:lpstr>
      <vt:lpstr>Types of Exercise</vt:lpstr>
      <vt:lpstr>Moderate Intensity Endurance Exercise Walking fast  Doing water aerobics  Riding a bike on level ground or with few hills  Playing doubles tennis  Pushing a lawn mower   </vt:lpstr>
      <vt:lpstr>Types of Exercise</vt:lpstr>
      <vt:lpstr>Strength Training: Overhead Press</vt:lpstr>
      <vt:lpstr>Strength Training: Side Arm Raise</vt:lpstr>
      <vt:lpstr>Strength Training: Chair Squat</vt:lpstr>
      <vt:lpstr>Strength Training: Seated Quad Set </vt:lpstr>
      <vt:lpstr>Types of Exercise</vt:lpstr>
      <vt:lpstr>Stretching: Shoulder Stretch</vt:lpstr>
      <vt:lpstr>Stretching: Overhead Arm Stretch</vt:lpstr>
      <vt:lpstr>Eating Healthy as You Age</vt:lpstr>
      <vt:lpstr>Slide 21</vt:lpstr>
      <vt:lpstr>   LaVona S. Traywick, PhD, MA, CFLE Assistant Professor—Gerontology Jessica Vincent, BS, CHES Arkansas AgrAbility Coordinator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 Support</dc:creator>
  <cp:lastModifiedBy>Tech Support</cp:lastModifiedBy>
  <cp:revision>34</cp:revision>
  <dcterms:created xsi:type="dcterms:W3CDTF">2009-06-07T23:25:47Z</dcterms:created>
  <dcterms:modified xsi:type="dcterms:W3CDTF">2011-11-08T19:11:50Z</dcterms:modified>
</cp:coreProperties>
</file>