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98" r:id="rId2"/>
    <p:sldId id="256" r:id="rId3"/>
    <p:sldId id="257" r:id="rId4"/>
    <p:sldId id="258" r:id="rId5"/>
    <p:sldId id="292" r:id="rId6"/>
    <p:sldId id="287" r:id="rId7"/>
    <p:sldId id="266" r:id="rId8"/>
    <p:sldId id="274" r:id="rId9"/>
    <p:sldId id="295" r:id="rId10"/>
    <p:sldId id="275" r:id="rId11"/>
    <p:sldId id="280" r:id="rId12"/>
    <p:sldId id="281" r:id="rId13"/>
    <p:sldId id="268" r:id="rId14"/>
    <p:sldId id="288" r:id="rId15"/>
    <p:sldId id="278" r:id="rId16"/>
    <p:sldId id="259" r:id="rId17"/>
    <p:sldId id="261" r:id="rId18"/>
    <p:sldId id="262" r:id="rId19"/>
    <p:sldId id="265" r:id="rId20"/>
    <p:sldId id="285" r:id="rId21"/>
    <p:sldId id="289" r:id="rId22"/>
    <p:sldId id="297" r:id="rId23"/>
    <p:sldId id="291" r:id="rId24"/>
    <p:sldId id="294" r:id="rId25"/>
    <p:sldId id="293" r:id="rId26"/>
    <p:sldId id="296" r:id="rId27"/>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66" d="100"/>
          <a:sy n="66" d="100"/>
        </p:scale>
        <p:origin x="-1218" y="-9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39694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72439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426066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250683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139267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411122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1075839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426585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71789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403951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5070E5-8987-4791-9F65-16A20A398474}" type="datetimeFigureOut">
              <a:rPr lang="en-US" smtClean="0"/>
              <a:pPr/>
              <a:t>11/18/2011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74260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070E5-8987-4791-9F65-16A20A398474}" type="datetimeFigureOut">
              <a:rPr lang="en-US" smtClean="0"/>
              <a:pPr/>
              <a:t>11/18/2011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43F52-5EED-4CA9-B136-83A5C4898C50}" type="slidenum">
              <a:rPr lang="en-US" smtClean="0"/>
              <a:pPr/>
              <a:t>‹#›</a:t>
            </a:fld>
            <a:endParaRPr lang="en-US" dirty="0"/>
          </a:p>
        </p:txBody>
      </p:sp>
    </p:spTree>
    <p:extLst>
      <p:ext uri="{BB962C8B-B14F-4D97-AF65-F5344CB8AC3E}">
        <p14:creationId xmlns="" xmlns:p14="http://schemas.microsoft.com/office/powerpoint/2010/main" val="19867039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rohealth.com/weightloss/tools/exercise/calculator1_2.cf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 name="Picture 2" descr="http://www.travelsd.com/TravelSD/media/Static_Images/Outdoors/HorsebackRid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399" y="152400"/>
            <a:ext cx="8839201" cy="655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77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wolfe\Desktop\NTW Images\Cowboy in the Sno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93810" y="171458"/>
            <a:ext cx="6578589" cy="49339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03668" y="5105400"/>
            <a:ext cx="8936677"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Extreme Climates and Long Hours</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(poor posture)</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wolfe\Desktop\NTW Images\Boot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144" y="320451"/>
            <a:ext cx="7961599" cy="531834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895600" y="5791200"/>
            <a:ext cx="297607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Footwear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wolfe\Desktop\NTW Images\Throwing a Bale.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848" y="253999"/>
            <a:ext cx="4589152" cy="343743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awolfe\Desktop\NTW Images\Carrying Water Buckets.bm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00716" y="776102"/>
            <a:ext cx="3741761" cy="5334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1447800" y="4114800"/>
            <a:ext cx="215802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Heavy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Lifting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963827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wolfe\Desktop\NTW Images\Jumping Injur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9130" y="381000"/>
            <a:ext cx="4295144"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334000" y="861697"/>
            <a:ext cx="3177472"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Accidents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Injury</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1143000"/>
          </a:xfrm>
        </p:spPr>
        <p:txBody>
          <a:bodyPr>
            <a:noAutofit/>
          </a:bodyPr>
          <a:lstStyle/>
          <a:p>
            <a:r>
              <a:rPr lang="en-US" sz="5400" b="1" dirty="0" smtClean="0">
                <a:solidFill>
                  <a:schemeClr val="bg1"/>
                </a:solidFill>
              </a:rPr>
              <a:t>Modifications and AT</a:t>
            </a:r>
            <a:endParaRPr lang="en-US" sz="5400" b="1"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a:bodyPr>
          <a:lstStyle/>
          <a:p>
            <a:pPr marL="0" lvl="0" indent="0" algn="ctr">
              <a:buNone/>
            </a:pPr>
            <a:r>
              <a:rPr lang="en-US" b="1" dirty="0"/>
              <a:t>Identify methods of changing routines to manage arthritis pain, as well as identifying types of assistive technology </a:t>
            </a:r>
            <a:r>
              <a:rPr lang="en-US" b="1" dirty="0" smtClean="0"/>
              <a:t>(AT) available </a:t>
            </a:r>
            <a:r>
              <a:rPr lang="en-US" b="1" dirty="0"/>
              <a:t>for the equine industry</a:t>
            </a:r>
            <a:r>
              <a:rPr lang="en-US" b="1" dirty="0" smtClean="0"/>
              <a:t>.</a:t>
            </a:r>
          </a:p>
          <a:p>
            <a:pPr marL="0" lvl="0" indent="0" algn="ctr">
              <a:buNone/>
            </a:pPr>
            <a:endParaRPr lang="en-US" sz="1300" b="1" dirty="0"/>
          </a:p>
          <a:p>
            <a:pPr marL="0" lvl="0" indent="0" algn="ctr">
              <a:buNone/>
            </a:pPr>
            <a:r>
              <a:rPr lang="en-US" b="1" i="1" dirty="0" smtClean="0"/>
              <a:t>Easy modifications to routine include feeding schedule changes, hours spent in the saddle, determining the time of day to ride, etc.</a:t>
            </a:r>
          </a:p>
          <a:p>
            <a:pPr marL="0" lvl="0" indent="0" algn="ctr">
              <a:buNone/>
            </a:pPr>
            <a:endParaRPr lang="en-US" sz="1300" b="1" i="1" dirty="0"/>
          </a:p>
          <a:p>
            <a:pPr marL="0" lvl="0" indent="0" algn="ctr">
              <a:buNone/>
            </a:pPr>
            <a:r>
              <a:rPr lang="en-US" b="1" u="sng" dirty="0" smtClean="0">
                <a:solidFill>
                  <a:schemeClr val="bg1"/>
                </a:solidFill>
              </a:rPr>
              <a:t>Proper stretching is important.</a:t>
            </a:r>
            <a:endParaRPr lang="en-US" b="1" u="sng" dirty="0">
              <a:solidFill>
                <a:schemeClr val="bg1"/>
              </a:solidFill>
            </a:endParaRPr>
          </a:p>
          <a:p>
            <a:pPr marL="0" indent="0">
              <a:buNone/>
            </a:pPr>
            <a:endParaRPr lang="en-US" b="1" dirty="0"/>
          </a:p>
        </p:txBody>
      </p:sp>
    </p:spTree>
    <p:extLst>
      <p:ext uri="{BB962C8B-B14F-4D97-AF65-F5344CB8AC3E}">
        <p14:creationId xmlns="" xmlns:p14="http://schemas.microsoft.com/office/powerpoint/2010/main" val="483651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wolfe\Desktop\NTW Images\Bucket Carri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228600"/>
            <a:ext cx="6705600" cy="51633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706234" y="5410200"/>
            <a:ext cx="773154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Bucket Carriers and Slings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wolfe\Desktop\NTW Images\Saddle Cush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533400"/>
            <a:ext cx="4378121" cy="438785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awolfe\Desktop\NTW Images\Full Stirrup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19200" y="4725614"/>
            <a:ext cx="2667000" cy="18275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52400" y="152400"/>
            <a:ext cx="4038600"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Comfort AT-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Stirrup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Covers and Seat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Covers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407934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wolfe\Desktop\NTW Images\Roping Glov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7028" y="137886"/>
            <a:ext cx="4114800" cy="41148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awolfe\Desktop\NTW Images\Grip Rei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1200" y="152400"/>
            <a:ext cx="2114550" cy="410028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529771" y="4267200"/>
            <a:ext cx="7848600" cy="25853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Protective AT-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Riding Gloves and Textured Reins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wolfe\Desktop\NTW Images\Riding Brac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33987" y="285750"/>
            <a:ext cx="2333625" cy="37719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awolfe\Desktop\NTW Images\Stirrup Positione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00214" y="1022350"/>
            <a:ext cx="2971800" cy="2971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04666" y="4267200"/>
            <a:ext cx="9039334"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Ergonomic and Support AT- </a:t>
            </a:r>
          </a:p>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Foot Positioning Stirrup </a:t>
            </a:r>
          </a:p>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Back Brace (also wrist braces)</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wolfe\Desktop\NTW Images\Mounting Step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79715" y="1314450"/>
            <a:ext cx="3120570" cy="4448472"/>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awolfe\Desktop\NTW Images\Mounting Stirru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399" y="1192964"/>
            <a:ext cx="2633307" cy="4293436"/>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awolfe\Desktop\NTW Images\EZ Stirrup.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7000" y="3555474"/>
            <a:ext cx="3012715" cy="29977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549885" y="269634"/>
            <a:ext cx="448872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Mounting Aids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dirty="0" smtClean="0">
                <a:solidFill>
                  <a:schemeClr val="bg1"/>
                </a:solidFill>
              </a:rPr>
              <a:t>Ready to Ride</a:t>
            </a:r>
            <a:r>
              <a:rPr lang="en-US" sz="9600" i="1" dirty="0">
                <a:solidFill>
                  <a:schemeClr val="bg1"/>
                </a:solidFill>
              </a:rPr>
              <a:t/>
            </a:r>
            <a:br>
              <a:rPr lang="en-US" sz="9600" i="1" dirty="0">
                <a:solidFill>
                  <a:schemeClr val="bg1"/>
                </a:solidFill>
              </a:rPr>
            </a:br>
            <a:r>
              <a:rPr lang="en-US" sz="4000" i="1" dirty="0" smtClean="0">
                <a:solidFill>
                  <a:schemeClr val="bg1"/>
                </a:solidFill>
              </a:rPr>
              <a:t>Continuing </a:t>
            </a:r>
            <a:r>
              <a:rPr lang="en-US" sz="4000" i="1" dirty="0">
                <a:solidFill>
                  <a:schemeClr val="bg1"/>
                </a:solidFill>
              </a:rPr>
              <a:t>an active lifestyle with horses after an arthritis </a:t>
            </a:r>
            <a:r>
              <a:rPr lang="en-US" sz="4000" i="1" dirty="0" smtClean="0">
                <a:solidFill>
                  <a:schemeClr val="bg1"/>
                </a:solidFill>
              </a:rPr>
              <a:t>diagnosis</a:t>
            </a:r>
            <a:r>
              <a:rPr lang="en-US" sz="4000" dirty="0"/>
              <a:t/>
            </a:r>
            <a:br>
              <a:rPr lang="en-US" sz="4000" dirty="0"/>
            </a:br>
            <a:endParaRPr lang="en-US" sz="4000" dirty="0"/>
          </a:p>
        </p:txBody>
      </p:sp>
      <p:sp>
        <p:nvSpPr>
          <p:cNvPr id="3" name="Subtitle 2"/>
          <p:cNvSpPr>
            <a:spLocks noGrp="1"/>
          </p:cNvSpPr>
          <p:nvPr>
            <p:ph type="subTitle" idx="1"/>
          </p:nvPr>
        </p:nvSpPr>
        <p:spPr>
          <a:xfrm>
            <a:off x="1447800" y="4343400"/>
            <a:ext cx="6400800" cy="1752600"/>
          </a:xfrm>
        </p:spPr>
        <p:txBody>
          <a:bodyPr>
            <a:normAutofit fontScale="85000" lnSpcReduction="20000"/>
          </a:bodyPr>
          <a:lstStyle/>
          <a:p>
            <a:r>
              <a:rPr lang="en-US" b="1" dirty="0" smtClean="0">
                <a:solidFill>
                  <a:schemeClr val="tx1"/>
                </a:solidFill>
              </a:rPr>
              <a:t>Amber Wolfe</a:t>
            </a:r>
          </a:p>
          <a:p>
            <a:r>
              <a:rPr lang="en-US" b="1" dirty="0" smtClean="0">
                <a:solidFill>
                  <a:schemeClr val="tx1"/>
                </a:solidFill>
              </a:rPr>
              <a:t>AgrAbility Project Coordinator</a:t>
            </a:r>
          </a:p>
          <a:p>
            <a:r>
              <a:rPr lang="en-US" b="1" dirty="0" smtClean="0">
                <a:solidFill>
                  <a:schemeClr val="tx1"/>
                </a:solidFill>
              </a:rPr>
              <a:t>Arthritis Foundation</a:t>
            </a:r>
          </a:p>
          <a:p>
            <a:r>
              <a:rPr lang="en-US" b="1" dirty="0" smtClean="0">
                <a:solidFill>
                  <a:schemeClr val="tx1"/>
                </a:solidFill>
              </a:rPr>
              <a:t>National AgrAbility Partner</a:t>
            </a:r>
            <a:endParaRPr lang="en-US" b="1" dirty="0">
              <a:solidFill>
                <a:schemeClr val="tx1"/>
              </a:solidFill>
            </a:endParaRPr>
          </a:p>
        </p:txBody>
      </p:sp>
    </p:spTree>
    <p:extLst>
      <p:ext uri="{BB962C8B-B14F-4D97-AF65-F5344CB8AC3E}">
        <p14:creationId xmlns="" xmlns:p14="http://schemas.microsoft.com/office/powerpoint/2010/main" val="256073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wolfe\Desktop\NTW Images\Tough Snug Girt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9645" y="1283678"/>
            <a:ext cx="5346700" cy="531614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09600" y="1283678"/>
            <a:ext cx="440986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Easy Pull Girth</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16008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Benefits</a:t>
            </a:r>
            <a:endParaRPr lang="en-US" sz="5400" b="1" dirty="0">
              <a:solidFill>
                <a:schemeClr val="bg1"/>
              </a:solidFill>
            </a:endParaRPr>
          </a:p>
        </p:txBody>
      </p:sp>
      <p:sp>
        <p:nvSpPr>
          <p:cNvPr id="3" name="Content Placeholder 2"/>
          <p:cNvSpPr>
            <a:spLocks noGrp="1"/>
          </p:cNvSpPr>
          <p:nvPr>
            <p:ph idx="1"/>
          </p:nvPr>
        </p:nvSpPr>
        <p:spPr/>
        <p:txBody>
          <a:bodyPr/>
          <a:lstStyle/>
          <a:p>
            <a:pPr marL="0" lvl="0" indent="0" algn="ctr">
              <a:buNone/>
            </a:pPr>
            <a:r>
              <a:rPr lang="en-US" b="1" dirty="0"/>
              <a:t>Discuss the positive healthy effects that can be gained from riding and working with horses.</a:t>
            </a:r>
          </a:p>
          <a:p>
            <a:pPr marL="0" indent="0">
              <a:buNone/>
            </a:pPr>
            <a:endParaRPr lang="en-US" dirty="0"/>
          </a:p>
        </p:txBody>
      </p:sp>
      <p:pic>
        <p:nvPicPr>
          <p:cNvPr id="4" name="Picture 2" descr="C:\Users\awolfe\Desktop\NTW Images\Sunse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2895600"/>
            <a:ext cx="4800600" cy="3600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4477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think the secret to looking skinny is longer legs.”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1" y="1658710"/>
            <a:ext cx="7696200" cy="4829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56945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Weight Loss</a:t>
            </a:r>
            <a:endParaRPr lang="en-US" sz="5400" b="1"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General Horseback Riding (moderate pace)- </a:t>
            </a:r>
            <a:r>
              <a:rPr lang="en-US" b="1" u="sng" dirty="0" smtClean="0">
                <a:solidFill>
                  <a:schemeClr val="bg1"/>
                </a:solidFill>
              </a:rPr>
              <a:t>270 calories burned per hour</a:t>
            </a:r>
          </a:p>
          <a:p>
            <a:pPr marL="0" indent="0">
              <a:buNone/>
            </a:pPr>
            <a:endParaRPr lang="en-US" sz="800" dirty="0" smtClean="0"/>
          </a:p>
          <a:p>
            <a:pPr lvl="1"/>
            <a:r>
              <a:rPr lang="en-US" dirty="0" smtClean="0"/>
              <a:t>Relative to bicycling at 10 mph for one hour</a:t>
            </a:r>
          </a:p>
          <a:p>
            <a:pPr lvl="1"/>
            <a:r>
              <a:rPr lang="en-US" dirty="0" smtClean="0"/>
              <a:t>Relative to gardening for one hour</a:t>
            </a:r>
          </a:p>
          <a:p>
            <a:pPr lvl="1"/>
            <a:r>
              <a:rPr lang="en-US" dirty="0" smtClean="0"/>
              <a:t>Relative to 45 minutes of aerobic exercise</a:t>
            </a:r>
          </a:p>
          <a:p>
            <a:pPr lvl="2"/>
            <a:r>
              <a:rPr lang="en-US" i="1" dirty="0" smtClean="0"/>
              <a:t>All projections are based on a 150-pound person of average height</a:t>
            </a:r>
          </a:p>
          <a:p>
            <a:pPr lvl="2"/>
            <a:r>
              <a:rPr lang="en-US" dirty="0" smtClean="0"/>
              <a:t>Pro Health- </a:t>
            </a:r>
            <a:r>
              <a:rPr lang="en-US" dirty="0" smtClean="0">
                <a:hlinkClick r:id="rId2"/>
              </a:rPr>
              <a:t>Exercise Weight Loss Calculator</a:t>
            </a:r>
            <a:endParaRPr lang="en-US" dirty="0"/>
          </a:p>
        </p:txBody>
      </p:sp>
    </p:spTree>
    <p:extLst>
      <p:ext uri="{BB962C8B-B14F-4D97-AF65-F5344CB8AC3E}">
        <p14:creationId xmlns="" xmlns:p14="http://schemas.microsoft.com/office/powerpoint/2010/main" val="1686335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General Health</a:t>
            </a:r>
            <a:endParaRPr lang="en-US" sz="5400" b="1" dirty="0">
              <a:solidFill>
                <a:schemeClr val="bg1"/>
              </a:solidFill>
            </a:endParaRPr>
          </a:p>
        </p:txBody>
      </p:sp>
      <p:sp>
        <p:nvSpPr>
          <p:cNvPr id="3" name="Content Placeholder 2"/>
          <p:cNvSpPr>
            <a:spLocks noGrp="1"/>
          </p:cNvSpPr>
          <p:nvPr>
            <p:ph idx="1"/>
          </p:nvPr>
        </p:nvSpPr>
        <p:spPr>
          <a:xfrm>
            <a:off x="228600" y="1371600"/>
            <a:ext cx="8686800" cy="5334000"/>
          </a:xfrm>
        </p:spPr>
        <p:txBody>
          <a:bodyPr>
            <a:normAutofit fontScale="92500" lnSpcReduction="10000"/>
          </a:bodyPr>
          <a:lstStyle/>
          <a:p>
            <a:r>
              <a:rPr lang="en-US" b="1" i="1" dirty="0" smtClean="0"/>
              <a:t>Riding is the only sport that works all of the muscles in the body at the same time</a:t>
            </a:r>
          </a:p>
          <a:p>
            <a:endParaRPr lang="en-US" sz="1200" dirty="0" smtClean="0"/>
          </a:p>
          <a:p>
            <a:pPr lvl="1"/>
            <a:r>
              <a:rPr lang="en-US" b="1" dirty="0" smtClean="0"/>
              <a:t>More Flexibility in Tendons and Ligaments</a:t>
            </a:r>
          </a:p>
          <a:p>
            <a:endParaRPr lang="en-US" sz="1200" b="1" dirty="0" smtClean="0"/>
          </a:p>
          <a:p>
            <a:pPr lvl="1"/>
            <a:r>
              <a:rPr lang="en-US" b="1" dirty="0" smtClean="0"/>
              <a:t>Stronger Muscles</a:t>
            </a:r>
          </a:p>
          <a:p>
            <a:endParaRPr lang="en-US" sz="1200" b="1" dirty="0" smtClean="0"/>
          </a:p>
          <a:p>
            <a:pPr lvl="1"/>
            <a:r>
              <a:rPr lang="en-US" b="1" dirty="0" smtClean="0"/>
              <a:t>Improved Eye-Hand Coordination</a:t>
            </a:r>
          </a:p>
          <a:p>
            <a:endParaRPr lang="en-US" sz="1200" b="1" dirty="0" smtClean="0"/>
          </a:p>
          <a:p>
            <a:pPr lvl="1"/>
            <a:r>
              <a:rPr lang="en-US" b="1" dirty="0" smtClean="0"/>
              <a:t>General Improved Well-Being</a:t>
            </a:r>
          </a:p>
          <a:p>
            <a:endParaRPr lang="en-US" sz="1300" b="1" dirty="0" smtClean="0"/>
          </a:p>
          <a:p>
            <a:pPr lvl="1"/>
            <a:r>
              <a:rPr lang="en-US" b="1" dirty="0" smtClean="0"/>
              <a:t>Stimulates Internal Organs</a:t>
            </a:r>
          </a:p>
          <a:p>
            <a:endParaRPr lang="en-US" sz="1300" b="1" dirty="0" smtClean="0"/>
          </a:p>
          <a:p>
            <a:pPr lvl="1"/>
            <a:r>
              <a:rPr lang="en-US" b="1" dirty="0" smtClean="0"/>
              <a:t>Promotes Digestion</a:t>
            </a:r>
          </a:p>
          <a:p>
            <a:endParaRPr lang="en-US" sz="1400" b="1" dirty="0"/>
          </a:p>
          <a:p>
            <a:pPr lvl="1"/>
            <a:r>
              <a:rPr lang="en-US" b="1" dirty="0" smtClean="0"/>
              <a:t>Prevents Memory Loss</a:t>
            </a:r>
          </a:p>
          <a:p>
            <a:endParaRPr lang="en-US" dirty="0"/>
          </a:p>
        </p:txBody>
      </p:sp>
    </p:spTree>
    <p:extLst>
      <p:ext uri="{BB962C8B-B14F-4D97-AF65-F5344CB8AC3E}">
        <p14:creationId xmlns="" xmlns:p14="http://schemas.microsoft.com/office/powerpoint/2010/main" val="2425366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Stress Relief and Relaxation</a:t>
            </a:r>
            <a:endParaRPr lang="en-US" sz="5400" b="1" dirty="0">
              <a:solidFill>
                <a:schemeClr val="bg1"/>
              </a:solidFill>
            </a:endParaRPr>
          </a:p>
        </p:txBody>
      </p:sp>
      <p:sp>
        <p:nvSpPr>
          <p:cNvPr id="3" name="Content Placeholder 2"/>
          <p:cNvSpPr>
            <a:spLocks noGrp="1"/>
          </p:cNvSpPr>
          <p:nvPr>
            <p:ph idx="1"/>
          </p:nvPr>
        </p:nvSpPr>
        <p:spPr>
          <a:xfrm>
            <a:off x="457200" y="1600200"/>
            <a:ext cx="3276600" cy="4525963"/>
          </a:xfrm>
        </p:spPr>
        <p:txBody>
          <a:bodyPr/>
          <a:lstStyle/>
          <a:p>
            <a:pPr marL="0" indent="0" algn="ctr">
              <a:buNone/>
            </a:pPr>
            <a:r>
              <a:rPr lang="en-US" b="1" dirty="0" smtClean="0"/>
              <a:t>Lowered stress has been proven to lower the incidence of arthritis flare-ups and recurrence.</a:t>
            </a:r>
            <a:endParaRPr lang="en-US" b="1" dirty="0"/>
          </a:p>
        </p:txBody>
      </p:sp>
      <p:pic>
        <p:nvPicPr>
          <p:cNvPr id="4" name="Picture 2" descr="C:\Users\awolfe\Desktop\NTW Images\Long Hours Rid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34742" y="1752600"/>
            <a:ext cx="4756834" cy="3581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1084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Enjoyment</a:t>
            </a:r>
            <a:endParaRPr lang="en-US" sz="5400" b="1" dirty="0">
              <a:solidFill>
                <a:schemeClr val="bg1"/>
              </a:solidFill>
            </a:endParaRPr>
          </a:p>
        </p:txBody>
      </p:sp>
      <p:pic>
        <p:nvPicPr>
          <p:cNvPr id="1026" name="Picture 2" descr="http://images.goemerchant.net/StoreData/h/highlandcreationsinc/Images/D10_EQUINEAFFAIRS_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447800"/>
            <a:ext cx="4877809" cy="491033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images3.cpcache.com/product/221829453v3_480x480_Fron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2590800"/>
            <a:ext cx="2624330" cy="26243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476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Session Learning Objectives</a:t>
            </a:r>
            <a:endParaRPr lang="en-US" sz="5400" b="1" dirty="0">
              <a:solidFill>
                <a:schemeClr val="bg1"/>
              </a:solidFill>
            </a:endParaRPr>
          </a:p>
        </p:txBody>
      </p:sp>
      <p:sp>
        <p:nvSpPr>
          <p:cNvPr id="3" name="Content Placeholder 2"/>
          <p:cNvSpPr>
            <a:spLocks noGrp="1"/>
          </p:cNvSpPr>
          <p:nvPr>
            <p:ph idx="1"/>
          </p:nvPr>
        </p:nvSpPr>
        <p:spPr>
          <a:xfrm>
            <a:off x="228600" y="1600200"/>
            <a:ext cx="8763000" cy="5029200"/>
          </a:xfrm>
        </p:spPr>
        <p:txBody>
          <a:bodyPr>
            <a:normAutofit fontScale="92500" lnSpcReduction="10000"/>
          </a:bodyPr>
          <a:lstStyle/>
          <a:p>
            <a:pPr lvl="0"/>
            <a:r>
              <a:rPr lang="en-US" b="1" dirty="0" smtClean="0"/>
              <a:t>Understand </a:t>
            </a:r>
            <a:r>
              <a:rPr lang="en-US" b="1" dirty="0"/>
              <a:t>the affects that arthritis has on those who breed, raise, and train horses, use horses for ranch work, and those that own horses for recreational purposes</a:t>
            </a:r>
            <a:r>
              <a:rPr lang="en-US" b="1" dirty="0" smtClean="0"/>
              <a:t>.</a:t>
            </a:r>
          </a:p>
          <a:p>
            <a:pPr lvl="0"/>
            <a:endParaRPr lang="en-US" sz="1300" b="1" dirty="0"/>
          </a:p>
          <a:p>
            <a:pPr lvl="0"/>
            <a:r>
              <a:rPr lang="en-US" b="1" dirty="0"/>
              <a:t>Identify methods of changing routines to manage arthritis pain, as well as identifying types of assistive technology available for the equine industry</a:t>
            </a:r>
            <a:r>
              <a:rPr lang="en-US" b="1" dirty="0" smtClean="0"/>
              <a:t>.</a:t>
            </a:r>
          </a:p>
          <a:p>
            <a:pPr lvl="0"/>
            <a:endParaRPr lang="en-US" sz="1300" b="1" dirty="0"/>
          </a:p>
          <a:p>
            <a:pPr lvl="0"/>
            <a:r>
              <a:rPr lang="en-US" b="1" dirty="0"/>
              <a:t>Discuss the positive healthy effects that can be gained from riding and working with horses.</a:t>
            </a:r>
          </a:p>
          <a:p>
            <a:endParaRPr lang="en-US" dirty="0"/>
          </a:p>
        </p:txBody>
      </p:sp>
    </p:spTree>
    <p:extLst>
      <p:ext uri="{BB962C8B-B14F-4D97-AF65-F5344CB8AC3E}">
        <p14:creationId xmlns="" xmlns:p14="http://schemas.microsoft.com/office/powerpoint/2010/main" val="3249629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324600"/>
          </a:xfrm>
        </p:spPr>
        <p:txBody>
          <a:bodyPr>
            <a:normAutofit/>
          </a:bodyPr>
          <a:lstStyle/>
          <a:p>
            <a:pPr marL="0" indent="0" algn="ctr">
              <a:buNone/>
            </a:pPr>
            <a:r>
              <a:rPr lang="en-US" sz="2800" b="1" dirty="0" smtClean="0"/>
              <a:t>The </a:t>
            </a:r>
            <a:r>
              <a:rPr lang="en-US" sz="2800" b="1" dirty="0"/>
              <a:t>horse industry is a very large and important part of our national, state and local economies. It is diverse, involving agriculture, business, sport, gaming, entertainment and recreation. </a:t>
            </a:r>
            <a:endParaRPr lang="en-US" sz="2800" b="1" dirty="0" smtClean="0"/>
          </a:p>
          <a:p>
            <a:pPr marL="0" indent="0" algn="ctr">
              <a:buNone/>
            </a:pPr>
            <a:endParaRPr lang="en-US" sz="1200" b="1" dirty="0"/>
          </a:p>
          <a:p>
            <a:pPr marL="0" indent="0" algn="ctr">
              <a:buNone/>
            </a:pPr>
            <a:r>
              <a:rPr lang="en-US" sz="2800" b="1" u="sng" dirty="0" smtClean="0">
                <a:solidFill>
                  <a:schemeClr val="bg1"/>
                </a:solidFill>
              </a:rPr>
              <a:t>One </a:t>
            </a:r>
            <a:r>
              <a:rPr lang="en-US" sz="2800" b="1" u="sng" dirty="0">
                <a:solidFill>
                  <a:schemeClr val="bg1"/>
                </a:solidFill>
              </a:rPr>
              <a:t>out of every 63 Americans</a:t>
            </a:r>
            <a:r>
              <a:rPr lang="en-US" sz="2800" b="1" dirty="0"/>
              <a:t> are involved with horses.  </a:t>
            </a:r>
            <a:endParaRPr lang="en-US" sz="2800" b="1" dirty="0" smtClean="0"/>
          </a:p>
          <a:p>
            <a:pPr marL="0" indent="0" algn="ctr">
              <a:buNone/>
            </a:pPr>
            <a:endParaRPr lang="en-US" sz="1200" b="1" dirty="0" smtClean="0"/>
          </a:p>
          <a:p>
            <a:pPr marL="0" indent="0" algn="ctr">
              <a:buNone/>
            </a:pPr>
            <a:r>
              <a:rPr lang="en-US" sz="2800" b="1" dirty="0" smtClean="0"/>
              <a:t>With </a:t>
            </a:r>
            <a:r>
              <a:rPr lang="en-US" sz="2800" b="1" dirty="0"/>
              <a:t>the </a:t>
            </a:r>
            <a:r>
              <a:rPr lang="en-US" sz="2800" b="1" u="sng" dirty="0">
                <a:solidFill>
                  <a:schemeClr val="bg1"/>
                </a:solidFill>
              </a:rPr>
              <a:t>majority of horse owners living in rural areas </a:t>
            </a:r>
            <a:r>
              <a:rPr lang="en-US" sz="2800" b="1" dirty="0"/>
              <a:t>(over 70% of horse owners live in communities of 50,000 or less) and working in rural occupations, they are just as likely to be affected by arthritis and its related diseases as a farmer involved in production row crops or other large livestock. </a:t>
            </a:r>
          </a:p>
          <a:p>
            <a:endParaRPr lang="en-US" dirty="0"/>
          </a:p>
        </p:txBody>
      </p:sp>
    </p:spTree>
    <p:extLst>
      <p:ext uri="{BB962C8B-B14F-4D97-AF65-F5344CB8AC3E}">
        <p14:creationId xmlns="" xmlns:p14="http://schemas.microsoft.com/office/powerpoint/2010/main" val="2682801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marL="0" indent="0" algn="ctr">
              <a:buNone/>
            </a:pPr>
            <a:r>
              <a:rPr lang="en-US" sz="2400" b="1" dirty="0"/>
              <a:t>Approximately </a:t>
            </a:r>
            <a:r>
              <a:rPr lang="en-US" sz="2400" b="1" u="sng" dirty="0">
                <a:solidFill>
                  <a:schemeClr val="bg1"/>
                </a:solidFill>
              </a:rPr>
              <a:t>4.6 million people</a:t>
            </a:r>
            <a:r>
              <a:rPr lang="en-US" sz="2400" b="1" dirty="0"/>
              <a:t> are involved in the horse industry in some way, either as owners, employees, service providers or volunteers. </a:t>
            </a:r>
            <a:endParaRPr lang="en-US" sz="2400" b="1" dirty="0" smtClean="0"/>
          </a:p>
          <a:p>
            <a:pPr marL="0" indent="0" algn="ctr">
              <a:buNone/>
            </a:pPr>
            <a:endParaRPr lang="en-US" sz="1200" b="1" dirty="0" smtClean="0"/>
          </a:p>
          <a:p>
            <a:pPr marL="0" indent="0" algn="ctr">
              <a:buNone/>
            </a:pPr>
            <a:r>
              <a:rPr lang="en-US" sz="2400" b="1" dirty="0" smtClean="0"/>
              <a:t>There </a:t>
            </a:r>
            <a:r>
              <a:rPr lang="en-US" sz="2400" b="1" dirty="0"/>
              <a:t>are </a:t>
            </a:r>
            <a:r>
              <a:rPr lang="en-US" sz="2400" b="1" u="sng" dirty="0">
                <a:solidFill>
                  <a:schemeClr val="bg1"/>
                </a:solidFill>
              </a:rPr>
              <a:t>9.2 million horses in the U.S.</a:t>
            </a:r>
            <a:r>
              <a:rPr lang="en-US" sz="2400" b="1" dirty="0"/>
              <a:t>, including horses used for racing, showing, competition, sport, breeding, recreation and work. This includes horses used both commercially and for pleasure. “Other” activities include farm and ranch work, rodeo, carriage horses, polo, police work, informal competitions, etc. </a:t>
            </a:r>
            <a:endParaRPr lang="en-US" sz="2400" b="1" dirty="0" smtClean="0"/>
          </a:p>
          <a:p>
            <a:pPr marL="0" indent="0" algn="ctr">
              <a:buNone/>
            </a:pPr>
            <a:endParaRPr lang="en-US" sz="1200" b="1" dirty="0" smtClean="0"/>
          </a:p>
          <a:p>
            <a:pPr marL="0" indent="0" algn="ctr">
              <a:buNone/>
            </a:pPr>
            <a:r>
              <a:rPr lang="en-US" sz="2400" b="1" dirty="0" smtClean="0"/>
              <a:t>The </a:t>
            </a:r>
            <a:r>
              <a:rPr lang="en-US" sz="2400" b="1" dirty="0"/>
              <a:t>industry </a:t>
            </a:r>
            <a:r>
              <a:rPr lang="en-US" sz="2400" b="1" u="sng" dirty="0">
                <a:solidFill>
                  <a:schemeClr val="bg1"/>
                </a:solidFill>
              </a:rPr>
              <a:t>employs 701,946 people </a:t>
            </a:r>
            <a:r>
              <a:rPr lang="en-US" sz="2400" b="1" dirty="0"/>
              <a:t>directly. Some are part-time employees and some are seasonal so this equates to </a:t>
            </a:r>
            <a:r>
              <a:rPr lang="en-US" sz="2400" b="1" u="sng" dirty="0">
                <a:solidFill>
                  <a:schemeClr val="bg1"/>
                </a:solidFill>
              </a:rPr>
              <a:t>453,612 full-time equivalent jobs</a:t>
            </a:r>
            <a:r>
              <a:rPr lang="en-US" sz="2400" b="1" dirty="0"/>
              <a:t>. </a:t>
            </a:r>
          </a:p>
          <a:p>
            <a:endParaRPr lang="en-US" dirty="0"/>
          </a:p>
        </p:txBody>
      </p:sp>
    </p:spTree>
    <p:extLst>
      <p:ext uri="{BB962C8B-B14F-4D97-AF65-F5344CB8AC3E}">
        <p14:creationId xmlns="" xmlns:p14="http://schemas.microsoft.com/office/powerpoint/2010/main" val="4129124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rPr>
              <a:t>Possible Difficulties</a:t>
            </a:r>
            <a:endParaRPr lang="en-US" sz="5400" b="1" dirty="0">
              <a:solidFill>
                <a:schemeClr val="bg1"/>
              </a:solidFill>
            </a:endParaRPr>
          </a:p>
        </p:txBody>
      </p:sp>
      <p:sp>
        <p:nvSpPr>
          <p:cNvPr id="3" name="Content Placeholder 2"/>
          <p:cNvSpPr>
            <a:spLocks noGrp="1"/>
          </p:cNvSpPr>
          <p:nvPr>
            <p:ph idx="1"/>
          </p:nvPr>
        </p:nvSpPr>
        <p:spPr>
          <a:xfrm>
            <a:off x="457200" y="2286000"/>
            <a:ext cx="8229600" cy="3840163"/>
          </a:xfrm>
        </p:spPr>
        <p:txBody>
          <a:bodyPr/>
          <a:lstStyle/>
          <a:p>
            <a:pPr marL="0" lvl="0" indent="0" algn="ctr">
              <a:buNone/>
            </a:pPr>
            <a:r>
              <a:rPr lang="en-US" b="1" dirty="0"/>
              <a:t>Understand the affects that arthritis has on those who breed, raise, and train horses, use horses for ranch work, and those that own horses for recreational purposes.</a:t>
            </a:r>
          </a:p>
          <a:p>
            <a:pPr marL="0" indent="0">
              <a:buNone/>
            </a:pPr>
            <a:endParaRPr lang="en-US" dirty="0"/>
          </a:p>
        </p:txBody>
      </p:sp>
    </p:spTree>
    <p:extLst>
      <p:ext uri="{BB962C8B-B14F-4D97-AF65-F5344CB8AC3E}">
        <p14:creationId xmlns="" xmlns:p14="http://schemas.microsoft.com/office/powerpoint/2010/main" val="1068421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wolfe\Desktop\NTW Images\Mounting a Hors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0545" y="381000"/>
            <a:ext cx="7496175" cy="461303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312365" y="5486400"/>
            <a:ext cx="82285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Mounting and Dismounting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wolfe\Desktop\NTW Images\Cutting Horse and Rid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8137" y="342899"/>
            <a:ext cx="5277263" cy="6096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131827" y="1267240"/>
            <a:ext cx="3506310" cy="424731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Weight </a:t>
            </a:r>
          </a:p>
          <a:p>
            <a:pPr algn="ctr"/>
            <a:r>
              <a:rPr lang="en-US" sz="5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Shifts </a:t>
            </a:r>
          </a:p>
          <a:p>
            <a:pPr algn="ctr"/>
            <a:r>
              <a:rPr lang="en-US" sz="5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a:t>
            </a:r>
          </a:p>
          <a:p>
            <a:pPr algn="ctr"/>
            <a:r>
              <a:rPr lang="en-US" sz="5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Shock</a:t>
            </a:r>
          </a:p>
          <a:p>
            <a:pPr algn="ctr"/>
            <a:r>
              <a:rPr lang="en-US" sz="5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Absorption</a:t>
            </a:r>
          </a:p>
        </p:txBody>
      </p:sp>
    </p:spTree>
    <p:extLst>
      <p:ext uri="{BB962C8B-B14F-4D97-AF65-F5344CB8AC3E}">
        <p14:creationId xmlns="" xmlns:p14="http://schemas.microsoft.com/office/powerpoint/2010/main" val="644592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842108"/>
            <a:ext cx="8763000" cy="830997"/>
          </a:xfrm>
          <a:prstGeom prst="rect">
            <a:avLst/>
          </a:prstGeom>
        </p:spPr>
        <p:txBody>
          <a:bodyPr wrap="square">
            <a:spAutoFit/>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Extreme Movements, Grip Force</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descr="C:\Users\awolfe\Desktop\NTW Images\Rop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100" y="297865"/>
            <a:ext cx="8305800" cy="55316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398072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8&quot;/&gt;&lt;/object&gt;&lt;object type=&quot;3&quot; unique_id=&quot;10005&quot;&gt;&lt;property id=&quot;20148&quot; value=&quot;5&quot;/&gt;&lt;property id=&quot;20300&quot; value=&quot;Slide 2 - &amp;quot;Ready to Ride&amp;#x0D;&amp;#x0A;Continuing an active lifestyle with horses after an arthritis diagnosis&amp;#x0D;&amp;#x0A;&amp;quot;&quot;/&gt;&lt;property id=&quot;20307&quot; value=&quot;256&quot;/&gt;&lt;/object&gt;&lt;object type=&quot;3&quot; unique_id=&quot;10006&quot;&gt;&lt;property id=&quot;20148&quot; value=&quot;5&quot;/&gt;&lt;property id=&quot;20300&quot; value=&quot;Slide 3 - &amp;quot;Session Learning Objectives&amp;quot;&quot;/&gt;&lt;property id=&quot;20307&quot; value=&quot;257&quot;/&gt;&lt;/object&gt;&lt;object type=&quot;3&quot; unique_id=&quot;10007&quot;&gt;&lt;property id=&quot;20148&quot; value=&quot;5&quot;/&gt;&lt;property id=&quot;20300&quot; value=&quot;Slide 4&quot;/&gt;&lt;property id=&quot;20307&quot; value=&quot;258&quot;/&gt;&lt;/object&gt;&lt;object type=&quot;3&quot; unique_id=&quot;10008&quot;&gt;&lt;property id=&quot;20148&quot; value=&quot;5&quot;/&gt;&lt;property id=&quot;20300&quot; value=&quot;Slide 5&quot;/&gt;&lt;property id=&quot;20307&quot; value=&quot;292&quot;/&gt;&lt;/object&gt;&lt;object type=&quot;3&quot; unique_id=&quot;10009&quot;&gt;&lt;property id=&quot;20148&quot; value=&quot;5&quot;/&gt;&lt;property id=&quot;20300&quot; value=&quot;Slide 6 - &amp;quot;Possible Difficulties&amp;quot;&quot;/&gt;&lt;property id=&quot;20307&quot; value=&quot;287&quot;/&gt;&lt;/object&gt;&lt;object type=&quot;3&quot; unique_id=&quot;10010&quot;&gt;&lt;property id=&quot;20148&quot; value=&quot;5&quot;/&gt;&lt;property id=&quot;20300&quot; value=&quot;Slide 7&quot;/&gt;&lt;property id=&quot;20307&quot; value=&quot;266&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95&quot;/&gt;&lt;/object&gt;&lt;object type=&quot;3&quot; unique_id=&quot;10013&quot;&gt;&lt;property id=&quot;20148&quot; value=&quot;5&quot;/&gt;&lt;property id=&quot;20300&quot; value=&quot;Slide 10&quot;/&gt;&lt;property id=&quot;20307&quot; value=&quot;275&quot;/&gt;&lt;/object&gt;&lt;object type=&quot;3&quot; unique_id=&quot;10014&quot;&gt;&lt;property id=&quot;20148&quot; value=&quot;5&quot;/&gt;&lt;property id=&quot;20300&quot; value=&quot;Slide 11&quot;/&gt;&lt;property id=&quot;20307&quot; value=&quot;280&quot;/&gt;&lt;/object&gt;&lt;object type=&quot;3&quot; unique_id=&quot;10015&quot;&gt;&lt;property id=&quot;20148&quot; value=&quot;5&quot;/&gt;&lt;property id=&quot;20300&quot; value=&quot;Slide 12&quot;/&gt;&lt;property id=&quot;20307&quot; value=&quot;281&quot;/&gt;&lt;/object&gt;&lt;object type=&quot;3&quot; unique_id=&quot;10016&quot;&gt;&lt;property id=&quot;20148&quot; value=&quot;5&quot;/&gt;&lt;property id=&quot;20300&quot; value=&quot;Slide 13&quot;/&gt;&lt;property id=&quot;20307&quot; value=&quot;268&quot;/&gt;&lt;/object&gt;&lt;object type=&quot;3&quot; unique_id=&quot;10017&quot;&gt;&lt;property id=&quot;20148&quot; value=&quot;5&quot;/&gt;&lt;property id=&quot;20300&quot; value=&quot;Slide 14 - &amp;quot;Modifications and AT&amp;quot;&quot;/&gt;&lt;property id=&quot;20307&quot; value=&quot;288&quot;/&gt;&lt;/object&gt;&lt;object type=&quot;3&quot; unique_id=&quot;10018&quot;&gt;&lt;property id=&quot;20148&quot; value=&quot;5&quot;/&gt;&lt;property id=&quot;20300&quot; value=&quot;Slide 15&quot;/&gt;&lt;property id=&quot;20307&quot; value=&quot;278&quot;/&gt;&lt;/object&gt;&lt;object type=&quot;3&quot; unique_id=&quot;10019&quot;&gt;&lt;property id=&quot;20148&quot; value=&quot;5&quot;/&gt;&lt;property id=&quot;20300&quot; value=&quot;Slide 16&quot;/&gt;&lt;property id=&quot;20307&quot; value=&quot;259&quot;/&gt;&lt;/object&gt;&lt;object type=&quot;3&quot; unique_id=&quot;10020&quot;&gt;&lt;property id=&quot;20148&quot; value=&quot;5&quot;/&gt;&lt;property id=&quot;20300&quot; value=&quot;Slide 17&quot;/&gt;&lt;property id=&quot;20307&quot; value=&quot;261&quot;/&gt;&lt;/object&gt;&lt;object type=&quot;3&quot; unique_id=&quot;10021&quot;&gt;&lt;property id=&quot;20148&quot; value=&quot;5&quot;/&gt;&lt;property id=&quot;20300&quot; value=&quot;Slide 18&quot;/&gt;&lt;property id=&quot;20307&quot; value=&quot;262&quot;/&gt;&lt;/object&gt;&lt;object type=&quot;3&quot; unique_id=&quot;10022&quot;&gt;&lt;property id=&quot;20148&quot; value=&quot;5&quot;/&gt;&lt;property id=&quot;20300&quot; value=&quot;Slide 19&quot;/&gt;&lt;property id=&quot;20307&quot; value=&quot;265&quot;/&gt;&lt;/object&gt;&lt;object type=&quot;3&quot; unique_id=&quot;10023&quot;&gt;&lt;property id=&quot;20148&quot; value=&quot;5&quot;/&gt;&lt;property id=&quot;20300&quot; value=&quot;Slide 20&quot;/&gt;&lt;property id=&quot;20307&quot; value=&quot;285&quot;/&gt;&lt;/object&gt;&lt;object type=&quot;3&quot; unique_id=&quot;10024&quot;&gt;&lt;property id=&quot;20148&quot; value=&quot;5&quot;/&gt;&lt;property id=&quot;20300&quot; value=&quot;Slide 21 - &amp;quot;Benefits&amp;quot;&quot;/&gt;&lt;property id=&quot;20307&quot; value=&quot;289&quot;/&gt;&lt;/object&gt;&lt;object type=&quot;3&quot; unique_id=&quot;10025&quot;&gt;&lt;property id=&quot;20148&quot; value=&quot;5&quot;/&gt;&lt;property id=&quot;20300&quot; value=&quot;Slide 22 - &amp;quot;“I think the secret to looking skinny is longer legs.”&amp;quot;&quot;/&gt;&lt;property id=&quot;20307&quot; value=&quot;297&quot;/&gt;&lt;/object&gt;&lt;object type=&quot;3&quot; unique_id=&quot;10026&quot;&gt;&lt;property id=&quot;20148&quot; value=&quot;5&quot;/&gt;&lt;property id=&quot;20300&quot; value=&quot;Slide 23 - &amp;quot;Weight Loss&amp;quot;&quot;/&gt;&lt;property id=&quot;20307&quot; value=&quot;291&quot;/&gt;&lt;/object&gt;&lt;object type=&quot;3&quot; unique_id=&quot;10027&quot;&gt;&lt;property id=&quot;20148&quot; value=&quot;5&quot;/&gt;&lt;property id=&quot;20300&quot; value=&quot;Slide 24 - &amp;quot;General Health&amp;quot;&quot;/&gt;&lt;property id=&quot;20307&quot; value=&quot;294&quot;/&gt;&lt;/object&gt;&lt;object type=&quot;3&quot; unique_id=&quot;10028&quot;&gt;&lt;property id=&quot;20148&quot; value=&quot;5&quot;/&gt;&lt;property id=&quot;20300&quot; value=&quot;Slide 25 - &amp;quot;Stress Relief and Relaxation&amp;quot;&quot;/&gt;&lt;property id=&quot;20307&quot; value=&quot;293&quot;/&gt;&lt;/object&gt;&lt;object type=&quot;3&quot; unique_id=&quot;10029&quot;&gt;&lt;property id=&quot;20148&quot; value=&quot;5&quot;/&gt;&lt;property id=&quot;20300&quot; value=&quot;Slide 26 - &amp;quot;Enjoyment&amp;quot;&quot;/&gt;&lt;property id=&quot;20307&quot; value=&quot;296&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TotalTime>
  <Words>608</Words>
  <Application>Microsoft Office PowerPoint</Application>
  <PresentationFormat>On-screen Show (4:3)</PresentationFormat>
  <Paragraphs>86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Ready to Ride Continuing an active lifestyle with horses after an arthritis diagnosis </vt:lpstr>
      <vt:lpstr>Session Learning Objectives</vt:lpstr>
      <vt:lpstr>Slide 4</vt:lpstr>
      <vt:lpstr>Slide 5</vt:lpstr>
      <vt:lpstr>Possible Difficulties</vt:lpstr>
      <vt:lpstr>Slide 7</vt:lpstr>
      <vt:lpstr>Slide 8</vt:lpstr>
      <vt:lpstr>Slide 9</vt:lpstr>
      <vt:lpstr>Slide 10</vt:lpstr>
      <vt:lpstr>Slide 11</vt:lpstr>
      <vt:lpstr>Slide 12</vt:lpstr>
      <vt:lpstr>Slide 13</vt:lpstr>
      <vt:lpstr>Modifications and AT</vt:lpstr>
      <vt:lpstr>Slide 15</vt:lpstr>
      <vt:lpstr>Slide 16</vt:lpstr>
      <vt:lpstr>Slide 17</vt:lpstr>
      <vt:lpstr>Slide 18</vt:lpstr>
      <vt:lpstr>Slide 19</vt:lpstr>
      <vt:lpstr>Slide 20</vt:lpstr>
      <vt:lpstr>Benefits</vt:lpstr>
      <vt:lpstr>“I think the secret to looking skinny is longer legs.”</vt:lpstr>
      <vt:lpstr>Weight Loss</vt:lpstr>
      <vt:lpstr>General Health</vt:lpstr>
      <vt:lpstr>Stress Relief and Relaxation</vt:lpstr>
      <vt:lpstr>Enjoyment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to Ride</dc:title>
  <dc:creator>Wolfe, Amber</dc:creator>
  <cp:lastModifiedBy>khendres</cp:lastModifiedBy>
  <cp:revision>22</cp:revision>
  <dcterms:created xsi:type="dcterms:W3CDTF">2011-10-24T17:53:42Z</dcterms:created>
  <dcterms:modified xsi:type="dcterms:W3CDTF">2011-11-18T18:04:29Z</dcterms:modified>
</cp:coreProperties>
</file>