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1"/>
  </p:handoutMasterIdLst>
  <p:sldIdLst>
    <p:sldId id="258" r:id="rId2"/>
    <p:sldId id="257" r:id="rId3"/>
    <p:sldId id="259" r:id="rId4"/>
    <p:sldId id="260" r:id="rId5"/>
    <p:sldId id="261" r:id="rId6"/>
    <p:sldId id="262" r:id="rId7"/>
    <p:sldId id="263" r:id="rId8"/>
    <p:sldId id="264" r:id="rId9"/>
    <p:sldId id="265" r:id="rId10"/>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3E135464-0B61-4AFA-912F-2893F54FC39A}" type="datetimeFigureOut">
              <a:rPr lang="en-US" smtClean="0"/>
              <a:t>4/7/2013</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a:lvl1pPr>
          </a:lstStyle>
          <a:p>
            <a:fld id="{8464073F-60E3-489F-BFC5-BD2F4FFEE29B}" type="slidenum">
              <a:rPr lang="en-US" smtClean="0"/>
              <a:t>‹#›</a:t>
            </a:fld>
            <a:endParaRPr lang="en-US"/>
          </a:p>
        </p:txBody>
      </p:sp>
    </p:spTree>
    <p:extLst>
      <p:ext uri="{BB962C8B-B14F-4D97-AF65-F5344CB8AC3E}">
        <p14:creationId xmlns:p14="http://schemas.microsoft.com/office/powerpoint/2010/main" val="5563886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428E977-3C4F-4B2F-B728-C35C28052161}" type="slidenum">
              <a:rPr lang="en-US" smtClean="0"/>
              <a:t>‹#›</a:t>
            </a:fld>
            <a:endParaRPr lang="en-US"/>
          </a:p>
        </p:txBody>
      </p:sp>
      <p:pic>
        <p:nvPicPr>
          <p:cNvPr id="18" name="Picture 2" descr="GWFL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78116" y="5997780"/>
            <a:ext cx="2465884" cy="854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20" name="Picture 3" descr="finalAGR1small"/>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81399" y="5867400"/>
            <a:ext cx="2814325" cy="9381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52D304-69E5-46B6-AA0F-94C8C0B1DDC4}" type="datetimeFigureOut">
              <a:rPr lang="en-US" smtClean="0"/>
              <a:t>4/7/2013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8E977-3C4F-4B2F-B728-C35C280521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52D304-69E5-46B6-AA0F-94C8C0B1DDC4}" type="datetimeFigureOut">
              <a:rPr lang="en-US" smtClean="0"/>
              <a:t>4/7/2013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8E977-3C4F-4B2F-B728-C35C280521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19200"/>
          </a:xfrm>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2024042"/>
            <a:ext cx="8229600" cy="432511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7" name="Picture 3" descr="finalAGR1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81399" y="5867400"/>
            <a:ext cx="2814325" cy="9381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 name="Picture 2" descr="GWFL Log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162800" y="6108420"/>
            <a:ext cx="1670108" cy="578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52D304-69E5-46B6-AA0F-94C8C0B1DDC4}" type="datetimeFigureOut">
              <a:rPr lang="en-US" smtClean="0"/>
              <a:t>4/7/2013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8E977-3C4F-4B2F-B728-C35C2805216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52D304-69E5-46B6-AA0F-94C8C0B1DDC4}" type="datetimeFigureOut">
              <a:rPr lang="en-US" smtClean="0"/>
              <a:t>4/7/2013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8E977-3C4F-4B2F-B728-C35C2805216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652D304-69E5-46B6-AA0F-94C8C0B1DDC4}" type="datetimeFigureOut">
              <a:rPr lang="en-US" smtClean="0"/>
              <a:t>4/7/2013</a:t>
            </a:fld>
            <a:endParaRPr lang="en-US"/>
          </a:p>
        </p:txBody>
      </p:sp>
      <p:sp>
        <p:nvSpPr>
          <p:cNvPr id="27" name="Slide Number Placeholder 26"/>
          <p:cNvSpPr>
            <a:spLocks noGrp="1"/>
          </p:cNvSpPr>
          <p:nvPr>
            <p:ph type="sldNum" sz="quarter" idx="11"/>
          </p:nvPr>
        </p:nvSpPr>
        <p:spPr/>
        <p:txBody>
          <a:bodyPr rtlCol="0"/>
          <a:lstStyle/>
          <a:p>
            <a:fld id="{4428E977-3C4F-4B2F-B728-C35C28052161}"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652D304-69E5-46B6-AA0F-94C8C0B1DDC4}" type="datetimeFigureOut">
              <a:rPr lang="en-US" smtClean="0"/>
              <a:t>4/7/2013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4428E977-3C4F-4B2F-B728-C35C280521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52D304-69E5-46B6-AA0F-94C8C0B1DDC4}" type="datetimeFigureOut">
              <a:rPr lang="en-US" smtClean="0"/>
              <a:t>4/7/2013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28E977-3C4F-4B2F-B728-C35C280521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52D304-69E5-46B6-AA0F-94C8C0B1DDC4}" type="datetimeFigureOut">
              <a:rPr lang="en-US" smtClean="0"/>
              <a:t>4/7/2013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8E977-3C4F-4B2F-B728-C35C2805216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52D304-69E5-46B6-AA0F-94C8C0B1DDC4}" type="datetimeFigureOut">
              <a:rPr lang="en-US" smtClean="0"/>
              <a:t>4/7/2013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8E977-3C4F-4B2F-B728-C35C2805216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652D304-69E5-46B6-AA0F-94C8C0B1DDC4}" type="datetimeFigureOut">
              <a:rPr lang="en-US" smtClean="0"/>
              <a:t>4/7/2013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428E977-3C4F-4B2F-B728-C35C280521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dminer@abvi-goodwill.com" TargetMode="External"/><Relationship Id="rId2" Type="http://schemas.openxmlformats.org/officeDocument/2006/relationships/hyperlink" Target="mailto:jbrath@abvi-goodwill.com" TargetMode="External"/><Relationship Id="rId1" Type="http://schemas.openxmlformats.org/officeDocument/2006/relationships/slideLayout" Target="../slideLayouts/slideLayout2.xml"/><Relationship Id="rId4" Type="http://schemas.openxmlformats.org/officeDocument/2006/relationships/hyperlink" Target="mailto:jgillis@abvi-goodwil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143001"/>
            <a:ext cx="8686800" cy="1295399"/>
          </a:xfrm>
        </p:spPr>
        <p:txBody>
          <a:bodyPr>
            <a:normAutofit fontScale="90000"/>
          </a:bodyPr>
          <a:lstStyle/>
          <a:p>
            <a:r>
              <a:rPr lang="en-US" dirty="0" err="1" smtClean="0"/>
              <a:t>AgrAbility</a:t>
            </a:r>
            <a:r>
              <a:rPr lang="en-US" dirty="0" smtClean="0"/>
              <a:t>: The Goodwill Connection</a:t>
            </a:r>
            <a:endParaRPr lang="en-US" dirty="0"/>
          </a:p>
        </p:txBody>
      </p:sp>
    </p:spTree>
    <p:extLst>
      <p:ext uri="{BB962C8B-B14F-4D97-AF65-F5344CB8AC3E}">
        <p14:creationId xmlns:p14="http://schemas.microsoft.com/office/powerpoint/2010/main" val="346190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610600" cy="891247"/>
          </a:xfrm>
        </p:spPr>
        <p:txBody>
          <a:bodyPr>
            <a:normAutofit/>
          </a:bodyPr>
          <a:lstStyle/>
          <a:p>
            <a:r>
              <a:rPr lang="en-US" sz="2800" dirty="0" smtClean="0"/>
              <a:t>When you hear Goodwill, is this what you think of?</a:t>
            </a:r>
            <a:endParaRPr lang="en-US" sz="2800" dirty="0"/>
          </a:p>
        </p:txBody>
      </p:sp>
      <p:sp>
        <p:nvSpPr>
          <p:cNvPr id="5" name="TextBox 4"/>
          <p:cNvSpPr txBox="1"/>
          <p:nvPr/>
        </p:nvSpPr>
        <p:spPr>
          <a:xfrm>
            <a:off x="457200" y="1905000"/>
            <a:ext cx="2743200" cy="369332"/>
          </a:xfrm>
          <a:prstGeom prst="rect">
            <a:avLst/>
          </a:prstGeom>
          <a:noFill/>
        </p:spPr>
        <p:txBody>
          <a:bodyPr wrap="square" rtlCol="0">
            <a:spAutoFit/>
          </a:bodyPr>
          <a:lstStyle/>
          <a:p>
            <a:endParaRPr lang="en-US" dirty="0"/>
          </a:p>
        </p:txBody>
      </p:sp>
      <p:pic>
        <p:nvPicPr>
          <p:cNvPr id="2050" name="Picture 2" descr="http://www.prlog.org/10378704-goodwill-stores-are-promoting-costumes-for-people-on-budget-this-hallowe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500847"/>
            <a:ext cx="3505200" cy="26289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visitsouth.com/images/uploads/knoxville-goodwill-thrift-sto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220624"/>
            <a:ext cx="3162300" cy="31623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cincinnati.com/blogs/newintown/files/2012/02/Beechmont-goodwill-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3801774"/>
            <a:ext cx="3262168" cy="2446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135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The Retail Engine is What Fuels Us!</a:t>
            </a:r>
            <a:endParaRPr lang="en-US" sz="3600" b="1" dirty="0"/>
          </a:p>
        </p:txBody>
      </p:sp>
      <p:sp>
        <p:nvSpPr>
          <p:cNvPr id="3" name="Content Placeholder 2"/>
          <p:cNvSpPr>
            <a:spLocks noGrp="1"/>
          </p:cNvSpPr>
          <p:nvPr>
            <p:ph idx="1"/>
          </p:nvPr>
        </p:nvSpPr>
        <p:spPr/>
        <p:txBody>
          <a:bodyPr/>
          <a:lstStyle/>
          <a:p>
            <a:pPr marL="109728" indent="0" algn="ctr">
              <a:buNone/>
            </a:pPr>
            <a:r>
              <a:rPr lang="en-US" dirty="0" smtClean="0">
                <a:latin typeface="Tahoma" pitchFamily="34" charset="0"/>
                <a:ea typeface="Tahoma" pitchFamily="34" charset="0"/>
                <a:cs typeface="Tahoma" pitchFamily="34" charset="0"/>
              </a:rPr>
              <a:t>The fact that people thing of shopping and donating when they think of Goodwill is what keeps us going.</a:t>
            </a:r>
          </a:p>
          <a:p>
            <a:pPr marL="109728" indent="0" algn="ctr">
              <a:buNone/>
            </a:pPr>
            <a:endParaRPr lang="en-US" dirty="0">
              <a:latin typeface="Tahoma" pitchFamily="34" charset="0"/>
              <a:ea typeface="Tahoma" pitchFamily="34" charset="0"/>
              <a:cs typeface="Tahoma" pitchFamily="34" charset="0"/>
            </a:endParaRPr>
          </a:p>
          <a:p>
            <a:pPr marL="109728" indent="0" algn="ctr">
              <a:buNone/>
            </a:pPr>
            <a:r>
              <a:rPr lang="en-US" dirty="0" smtClean="0">
                <a:latin typeface="Tahoma" pitchFamily="34" charset="0"/>
                <a:ea typeface="Tahoma" pitchFamily="34" charset="0"/>
                <a:cs typeface="Tahoma" pitchFamily="34" charset="0"/>
              </a:rPr>
              <a:t>The retail stores are a part of a social enterprise that provides revenue to support thousands of programs – the ones you might not see, until you or someone you know needs them.</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978444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09600"/>
          </a:xfrm>
        </p:spPr>
        <p:txBody>
          <a:bodyPr>
            <a:normAutofit/>
          </a:bodyPr>
          <a:lstStyle/>
          <a:p>
            <a:pPr algn="ctr"/>
            <a:r>
              <a:rPr lang="en-US" sz="3000" dirty="0" smtClean="0"/>
              <a:t>Goodwill Beyond the Store Doors </a:t>
            </a:r>
            <a:endParaRPr lang="en-US" sz="3000" dirty="0"/>
          </a:p>
        </p:txBody>
      </p:sp>
      <p:sp>
        <p:nvSpPr>
          <p:cNvPr id="3" name="Content Placeholder 2"/>
          <p:cNvSpPr>
            <a:spLocks noGrp="1"/>
          </p:cNvSpPr>
          <p:nvPr>
            <p:ph idx="1"/>
          </p:nvPr>
        </p:nvSpPr>
        <p:spPr>
          <a:xfrm>
            <a:off x="304800" y="1295400"/>
            <a:ext cx="8610600" cy="4477512"/>
          </a:xfrm>
        </p:spPr>
        <p:txBody>
          <a:bodyPr>
            <a:noAutofit/>
          </a:bodyPr>
          <a:lstStyle/>
          <a:p>
            <a:pPr>
              <a:spcBef>
                <a:spcPts val="0"/>
              </a:spcBef>
              <a:spcAft>
                <a:spcPts val="600"/>
              </a:spcAft>
            </a:pPr>
            <a:r>
              <a:rPr lang="en-US" sz="1600" dirty="0" smtClean="0">
                <a:latin typeface="Tahoma" pitchFamily="34" charset="0"/>
                <a:ea typeface="Tahoma" pitchFamily="34" charset="0"/>
                <a:cs typeface="Tahoma" pitchFamily="34" charset="0"/>
              </a:rPr>
              <a:t>Goodwill is a network of </a:t>
            </a:r>
            <a:r>
              <a:rPr lang="en-US" sz="1600" i="1" dirty="0" smtClean="0">
                <a:latin typeface="Tahoma" pitchFamily="34" charset="0"/>
                <a:ea typeface="Tahoma" pitchFamily="34" charset="0"/>
                <a:cs typeface="Tahoma" pitchFamily="34" charset="0"/>
              </a:rPr>
              <a:t>165</a:t>
            </a:r>
            <a:r>
              <a:rPr lang="en-US" sz="1600" dirty="0" smtClean="0">
                <a:latin typeface="Tahoma" pitchFamily="34" charset="0"/>
                <a:ea typeface="Tahoma" pitchFamily="34" charset="0"/>
                <a:cs typeface="Tahoma" pitchFamily="34" charset="0"/>
              </a:rPr>
              <a:t> independent, community-based Goodwill.</a:t>
            </a:r>
          </a:p>
          <a:p>
            <a:pPr>
              <a:spcBef>
                <a:spcPts val="0"/>
              </a:spcBef>
              <a:spcAft>
                <a:spcPts val="600"/>
              </a:spcAft>
            </a:pPr>
            <a:r>
              <a:rPr lang="en-US" sz="1600" dirty="0" smtClean="0">
                <a:latin typeface="Tahoma" pitchFamily="34" charset="0"/>
                <a:ea typeface="Tahoma" pitchFamily="34" charset="0"/>
                <a:cs typeface="Tahoma" pitchFamily="34" charset="0"/>
              </a:rPr>
              <a:t>Each Goodwill affiliate offers </a:t>
            </a:r>
            <a:r>
              <a:rPr lang="en-US" sz="1600" dirty="0">
                <a:latin typeface="Tahoma" pitchFamily="34" charset="0"/>
                <a:ea typeface="Tahoma" pitchFamily="34" charset="0"/>
                <a:cs typeface="Tahoma" pitchFamily="34" charset="0"/>
              </a:rPr>
              <a:t>customized job training, employment placement and other services to people who have disabilities, lack education or job experience, or face </a:t>
            </a:r>
            <a:r>
              <a:rPr lang="en-US" sz="1600" dirty="0" smtClean="0">
                <a:latin typeface="Tahoma" pitchFamily="34" charset="0"/>
                <a:ea typeface="Tahoma" pitchFamily="34" charset="0"/>
                <a:cs typeface="Tahoma" pitchFamily="34" charset="0"/>
              </a:rPr>
              <a:t>barriers to employment.</a:t>
            </a:r>
            <a:endParaRPr lang="en-US" sz="1600" dirty="0">
              <a:latin typeface="Tahoma" pitchFamily="34" charset="0"/>
              <a:ea typeface="Tahoma" pitchFamily="34" charset="0"/>
              <a:cs typeface="Tahoma" pitchFamily="34" charset="0"/>
            </a:endParaRPr>
          </a:p>
          <a:p>
            <a:pPr>
              <a:spcBef>
                <a:spcPts val="0"/>
              </a:spcBef>
              <a:spcAft>
                <a:spcPts val="600"/>
              </a:spcAft>
            </a:pPr>
            <a:r>
              <a:rPr lang="en-US" sz="1600" dirty="0" smtClean="0">
                <a:latin typeface="Tahoma" pitchFamily="34" charset="0"/>
                <a:ea typeface="Tahoma" pitchFamily="34" charset="0"/>
                <a:cs typeface="Tahoma" pitchFamily="34" charset="0"/>
              </a:rPr>
              <a:t>Each local Goodwill is a flexible and sustainable social enterprise that funds job training, employment placement services and other community programs through the  sale of donated goods in retail stores and online.</a:t>
            </a:r>
            <a:endParaRPr lang="en-US" sz="1600" dirty="0">
              <a:latin typeface="Tahoma" pitchFamily="34" charset="0"/>
              <a:ea typeface="Tahoma" pitchFamily="34" charset="0"/>
              <a:cs typeface="Tahoma" pitchFamily="34" charset="0"/>
            </a:endParaRPr>
          </a:p>
          <a:p>
            <a:pPr>
              <a:spcBef>
                <a:spcPts val="0"/>
              </a:spcBef>
              <a:spcAft>
                <a:spcPts val="600"/>
              </a:spcAft>
            </a:pPr>
            <a:r>
              <a:rPr lang="en-US" sz="1600" dirty="0" err="1" smtClean="0">
                <a:latin typeface="Tahoma" pitchFamily="34" charset="0"/>
                <a:ea typeface="Tahoma" pitchFamily="34" charset="0"/>
                <a:cs typeface="Tahoma" pitchFamily="34" charset="0"/>
              </a:rPr>
              <a:t>Goodwills</a:t>
            </a:r>
            <a:r>
              <a:rPr lang="en-US" sz="1600" dirty="0" smtClean="0">
                <a:latin typeface="Tahoma" pitchFamily="34" charset="0"/>
                <a:ea typeface="Tahoma" pitchFamily="34" charset="0"/>
                <a:cs typeface="Tahoma" pitchFamily="34" charset="0"/>
              </a:rPr>
              <a:t> also generate revenue by contracting with  businesses and government to provide a wide range of commercial services including  packaging and assembly, food service, document imaging, shredding, contact center  operations, sewing and more!</a:t>
            </a:r>
          </a:p>
          <a:p>
            <a:pPr>
              <a:spcBef>
                <a:spcPts val="0"/>
              </a:spcBef>
              <a:spcAft>
                <a:spcPts val="600"/>
              </a:spcAft>
            </a:pPr>
            <a:r>
              <a:rPr lang="en-US" sz="1600" dirty="0" smtClean="0">
                <a:latin typeface="Tahoma" pitchFamily="34" charset="0"/>
                <a:ea typeface="Tahoma" pitchFamily="34" charset="0"/>
                <a:cs typeface="Tahoma" pitchFamily="34" charset="0"/>
              </a:rPr>
              <a:t>Across the enterprise, in 2011, Goodwill </a:t>
            </a:r>
            <a:r>
              <a:rPr lang="en-US" sz="1600" dirty="0" smtClean="0">
                <a:latin typeface="Tahoma" pitchFamily="34" charset="0"/>
                <a:ea typeface="Tahoma" pitchFamily="34" charset="0"/>
                <a:cs typeface="Tahoma" pitchFamily="34" charset="0"/>
              </a:rPr>
              <a:t>assisted </a:t>
            </a:r>
            <a:r>
              <a:rPr lang="en-US" sz="1600" dirty="0" smtClean="0">
                <a:latin typeface="Tahoma" pitchFamily="34" charset="0"/>
                <a:ea typeface="Tahoma" pitchFamily="34" charset="0"/>
                <a:cs typeface="Tahoma" pitchFamily="34" charset="0"/>
              </a:rPr>
              <a:t>4.2 million individuals connect with  employment  opportunities through  programs to assist individuals in overcoming their barriers.</a:t>
            </a:r>
            <a:endParaRPr lang="en-US" sz="1600" dirty="0">
              <a:latin typeface="Tahoma" pitchFamily="34" charset="0"/>
              <a:ea typeface="Tahoma" pitchFamily="34" charset="0"/>
              <a:cs typeface="Tahoma" pitchFamily="34" charset="0"/>
            </a:endParaRPr>
          </a:p>
          <a:p>
            <a:pPr>
              <a:spcBef>
                <a:spcPts val="0"/>
              </a:spcBef>
              <a:spcAft>
                <a:spcPts val="600"/>
              </a:spcAft>
            </a:pPr>
            <a:r>
              <a:rPr lang="en-US" sz="1600" dirty="0" smtClean="0">
                <a:latin typeface="Tahoma" pitchFamily="34" charset="0"/>
                <a:ea typeface="Tahoma" pitchFamily="34" charset="0"/>
                <a:cs typeface="Tahoma" pitchFamily="34" charset="0"/>
              </a:rPr>
              <a:t>79 million donors assisted provided donated merchandise for resale to assist Goodwill in providing services.  </a:t>
            </a:r>
            <a:endParaRPr lang="en-US" sz="16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8730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300" dirty="0" smtClean="0"/>
              <a:t>Independent, Community-Based Organizations With a Mission</a:t>
            </a:r>
            <a:endParaRPr lang="en-US" sz="3300" dirty="0"/>
          </a:p>
        </p:txBody>
      </p:sp>
      <p:sp>
        <p:nvSpPr>
          <p:cNvPr id="6" name="TextBox 5"/>
          <p:cNvSpPr txBox="1"/>
          <p:nvPr/>
        </p:nvSpPr>
        <p:spPr>
          <a:xfrm>
            <a:off x="166254" y="1981200"/>
            <a:ext cx="8749146" cy="1200329"/>
          </a:xfrm>
          <a:prstGeom prst="rect">
            <a:avLst/>
          </a:prstGeom>
          <a:noFill/>
          <a:ln w="38100">
            <a:noFill/>
            <a:prstDash val="sysDot"/>
          </a:ln>
        </p:spPr>
        <p:txBody>
          <a:bodyPr wrap="square" rtlCol="0">
            <a:spAutoFit/>
          </a:bodyPr>
          <a:lstStyle/>
          <a:p>
            <a:r>
              <a:rPr lang="en-US" dirty="0" smtClean="0">
                <a:solidFill>
                  <a:schemeClr val="bg2">
                    <a:lumMod val="25000"/>
                  </a:schemeClr>
                </a:solidFill>
                <a:latin typeface="+mj-lt"/>
                <a:ea typeface="Tahoma" pitchFamily="34" charset="0"/>
                <a:cs typeface="Tahoma" pitchFamily="34" charset="0"/>
              </a:rPr>
              <a:t>Goodwill works to enhance the dignity and quality of life of individuals and families by strengthening communities, eliminating barriers to opportunity, and helping people in need reach their full potential through learning and the power of work.</a:t>
            </a:r>
          </a:p>
        </p:txBody>
      </p:sp>
      <p:sp>
        <p:nvSpPr>
          <p:cNvPr id="7" name="TextBox 6"/>
          <p:cNvSpPr txBox="1"/>
          <p:nvPr/>
        </p:nvSpPr>
        <p:spPr>
          <a:xfrm>
            <a:off x="166254" y="3429000"/>
            <a:ext cx="8749146" cy="2862322"/>
          </a:xfrm>
          <a:prstGeom prst="rect">
            <a:avLst/>
          </a:prstGeom>
          <a:noFill/>
          <a:ln>
            <a:noFill/>
          </a:ln>
        </p:spPr>
        <p:txBody>
          <a:bodyPr wrap="square" rtlCol="0">
            <a:spAutoFit/>
          </a:bodyPr>
          <a:lstStyle/>
          <a:p>
            <a:r>
              <a:rPr lang="en-US" dirty="0" smtClean="0">
                <a:solidFill>
                  <a:schemeClr val="bg2">
                    <a:lumMod val="25000"/>
                  </a:schemeClr>
                </a:solidFill>
                <a:latin typeface="Tahoma" pitchFamily="34" charset="0"/>
                <a:ea typeface="Tahoma" pitchFamily="34" charset="0"/>
                <a:cs typeface="Tahoma" pitchFamily="34" charset="0"/>
              </a:rPr>
              <a:t>Independent Goodwill Affiliates can have specialty areas, serving specific populations with barriers such as: </a:t>
            </a:r>
          </a:p>
          <a:p>
            <a:pPr marL="742950" lvl="1" indent="-285750">
              <a:buFont typeface="Arial" pitchFamily="34" charset="0"/>
              <a:buChar char="•"/>
            </a:pPr>
            <a:r>
              <a:rPr lang="en-US" dirty="0" smtClean="0">
                <a:solidFill>
                  <a:schemeClr val="bg2">
                    <a:lumMod val="25000"/>
                  </a:schemeClr>
                </a:solidFill>
                <a:latin typeface="Tahoma" pitchFamily="34" charset="0"/>
                <a:ea typeface="Tahoma" pitchFamily="34" charset="0"/>
                <a:cs typeface="Tahoma" pitchFamily="34" charset="0"/>
              </a:rPr>
              <a:t>Blindness and Visual Impairment</a:t>
            </a:r>
          </a:p>
          <a:p>
            <a:pPr marL="742950" lvl="1" indent="-285750">
              <a:buFont typeface="Arial" pitchFamily="34" charset="0"/>
              <a:buChar char="•"/>
            </a:pPr>
            <a:r>
              <a:rPr lang="en-US" dirty="0" smtClean="0">
                <a:solidFill>
                  <a:schemeClr val="bg2">
                    <a:lumMod val="25000"/>
                  </a:schemeClr>
                </a:solidFill>
                <a:latin typeface="Tahoma" pitchFamily="34" charset="0"/>
                <a:ea typeface="Tahoma" pitchFamily="34" charset="0"/>
                <a:cs typeface="Tahoma" pitchFamily="34" charset="0"/>
              </a:rPr>
              <a:t>Traumatic Brain Injury</a:t>
            </a:r>
          </a:p>
          <a:p>
            <a:pPr marL="742950" lvl="1" indent="-285750">
              <a:buFont typeface="Arial" pitchFamily="34" charset="0"/>
              <a:buChar char="•"/>
            </a:pPr>
            <a:r>
              <a:rPr lang="en-US" dirty="0" smtClean="0">
                <a:solidFill>
                  <a:schemeClr val="bg2">
                    <a:lumMod val="25000"/>
                  </a:schemeClr>
                </a:solidFill>
                <a:latin typeface="Tahoma" pitchFamily="34" charset="0"/>
                <a:ea typeface="Tahoma" pitchFamily="34" charset="0"/>
                <a:cs typeface="Tahoma" pitchFamily="34" charset="0"/>
              </a:rPr>
              <a:t>Developmental Disability</a:t>
            </a:r>
          </a:p>
          <a:p>
            <a:pPr marL="742950" lvl="1" indent="-285750">
              <a:buFont typeface="Arial" pitchFamily="34" charset="0"/>
              <a:buChar char="•"/>
            </a:pPr>
            <a:r>
              <a:rPr lang="en-US" dirty="0" smtClean="0">
                <a:solidFill>
                  <a:schemeClr val="bg2">
                    <a:lumMod val="25000"/>
                  </a:schemeClr>
                </a:solidFill>
                <a:latin typeface="Tahoma" pitchFamily="34" charset="0"/>
                <a:ea typeface="Tahoma" pitchFamily="34" charset="0"/>
                <a:cs typeface="Tahoma" pitchFamily="34" charset="0"/>
              </a:rPr>
              <a:t>Mental Illness</a:t>
            </a:r>
          </a:p>
          <a:p>
            <a:pPr marL="742950" lvl="1" indent="-285750">
              <a:buFont typeface="Arial" pitchFamily="34" charset="0"/>
              <a:buChar char="•"/>
            </a:pPr>
            <a:r>
              <a:rPr lang="en-US" dirty="0" smtClean="0">
                <a:solidFill>
                  <a:schemeClr val="bg2">
                    <a:lumMod val="25000"/>
                  </a:schemeClr>
                </a:solidFill>
                <a:latin typeface="Tahoma" pitchFamily="34" charset="0"/>
                <a:ea typeface="Tahoma" pitchFamily="34" charset="0"/>
                <a:cs typeface="Tahoma" pitchFamily="34" charset="0"/>
              </a:rPr>
              <a:t>Deafness or Hearing </a:t>
            </a:r>
            <a:r>
              <a:rPr lang="en-US" dirty="0" err="1" smtClean="0">
                <a:solidFill>
                  <a:schemeClr val="bg2">
                    <a:lumMod val="25000"/>
                  </a:schemeClr>
                </a:solidFill>
                <a:latin typeface="Tahoma" pitchFamily="34" charset="0"/>
                <a:ea typeface="Tahoma" pitchFamily="34" charset="0"/>
                <a:cs typeface="Tahoma" pitchFamily="34" charset="0"/>
              </a:rPr>
              <a:t>Impairement</a:t>
            </a:r>
            <a:endParaRPr lang="en-US" dirty="0" smtClean="0">
              <a:solidFill>
                <a:schemeClr val="bg2">
                  <a:lumMod val="25000"/>
                </a:schemeClr>
              </a:solidFill>
              <a:latin typeface="Tahoma" pitchFamily="34" charset="0"/>
              <a:ea typeface="Tahoma" pitchFamily="34" charset="0"/>
              <a:cs typeface="Tahoma" pitchFamily="34" charset="0"/>
            </a:endParaRPr>
          </a:p>
          <a:p>
            <a:pPr marL="742950" lvl="1" indent="-285750">
              <a:buFont typeface="Arial" pitchFamily="34" charset="0"/>
              <a:buChar char="•"/>
            </a:pPr>
            <a:r>
              <a:rPr lang="en-US" dirty="0" smtClean="0">
                <a:solidFill>
                  <a:schemeClr val="bg2">
                    <a:lumMod val="25000"/>
                  </a:schemeClr>
                </a:solidFill>
                <a:latin typeface="Tahoma" pitchFamily="34" charset="0"/>
                <a:ea typeface="Tahoma" pitchFamily="34" charset="0"/>
                <a:cs typeface="Tahoma" pitchFamily="34" charset="0"/>
              </a:rPr>
              <a:t>Criminal Background</a:t>
            </a:r>
          </a:p>
          <a:p>
            <a:pPr marL="3943350" lvl="8" indent="-285750">
              <a:buFont typeface="Arial" pitchFamily="34" charset="0"/>
              <a:buChar char="•"/>
            </a:pPr>
            <a:r>
              <a:rPr lang="en-US" dirty="0" smtClean="0">
                <a:solidFill>
                  <a:schemeClr val="bg2">
                    <a:lumMod val="25000"/>
                  </a:schemeClr>
                </a:solidFill>
                <a:latin typeface="Tahoma" pitchFamily="34" charset="0"/>
                <a:ea typeface="Tahoma" pitchFamily="34" charset="0"/>
                <a:cs typeface="Tahoma" pitchFamily="34" charset="0"/>
              </a:rPr>
              <a:t>And many, many more!</a:t>
            </a:r>
          </a:p>
          <a:p>
            <a:endParaRPr lang="en-US" b="1" dirty="0">
              <a:solidFill>
                <a:srgbClr val="0000FF"/>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342401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lstStyle/>
          <a:p>
            <a:pPr algn="ctr"/>
            <a:r>
              <a:rPr lang="en-US" dirty="0" smtClean="0"/>
              <a:t>Goodwill of the Finger Lakes</a:t>
            </a:r>
            <a:endParaRPr lang="en-US" dirty="0"/>
          </a:p>
        </p:txBody>
      </p:sp>
      <p:sp>
        <p:nvSpPr>
          <p:cNvPr id="3" name="Content Placeholder 2"/>
          <p:cNvSpPr>
            <a:spLocks noGrp="1"/>
          </p:cNvSpPr>
          <p:nvPr>
            <p:ph idx="1"/>
          </p:nvPr>
        </p:nvSpPr>
        <p:spPr>
          <a:xfrm>
            <a:off x="457200" y="1524000"/>
            <a:ext cx="8229600" cy="4325112"/>
          </a:xfrm>
        </p:spPr>
        <p:txBody>
          <a:bodyPr>
            <a:normAutofit fontScale="92500"/>
          </a:bodyPr>
          <a:lstStyle/>
          <a:p>
            <a:r>
              <a:rPr lang="en-US" sz="1600" dirty="0" smtClean="0">
                <a:solidFill>
                  <a:schemeClr val="tx2">
                    <a:lumMod val="75000"/>
                  </a:schemeClr>
                </a:solidFill>
                <a:latin typeface="Tahoma" pitchFamily="34" charset="0"/>
                <a:ea typeface="Tahoma" pitchFamily="34" charset="0"/>
                <a:cs typeface="Tahoma" pitchFamily="34" charset="0"/>
              </a:rPr>
              <a:t>One of the 165 Goodwill Affiliates.  Located in Upstate New York.</a:t>
            </a:r>
          </a:p>
          <a:p>
            <a:pPr marL="109728" indent="0">
              <a:buNone/>
            </a:pPr>
            <a:endParaRPr lang="en-US" sz="900" dirty="0" smtClean="0">
              <a:solidFill>
                <a:schemeClr val="tx2">
                  <a:lumMod val="75000"/>
                </a:schemeClr>
              </a:solidFill>
              <a:latin typeface="Tahoma" pitchFamily="34" charset="0"/>
              <a:ea typeface="Tahoma" pitchFamily="34" charset="0"/>
              <a:cs typeface="Tahoma" pitchFamily="34" charset="0"/>
            </a:endParaRPr>
          </a:p>
          <a:p>
            <a:r>
              <a:rPr lang="en-US" sz="1600" b="1" dirty="0" smtClean="0">
                <a:solidFill>
                  <a:schemeClr val="tx2">
                    <a:lumMod val="75000"/>
                  </a:schemeClr>
                </a:solidFill>
                <a:latin typeface="Tahoma" pitchFamily="34" charset="0"/>
                <a:ea typeface="Tahoma" pitchFamily="34" charset="0"/>
                <a:cs typeface="Tahoma" pitchFamily="34" charset="0"/>
              </a:rPr>
              <a:t>Our priorities include:</a:t>
            </a:r>
          </a:p>
          <a:p>
            <a:pPr lvl="1"/>
            <a:r>
              <a:rPr lang="en-US" sz="1600" dirty="0" smtClean="0">
                <a:solidFill>
                  <a:schemeClr val="tx2">
                    <a:lumMod val="75000"/>
                  </a:schemeClr>
                </a:solidFill>
                <a:latin typeface="Tahoma" pitchFamily="34" charset="0"/>
                <a:ea typeface="Tahoma" pitchFamily="34" charset="0"/>
                <a:cs typeface="Tahoma" pitchFamily="34" charset="0"/>
              </a:rPr>
              <a:t>Specialized focus on Vision Rehabilitation and Vocational Rehabilitation for individuals who are blind and visually impaired.</a:t>
            </a:r>
          </a:p>
          <a:p>
            <a:pPr lvl="1"/>
            <a:r>
              <a:rPr lang="en-US" sz="1600" dirty="0" smtClean="0">
                <a:solidFill>
                  <a:schemeClr val="tx2">
                    <a:lumMod val="75000"/>
                  </a:schemeClr>
                </a:solidFill>
                <a:latin typeface="Tahoma" pitchFamily="34" charset="0"/>
                <a:ea typeface="Tahoma" pitchFamily="34" charset="0"/>
                <a:cs typeface="Tahoma" pitchFamily="34" charset="0"/>
              </a:rPr>
              <a:t>Job training and work experience opportunities for individuals with other barriers to </a:t>
            </a:r>
            <a:r>
              <a:rPr lang="en-US" sz="1600" dirty="0" smtClean="0">
                <a:solidFill>
                  <a:schemeClr val="tx2">
                    <a:lumMod val="75000"/>
                  </a:schemeClr>
                </a:solidFill>
                <a:latin typeface="Tahoma" pitchFamily="34" charset="0"/>
                <a:ea typeface="Tahoma" pitchFamily="34" charset="0"/>
                <a:cs typeface="Tahoma" pitchFamily="34" charset="0"/>
              </a:rPr>
              <a:t>employment.</a:t>
            </a:r>
            <a:endParaRPr lang="en-US" sz="1600" dirty="0" smtClean="0">
              <a:solidFill>
                <a:schemeClr val="tx2">
                  <a:lumMod val="75000"/>
                </a:schemeClr>
              </a:solidFill>
              <a:latin typeface="Tahoma" pitchFamily="34" charset="0"/>
              <a:ea typeface="Tahoma" pitchFamily="34" charset="0"/>
              <a:cs typeface="Tahoma" pitchFamily="34" charset="0"/>
            </a:endParaRPr>
          </a:p>
          <a:p>
            <a:pPr lvl="1"/>
            <a:r>
              <a:rPr lang="en-US" sz="1600" dirty="0" smtClean="0">
                <a:solidFill>
                  <a:schemeClr val="tx2">
                    <a:lumMod val="75000"/>
                  </a:schemeClr>
                </a:solidFill>
                <a:latin typeface="Tahoma" pitchFamily="34" charset="0"/>
                <a:ea typeface="Tahoma" pitchFamily="34" charset="0"/>
                <a:cs typeface="Tahoma" pitchFamily="34" charset="0"/>
              </a:rPr>
              <a:t>Information and Referral Services through our AIRS Accredited 2-1-1 Contact Center</a:t>
            </a:r>
          </a:p>
          <a:p>
            <a:pPr lvl="1"/>
            <a:r>
              <a:rPr lang="en-US" sz="1600" dirty="0" smtClean="0">
                <a:solidFill>
                  <a:schemeClr val="tx2">
                    <a:lumMod val="75000"/>
                  </a:schemeClr>
                </a:solidFill>
                <a:latin typeface="Tahoma" pitchFamily="34" charset="0"/>
                <a:ea typeface="Tahoma" pitchFamily="34" charset="0"/>
                <a:cs typeface="Tahoma" pitchFamily="34" charset="0"/>
              </a:rPr>
              <a:t>24/7 Crisis Management and </a:t>
            </a:r>
            <a:r>
              <a:rPr lang="en-US" sz="1600" dirty="0" smtClean="0">
                <a:solidFill>
                  <a:schemeClr val="tx2">
                    <a:lumMod val="75000"/>
                  </a:schemeClr>
                </a:solidFill>
                <a:latin typeface="Tahoma" pitchFamily="34" charset="0"/>
                <a:ea typeface="Tahoma" pitchFamily="34" charset="0"/>
                <a:cs typeface="Tahoma" pitchFamily="34" charset="0"/>
              </a:rPr>
              <a:t>American Association of </a:t>
            </a:r>
            <a:r>
              <a:rPr lang="en-US" sz="1600" dirty="0" err="1" smtClean="0">
                <a:solidFill>
                  <a:schemeClr val="tx2">
                    <a:lumMod val="75000"/>
                  </a:schemeClr>
                </a:solidFill>
                <a:latin typeface="Tahoma" pitchFamily="34" charset="0"/>
                <a:ea typeface="Tahoma" pitchFamily="34" charset="0"/>
                <a:cs typeface="Tahoma" pitchFamily="34" charset="0"/>
              </a:rPr>
              <a:t>Suicidology</a:t>
            </a:r>
            <a:r>
              <a:rPr lang="en-US" sz="1600" dirty="0" smtClean="0">
                <a:solidFill>
                  <a:schemeClr val="tx2">
                    <a:lumMod val="75000"/>
                  </a:schemeClr>
                </a:solidFill>
                <a:latin typeface="Tahoma" pitchFamily="34" charset="0"/>
                <a:ea typeface="Tahoma" pitchFamily="34" charset="0"/>
                <a:cs typeface="Tahoma" pitchFamily="34" charset="0"/>
              </a:rPr>
              <a:t> Accredited Suicide </a:t>
            </a:r>
            <a:r>
              <a:rPr lang="en-US" sz="1600" dirty="0" smtClean="0">
                <a:solidFill>
                  <a:schemeClr val="tx2">
                    <a:lumMod val="75000"/>
                  </a:schemeClr>
                </a:solidFill>
                <a:latin typeface="Tahoma" pitchFamily="34" charset="0"/>
                <a:ea typeface="Tahoma" pitchFamily="34" charset="0"/>
                <a:cs typeface="Tahoma" pitchFamily="34" charset="0"/>
              </a:rPr>
              <a:t>Prevention </a:t>
            </a:r>
            <a:r>
              <a:rPr lang="en-US" sz="1600" dirty="0" smtClean="0">
                <a:solidFill>
                  <a:schemeClr val="tx2">
                    <a:lumMod val="75000"/>
                  </a:schemeClr>
                </a:solidFill>
                <a:latin typeface="Tahoma" pitchFamily="34" charset="0"/>
                <a:ea typeface="Tahoma" pitchFamily="34" charset="0"/>
                <a:cs typeface="Tahoma" pitchFamily="34" charset="0"/>
              </a:rPr>
              <a:t>Hotline</a:t>
            </a:r>
            <a:endParaRPr lang="en-US" sz="600" dirty="0" smtClean="0">
              <a:solidFill>
                <a:schemeClr val="tx2">
                  <a:lumMod val="75000"/>
                </a:schemeClr>
              </a:solidFill>
              <a:latin typeface="Tahoma" pitchFamily="34" charset="0"/>
              <a:ea typeface="Tahoma" pitchFamily="34" charset="0"/>
              <a:cs typeface="Tahoma" pitchFamily="34" charset="0"/>
            </a:endParaRPr>
          </a:p>
          <a:p>
            <a:r>
              <a:rPr lang="en-US" sz="1600" b="1" dirty="0" smtClean="0">
                <a:solidFill>
                  <a:schemeClr val="tx2">
                    <a:lumMod val="75000"/>
                  </a:schemeClr>
                </a:solidFill>
                <a:latin typeface="Tahoma" pitchFamily="34" charset="0"/>
                <a:ea typeface="Tahoma" pitchFamily="34" charset="0"/>
                <a:cs typeface="Tahoma" pitchFamily="34" charset="0"/>
              </a:rPr>
              <a:t>Our Social Enterprise includes:</a:t>
            </a:r>
          </a:p>
          <a:p>
            <a:pPr lvl="1"/>
            <a:r>
              <a:rPr lang="en-US" sz="1600" dirty="0" smtClean="0">
                <a:solidFill>
                  <a:schemeClr val="tx2">
                    <a:lumMod val="75000"/>
                  </a:schemeClr>
                </a:solidFill>
                <a:latin typeface="Tahoma" pitchFamily="34" charset="0"/>
                <a:ea typeface="Tahoma" pitchFamily="34" charset="0"/>
                <a:cs typeface="Tahoma" pitchFamily="34" charset="0"/>
              </a:rPr>
              <a:t>11 Retail Locations</a:t>
            </a:r>
          </a:p>
          <a:p>
            <a:pPr lvl="1"/>
            <a:r>
              <a:rPr lang="en-US" sz="1600" dirty="0" smtClean="0">
                <a:solidFill>
                  <a:schemeClr val="tx2">
                    <a:lumMod val="75000"/>
                  </a:schemeClr>
                </a:solidFill>
                <a:latin typeface="Tahoma" pitchFamily="34" charset="0"/>
                <a:ea typeface="Tahoma" pitchFamily="34" charset="0"/>
                <a:cs typeface="Tahoma" pitchFamily="34" charset="0"/>
              </a:rPr>
              <a:t>Manufacturing (</a:t>
            </a:r>
            <a:r>
              <a:rPr lang="en-US" sz="1600" dirty="0" err="1" smtClean="0">
                <a:solidFill>
                  <a:schemeClr val="tx2">
                    <a:lumMod val="75000"/>
                  </a:schemeClr>
                </a:solidFill>
                <a:latin typeface="Tahoma" pitchFamily="34" charset="0"/>
                <a:ea typeface="Tahoma" pitchFamily="34" charset="0"/>
                <a:cs typeface="Tahoma" pitchFamily="34" charset="0"/>
              </a:rPr>
              <a:t>SkillCraft</a:t>
            </a:r>
            <a:r>
              <a:rPr lang="en-US" sz="1600" dirty="0">
                <a:solidFill>
                  <a:schemeClr val="tx2">
                    <a:lumMod val="75000"/>
                  </a:schemeClr>
                </a:solidFill>
                <a:latin typeface="Tahoma" pitchFamily="34" charset="0"/>
                <a:ea typeface="Tahoma" pitchFamily="34" charset="0"/>
                <a:cs typeface="Tahoma" pitchFamily="34" charset="0"/>
              </a:rPr>
              <a:t> </a:t>
            </a:r>
            <a:r>
              <a:rPr lang="en-US" sz="1600" dirty="0" smtClean="0">
                <a:solidFill>
                  <a:schemeClr val="tx2">
                    <a:lumMod val="75000"/>
                  </a:schemeClr>
                </a:solidFill>
                <a:latin typeface="Tahoma" pitchFamily="34" charset="0"/>
                <a:ea typeface="Tahoma" pitchFamily="34" charset="0"/>
                <a:cs typeface="Tahoma" pitchFamily="34" charset="0"/>
              </a:rPr>
              <a:t>Brand of </a:t>
            </a:r>
            <a:r>
              <a:rPr lang="en-US" sz="1600" dirty="0" err="1" smtClean="0">
                <a:solidFill>
                  <a:schemeClr val="tx2">
                    <a:lumMod val="75000"/>
                  </a:schemeClr>
                </a:solidFill>
                <a:latin typeface="Tahoma" pitchFamily="34" charset="0"/>
                <a:ea typeface="Tahoma" pitchFamily="34" charset="0"/>
                <a:cs typeface="Tahoma" pitchFamily="34" charset="0"/>
              </a:rPr>
              <a:t>PostIt</a:t>
            </a:r>
            <a:r>
              <a:rPr lang="en-US" sz="1600" dirty="0" smtClean="0">
                <a:solidFill>
                  <a:schemeClr val="tx2">
                    <a:lumMod val="75000"/>
                  </a:schemeClr>
                </a:solidFill>
                <a:latin typeface="Tahoma" pitchFamily="34" charset="0"/>
                <a:ea typeface="Tahoma" pitchFamily="34" charset="0"/>
                <a:cs typeface="Tahoma" pitchFamily="34" charset="0"/>
              </a:rPr>
              <a:t> Notes, sewing for US Military, Soap Packaging, etc.)</a:t>
            </a:r>
          </a:p>
          <a:p>
            <a:pPr lvl="1"/>
            <a:r>
              <a:rPr lang="en-US" sz="1600" dirty="0" smtClean="0">
                <a:solidFill>
                  <a:schemeClr val="tx2">
                    <a:lumMod val="75000"/>
                  </a:schemeClr>
                </a:solidFill>
                <a:latin typeface="Tahoma" pitchFamily="34" charset="0"/>
                <a:ea typeface="Tahoma" pitchFamily="34" charset="0"/>
                <a:cs typeface="Tahoma" pitchFamily="34" charset="0"/>
              </a:rPr>
              <a:t>Contact Center serving State, Federal and Commercial Contracts</a:t>
            </a:r>
          </a:p>
          <a:p>
            <a:pPr lvl="1"/>
            <a:r>
              <a:rPr lang="en-US" sz="1600" dirty="0" smtClean="0">
                <a:solidFill>
                  <a:schemeClr val="tx2">
                    <a:lumMod val="75000"/>
                  </a:schemeClr>
                </a:solidFill>
                <a:latin typeface="Tahoma" pitchFamily="34" charset="0"/>
                <a:ea typeface="Tahoma" pitchFamily="34" charset="0"/>
                <a:cs typeface="Tahoma" pitchFamily="34" charset="0"/>
              </a:rPr>
              <a:t>Food service division which provides 1200+ meals daily to senior centers and day care centers</a:t>
            </a:r>
            <a:endParaRPr lang="en-US" sz="1600" dirty="0">
              <a:solidFill>
                <a:schemeClr val="tx2">
                  <a:lumMod val="75000"/>
                </a:schemeClr>
              </a:solidFill>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522430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19200"/>
          </a:xfrm>
        </p:spPr>
        <p:txBody>
          <a:bodyPr>
            <a:normAutofit fontScale="90000"/>
          </a:bodyPr>
          <a:lstStyle/>
          <a:p>
            <a:r>
              <a:rPr lang="en-US" dirty="0" smtClean="0"/>
              <a:t>Our Priorities as an </a:t>
            </a:r>
            <a:r>
              <a:rPr lang="en-US" dirty="0" err="1" smtClean="0"/>
              <a:t>AgrAbility</a:t>
            </a:r>
            <a:r>
              <a:rPr lang="en-US" dirty="0" smtClean="0"/>
              <a:t> Partner</a:t>
            </a:r>
            <a:endParaRPr lang="en-US" dirty="0"/>
          </a:p>
        </p:txBody>
      </p:sp>
      <p:sp>
        <p:nvSpPr>
          <p:cNvPr id="3" name="Content Placeholder 2"/>
          <p:cNvSpPr>
            <a:spLocks noGrp="1"/>
          </p:cNvSpPr>
          <p:nvPr>
            <p:ph idx="1"/>
          </p:nvPr>
        </p:nvSpPr>
        <p:spPr>
          <a:xfrm>
            <a:off x="228600" y="1600200"/>
            <a:ext cx="8610600" cy="4325112"/>
          </a:xfrm>
        </p:spPr>
        <p:txBody>
          <a:bodyPr>
            <a:normAutofit fontScale="92500" lnSpcReduction="10000"/>
          </a:bodyPr>
          <a:lstStyle/>
          <a:p>
            <a:pPr>
              <a:spcAft>
                <a:spcPts val="600"/>
              </a:spcAft>
            </a:pPr>
            <a:r>
              <a:rPr lang="en-US" sz="1800" dirty="0" smtClean="0">
                <a:latin typeface="Tahoma" pitchFamily="34" charset="0"/>
                <a:ea typeface="Tahoma" pitchFamily="34" charset="0"/>
                <a:cs typeface="Tahoma" pitchFamily="34" charset="0"/>
              </a:rPr>
              <a:t>Connect </a:t>
            </a:r>
            <a:r>
              <a:rPr lang="en-US" sz="1800" dirty="0" err="1" smtClean="0">
                <a:latin typeface="Tahoma" pitchFamily="34" charset="0"/>
                <a:ea typeface="Tahoma" pitchFamily="34" charset="0"/>
                <a:cs typeface="Tahoma" pitchFamily="34" charset="0"/>
              </a:rPr>
              <a:t>AgrAbility</a:t>
            </a:r>
            <a:r>
              <a:rPr lang="en-US" sz="1800" dirty="0" smtClean="0">
                <a:latin typeface="Tahoma" pitchFamily="34" charset="0"/>
                <a:ea typeface="Tahoma" pitchFamily="34" charset="0"/>
                <a:cs typeface="Tahoma" pitchFamily="34" charset="0"/>
              </a:rPr>
              <a:t> and 2-1-1, insuring all </a:t>
            </a:r>
            <a:r>
              <a:rPr lang="en-US" sz="1800" dirty="0" err="1" smtClean="0">
                <a:latin typeface="Tahoma" pitchFamily="34" charset="0"/>
                <a:ea typeface="Tahoma" pitchFamily="34" charset="0"/>
                <a:cs typeface="Tahoma" pitchFamily="34" charset="0"/>
              </a:rPr>
              <a:t>AgrAbility</a:t>
            </a:r>
            <a:r>
              <a:rPr lang="en-US" sz="1800" dirty="0" smtClean="0">
                <a:latin typeface="Tahoma" pitchFamily="34" charset="0"/>
                <a:ea typeface="Tahoma" pitchFamily="34" charset="0"/>
                <a:cs typeface="Tahoma" pitchFamily="34" charset="0"/>
              </a:rPr>
              <a:t> programs are represented in their region’s 2-1-1 contact centers, and that 2-1-1 is a number given to clients to meet their needs.</a:t>
            </a:r>
          </a:p>
          <a:p>
            <a:pPr>
              <a:spcAft>
                <a:spcPts val="600"/>
              </a:spcAft>
            </a:pPr>
            <a:r>
              <a:rPr lang="en-US" sz="1800" dirty="0" smtClean="0">
                <a:latin typeface="Tahoma" pitchFamily="34" charset="0"/>
                <a:ea typeface="Tahoma" pitchFamily="34" charset="0"/>
                <a:cs typeface="Tahoma" pitchFamily="34" charset="0"/>
              </a:rPr>
              <a:t>Provide after-hours and weekend coverage for the National Project telephone line, offering live answer 24/7.  Our 2-1-1/LIFE LINE </a:t>
            </a:r>
            <a:r>
              <a:rPr lang="en-US" sz="1800" dirty="0" err="1" smtClean="0">
                <a:latin typeface="Tahoma" pitchFamily="34" charset="0"/>
                <a:ea typeface="Tahoma" pitchFamily="34" charset="0"/>
                <a:cs typeface="Tahoma" pitchFamily="34" charset="0"/>
              </a:rPr>
              <a:t>telecounselors</a:t>
            </a:r>
            <a:r>
              <a:rPr lang="en-US" sz="1800" dirty="0" smtClean="0">
                <a:latin typeface="Tahoma" pitchFamily="34" charset="0"/>
                <a:ea typeface="Tahoma" pitchFamily="34" charset="0"/>
                <a:cs typeface="Tahoma" pitchFamily="34" charset="0"/>
              </a:rPr>
              <a:t> will provide information &amp; referral services or counseling </a:t>
            </a:r>
            <a:r>
              <a:rPr lang="en-US" sz="1800" dirty="0" err="1" smtClean="0">
                <a:latin typeface="Tahoma" pitchFamily="34" charset="0"/>
                <a:ea typeface="Tahoma" pitchFamily="34" charset="0"/>
                <a:cs typeface="Tahoma" pitchFamily="34" charset="0"/>
              </a:rPr>
              <a:t>servces</a:t>
            </a:r>
            <a:r>
              <a:rPr lang="en-US" sz="1800" dirty="0" smtClean="0">
                <a:latin typeface="Tahoma" pitchFamily="34" charset="0"/>
                <a:ea typeface="Tahoma" pitchFamily="34" charset="0"/>
                <a:cs typeface="Tahoma" pitchFamily="34" charset="0"/>
              </a:rPr>
              <a:t> as necessary.</a:t>
            </a:r>
          </a:p>
          <a:p>
            <a:pPr>
              <a:spcAft>
                <a:spcPts val="600"/>
              </a:spcAft>
            </a:pPr>
            <a:r>
              <a:rPr lang="en-US" sz="1800" dirty="0" smtClean="0">
                <a:latin typeface="Tahoma" pitchFamily="34" charset="0"/>
                <a:ea typeface="Tahoma" pitchFamily="34" charset="0"/>
                <a:cs typeface="Tahoma" pitchFamily="34" charset="0"/>
              </a:rPr>
              <a:t>Networking Initiatives, working to develop strong networks between </a:t>
            </a:r>
            <a:r>
              <a:rPr lang="en-US" sz="1800" dirty="0" err="1" smtClean="0">
                <a:latin typeface="Tahoma" pitchFamily="34" charset="0"/>
                <a:ea typeface="Tahoma" pitchFamily="34" charset="0"/>
                <a:cs typeface="Tahoma" pitchFamily="34" charset="0"/>
              </a:rPr>
              <a:t>AgrAbility</a:t>
            </a:r>
            <a:r>
              <a:rPr lang="en-US" sz="1800" dirty="0" smtClean="0">
                <a:latin typeface="Tahoma" pitchFamily="34" charset="0"/>
                <a:ea typeface="Tahoma" pitchFamily="34" charset="0"/>
                <a:cs typeface="Tahoma" pitchFamily="34" charset="0"/>
              </a:rPr>
              <a:t> Projects and their regional </a:t>
            </a:r>
            <a:r>
              <a:rPr lang="en-US" sz="1800" dirty="0" err="1" smtClean="0">
                <a:latin typeface="Tahoma" pitchFamily="34" charset="0"/>
                <a:ea typeface="Tahoma" pitchFamily="34" charset="0"/>
                <a:cs typeface="Tahoma" pitchFamily="34" charset="0"/>
              </a:rPr>
              <a:t>Goodwills</a:t>
            </a:r>
            <a:r>
              <a:rPr lang="en-US" sz="1800" dirty="0" smtClean="0">
                <a:latin typeface="Tahoma" pitchFamily="34" charset="0"/>
                <a:ea typeface="Tahoma" pitchFamily="34" charset="0"/>
                <a:cs typeface="Tahoma" pitchFamily="34" charset="0"/>
              </a:rPr>
              <a:t> and other contacts to enable seamless and efficient client services.</a:t>
            </a:r>
          </a:p>
          <a:p>
            <a:pPr>
              <a:spcAft>
                <a:spcPts val="600"/>
              </a:spcAft>
            </a:pPr>
            <a:r>
              <a:rPr lang="en-US" sz="1800" dirty="0" smtClean="0">
                <a:latin typeface="Tahoma" pitchFamily="34" charset="0"/>
                <a:ea typeface="Tahoma" pitchFamily="34" charset="0"/>
                <a:cs typeface="Tahoma" pitchFamily="34" charset="0"/>
              </a:rPr>
              <a:t>Bringing Goodwill experience in areas such as mental health, visual impairments and traumatic brain injury to </a:t>
            </a:r>
            <a:r>
              <a:rPr lang="en-US" sz="1800" dirty="0" err="1" smtClean="0">
                <a:latin typeface="Tahoma" pitchFamily="34" charset="0"/>
                <a:ea typeface="Tahoma" pitchFamily="34" charset="0"/>
                <a:cs typeface="Tahoma" pitchFamily="34" charset="0"/>
              </a:rPr>
              <a:t>AgrAbility</a:t>
            </a:r>
            <a:r>
              <a:rPr lang="en-US" sz="1800" dirty="0" smtClean="0">
                <a:latin typeface="Tahoma" pitchFamily="34" charset="0"/>
                <a:ea typeface="Tahoma" pitchFamily="34" charset="0"/>
                <a:cs typeface="Tahoma" pitchFamily="34" charset="0"/>
              </a:rPr>
              <a:t> teammates through educational initiatives</a:t>
            </a:r>
          </a:p>
          <a:p>
            <a:pPr>
              <a:spcAft>
                <a:spcPts val="600"/>
              </a:spcAft>
            </a:pPr>
            <a:r>
              <a:rPr lang="en-US" sz="1800" dirty="0" smtClean="0">
                <a:latin typeface="Tahoma" pitchFamily="34" charset="0"/>
                <a:ea typeface="Tahoma" pitchFamily="34" charset="0"/>
                <a:cs typeface="Tahoma" pitchFamily="34" charset="0"/>
              </a:rPr>
              <a:t>Regional Conference Coordination</a:t>
            </a:r>
          </a:p>
          <a:p>
            <a:pPr>
              <a:spcAft>
                <a:spcPts val="600"/>
              </a:spcAft>
            </a:pPr>
            <a:r>
              <a:rPr lang="en-US" sz="1800" dirty="0" smtClean="0">
                <a:latin typeface="Tahoma" pitchFamily="34" charset="0"/>
                <a:ea typeface="Tahoma" pitchFamily="34" charset="0"/>
                <a:cs typeface="Tahoma" pitchFamily="34" charset="0"/>
              </a:rPr>
              <a:t>Continued penetration of the Goodwill enterprise with education about </a:t>
            </a:r>
            <a:r>
              <a:rPr lang="en-US" sz="1800" dirty="0" err="1" smtClean="0">
                <a:latin typeface="Tahoma" pitchFamily="34" charset="0"/>
                <a:ea typeface="Tahoma" pitchFamily="34" charset="0"/>
                <a:cs typeface="Tahoma" pitchFamily="34" charset="0"/>
              </a:rPr>
              <a:t>AgrAbility</a:t>
            </a:r>
            <a:r>
              <a:rPr lang="en-US" sz="1800" dirty="0" smtClean="0">
                <a:latin typeface="Tahoma" pitchFamily="34" charset="0"/>
                <a:ea typeface="Tahoma" pitchFamily="34" charset="0"/>
                <a:cs typeface="Tahoma" pitchFamily="34" charset="0"/>
              </a:rPr>
              <a:t> and agricultural issues </a:t>
            </a:r>
          </a:p>
          <a:p>
            <a:endParaRPr lang="en-US" sz="18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423329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19200"/>
          </a:xfrm>
        </p:spPr>
        <p:txBody>
          <a:bodyPr>
            <a:normAutofit/>
          </a:bodyPr>
          <a:lstStyle/>
          <a:p>
            <a:r>
              <a:rPr lang="en-US" dirty="0" smtClean="0"/>
              <a:t>Help Us Help You …</a:t>
            </a:r>
            <a:endParaRPr lang="en-US" dirty="0"/>
          </a:p>
        </p:txBody>
      </p:sp>
      <p:sp>
        <p:nvSpPr>
          <p:cNvPr id="3" name="Content Placeholder 2"/>
          <p:cNvSpPr>
            <a:spLocks noGrp="1"/>
          </p:cNvSpPr>
          <p:nvPr>
            <p:ph idx="1"/>
          </p:nvPr>
        </p:nvSpPr>
        <p:spPr>
          <a:xfrm>
            <a:off x="228600" y="1600200"/>
            <a:ext cx="8610600" cy="4325112"/>
          </a:xfrm>
        </p:spPr>
        <p:txBody>
          <a:bodyPr>
            <a:normAutofit/>
          </a:bodyPr>
          <a:lstStyle/>
          <a:p>
            <a:pPr>
              <a:spcAft>
                <a:spcPts val="600"/>
              </a:spcAft>
            </a:pPr>
            <a:r>
              <a:rPr lang="en-US" sz="1800" dirty="0" smtClean="0">
                <a:latin typeface="Tahoma" pitchFamily="34" charset="0"/>
                <a:ea typeface="Tahoma" pitchFamily="34" charset="0"/>
                <a:cs typeface="Tahoma" pitchFamily="34" charset="0"/>
              </a:rPr>
              <a:t>Your state or region may have multiple Goodwill affiliates.  We can assist you in gaining information about services and programs provided by each, as well as contacts within those organizations.</a:t>
            </a:r>
            <a:endParaRPr lang="en-US" sz="1800" dirty="0" smtClean="0">
              <a:latin typeface="Tahoma" pitchFamily="34" charset="0"/>
              <a:ea typeface="Tahoma" pitchFamily="34" charset="0"/>
              <a:cs typeface="Tahoma" pitchFamily="34" charset="0"/>
            </a:endParaRPr>
          </a:p>
          <a:p>
            <a:pPr>
              <a:spcAft>
                <a:spcPts val="600"/>
              </a:spcAft>
            </a:pPr>
            <a:r>
              <a:rPr lang="en-US" sz="1800" dirty="0" smtClean="0">
                <a:latin typeface="Tahoma" pitchFamily="34" charset="0"/>
                <a:ea typeface="Tahoma" pitchFamily="34" charset="0"/>
                <a:cs typeface="Tahoma" pitchFamily="34" charset="0"/>
              </a:rPr>
              <a:t>Goodwill affiliates employ </a:t>
            </a:r>
            <a:r>
              <a:rPr lang="en-US" sz="1800" dirty="0" smtClean="0">
                <a:latin typeface="Tahoma" pitchFamily="34" charset="0"/>
                <a:ea typeface="Tahoma" pitchFamily="34" charset="0"/>
                <a:cs typeface="Tahoma" pitchFamily="34" charset="0"/>
              </a:rPr>
              <a:t>individuals within their enterprises with expertise in several disabilities.  If you have a need to learn more about a disability or barrier with which you have had limited experience, let us know!  We can find someone to assist.</a:t>
            </a:r>
          </a:p>
          <a:p>
            <a:pPr>
              <a:spcAft>
                <a:spcPts val="600"/>
              </a:spcAft>
            </a:pPr>
            <a:r>
              <a:rPr lang="en-US" sz="1800" dirty="0" smtClean="0">
                <a:latin typeface="Tahoma" pitchFamily="34" charset="0"/>
                <a:ea typeface="Tahoma" pitchFamily="34" charset="0"/>
                <a:cs typeface="Tahoma" pitchFamily="34" charset="0"/>
              </a:rPr>
              <a:t>Is </a:t>
            </a:r>
            <a:r>
              <a:rPr lang="en-US" sz="1800" dirty="0" err="1" smtClean="0">
                <a:latin typeface="Tahoma" pitchFamily="34" charset="0"/>
                <a:ea typeface="Tahoma" pitchFamily="34" charset="0"/>
                <a:cs typeface="Tahoma" pitchFamily="34" charset="0"/>
              </a:rPr>
              <a:t>AgrAbility</a:t>
            </a:r>
            <a:r>
              <a:rPr lang="en-US" sz="1800" dirty="0">
                <a:latin typeface="Tahoma" pitchFamily="34" charset="0"/>
                <a:ea typeface="Tahoma" pitchFamily="34" charset="0"/>
                <a:cs typeface="Tahoma" pitchFamily="34" charset="0"/>
              </a:rPr>
              <a:t> </a:t>
            </a:r>
            <a:r>
              <a:rPr lang="en-US" sz="1800" dirty="0" smtClean="0">
                <a:latin typeface="Tahoma" pitchFamily="34" charset="0"/>
                <a:ea typeface="Tahoma" pitchFamily="34" charset="0"/>
                <a:cs typeface="Tahoma" pitchFamily="34" charset="0"/>
              </a:rPr>
              <a:t>hosting events, helping people, or doing something in your region that you need help publicizing?  We have access to over 90,000 Goodwill colleagues through email, and our daily e-News, Goodwill Today.</a:t>
            </a:r>
          </a:p>
          <a:p>
            <a:r>
              <a:rPr lang="en-US" sz="1800" dirty="0" smtClean="0">
                <a:latin typeface="Tahoma" pitchFamily="34" charset="0"/>
                <a:ea typeface="Tahoma" pitchFamily="34" charset="0"/>
                <a:cs typeface="Tahoma" pitchFamily="34" charset="0"/>
              </a:rPr>
              <a:t>As your Networking Committee coordinators, we would love to hear more about the networks you would like to develo</a:t>
            </a:r>
            <a:r>
              <a:rPr lang="en-US" sz="1800" dirty="0" smtClean="0">
                <a:latin typeface="Tahoma" pitchFamily="34" charset="0"/>
                <a:ea typeface="Tahoma" pitchFamily="34" charset="0"/>
                <a:cs typeface="Tahoma" pitchFamily="34" charset="0"/>
              </a:rPr>
              <a:t>p and the connections that are challenging to make so we can collaborate to make connections happen.</a:t>
            </a:r>
          </a:p>
          <a:p>
            <a:pPr marL="109728" indent="0">
              <a:buNone/>
            </a:pPr>
            <a:endParaRPr lang="en-US" sz="18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155096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19200"/>
          </a:xfrm>
        </p:spPr>
        <p:txBody>
          <a:bodyPr>
            <a:normAutofit/>
          </a:bodyPr>
          <a:lstStyle/>
          <a:p>
            <a:r>
              <a:rPr lang="en-US" dirty="0" smtClean="0"/>
              <a:t>Questions?</a:t>
            </a:r>
            <a:endParaRPr lang="en-US" dirty="0"/>
          </a:p>
        </p:txBody>
      </p:sp>
      <p:sp>
        <p:nvSpPr>
          <p:cNvPr id="3" name="Content Placeholder 2"/>
          <p:cNvSpPr>
            <a:spLocks noGrp="1"/>
          </p:cNvSpPr>
          <p:nvPr>
            <p:ph idx="1"/>
          </p:nvPr>
        </p:nvSpPr>
        <p:spPr>
          <a:xfrm>
            <a:off x="228600" y="1600200"/>
            <a:ext cx="8610600" cy="4325112"/>
          </a:xfrm>
        </p:spPr>
        <p:txBody>
          <a:bodyPr>
            <a:normAutofit/>
          </a:bodyPr>
          <a:lstStyle/>
          <a:p>
            <a:pPr marL="109728" indent="0">
              <a:buNone/>
            </a:pPr>
            <a:endParaRPr lang="en-US" sz="1800" dirty="0">
              <a:latin typeface="Tahoma" pitchFamily="34" charset="0"/>
              <a:ea typeface="Tahoma" pitchFamily="34" charset="0"/>
              <a:cs typeface="Tahoma" pitchFamily="34" charset="0"/>
            </a:endParaRPr>
          </a:p>
          <a:p>
            <a:pPr marL="109728" indent="0">
              <a:buNone/>
            </a:pPr>
            <a:r>
              <a:rPr lang="en-US" sz="1800" dirty="0" smtClean="0">
                <a:latin typeface="Tahoma" pitchFamily="34" charset="0"/>
                <a:ea typeface="Tahoma" pitchFamily="34" charset="0"/>
                <a:cs typeface="Tahoma" pitchFamily="34" charset="0"/>
              </a:rPr>
              <a:t>Your National </a:t>
            </a:r>
            <a:r>
              <a:rPr lang="en-US" sz="1800" dirty="0" err="1" smtClean="0">
                <a:latin typeface="Tahoma" pitchFamily="34" charset="0"/>
                <a:ea typeface="Tahoma" pitchFamily="34" charset="0"/>
                <a:cs typeface="Tahoma" pitchFamily="34" charset="0"/>
              </a:rPr>
              <a:t>AgrAbility</a:t>
            </a:r>
            <a:r>
              <a:rPr lang="en-US" sz="1800" dirty="0" smtClean="0">
                <a:latin typeface="Tahoma" pitchFamily="34" charset="0"/>
                <a:ea typeface="Tahoma" pitchFamily="34" charset="0"/>
                <a:cs typeface="Tahoma" pitchFamily="34" charset="0"/>
              </a:rPr>
              <a:t> Project Goodwill Team:</a:t>
            </a:r>
          </a:p>
          <a:p>
            <a:pPr marL="109728" indent="0">
              <a:buNone/>
            </a:pPr>
            <a:endParaRPr lang="en-US" sz="1800" dirty="0" smtClean="0">
              <a:latin typeface="Tahoma" pitchFamily="34" charset="0"/>
              <a:ea typeface="Tahoma" pitchFamily="34" charset="0"/>
              <a:cs typeface="Tahoma" pitchFamily="34" charset="0"/>
            </a:endParaRPr>
          </a:p>
          <a:p>
            <a:pPr marL="109728" indent="0" algn="ctr">
              <a:buNone/>
            </a:pPr>
            <a:r>
              <a:rPr lang="en-US" sz="1800" dirty="0" smtClean="0">
                <a:latin typeface="Tahoma" pitchFamily="34" charset="0"/>
                <a:ea typeface="Tahoma" pitchFamily="34" charset="0"/>
                <a:cs typeface="Tahoma" pitchFamily="34" charset="0"/>
              </a:rPr>
              <a:t>JoBeth Rath, Project Coordinator</a:t>
            </a:r>
          </a:p>
          <a:p>
            <a:pPr marL="109728" indent="0" algn="ctr">
              <a:buNone/>
            </a:pPr>
            <a:r>
              <a:rPr lang="en-US" sz="1800" dirty="0" smtClean="0">
                <a:latin typeface="Tahoma" pitchFamily="34" charset="0"/>
                <a:ea typeface="Tahoma" pitchFamily="34" charset="0"/>
                <a:cs typeface="Tahoma" pitchFamily="34" charset="0"/>
              </a:rPr>
              <a:t>585.447.9015   585.402.2059 (cell)   </a:t>
            </a:r>
            <a:r>
              <a:rPr lang="en-US" sz="1800" dirty="0" smtClean="0">
                <a:latin typeface="Tahoma" pitchFamily="34" charset="0"/>
                <a:ea typeface="Tahoma" pitchFamily="34" charset="0"/>
                <a:cs typeface="Tahoma" pitchFamily="34" charset="0"/>
                <a:hlinkClick r:id="rId2"/>
              </a:rPr>
              <a:t>jbrath@abvi-goodwill.com</a:t>
            </a:r>
            <a:r>
              <a:rPr lang="en-US" sz="1800" dirty="0" smtClean="0">
                <a:latin typeface="Tahoma" pitchFamily="34" charset="0"/>
                <a:ea typeface="Tahoma" pitchFamily="34" charset="0"/>
                <a:cs typeface="Tahoma" pitchFamily="34" charset="0"/>
              </a:rPr>
              <a:t> </a:t>
            </a:r>
          </a:p>
          <a:p>
            <a:pPr marL="109728" indent="0" algn="ctr">
              <a:buNone/>
            </a:pPr>
            <a:endParaRPr lang="en-US" sz="1800" dirty="0">
              <a:latin typeface="Tahoma" pitchFamily="34" charset="0"/>
              <a:ea typeface="Tahoma" pitchFamily="34" charset="0"/>
              <a:cs typeface="Tahoma" pitchFamily="34" charset="0"/>
            </a:endParaRPr>
          </a:p>
          <a:p>
            <a:pPr marL="109728" indent="0" algn="ctr">
              <a:buNone/>
            </a:pPr>
            <a:r>
              <a:rPr lang="en-US" sz="1800" dirty="0" smtClean="0">
                <a:latin typeface="Tahoma" pitchFamily="34" charset="0"/>
                <a:ea typeface="Tahoma" pitchFamily="34" charset="0"/>
                <a:cs typeface="Tahoma" pitchFamily="34" charset="0"/>
              </a:rPr>
              <a:t>Dawn Miner, Project Coordinator</a:t>
            </a:r>
          </a:p>
          <a:p>
            <a:pPr marL="109728" indent="0" algn="ctr">
              <a:buNone/>
            </a:pPr>
            <a:r>
              <a:rPr lang="en-US" sz="1800" dirty="0" smtClean="0">
                <a:latin typeface="Tahoma" pitchFamily="34" charset="0"/>
                <a:ea typeface="Tahoma" pitchFamily="34" charset="0"/>
                <a:cs typeface="Tahoma" pitchFamily="34" charset="0"/>
              </a:rPr>
              <a:t>585.243.6173     585.794.8943   </a:t>
            </a:r>
            <a:r>
              <a:rPr lang="en-US" sz="1800" dirty="0" smtClean="0">
                <a:latin typeface="Tahoma" pitchFamily="34" charset="0"/>
                <a:ea typeface="Tahoma" pitchFamily="34" charset="0"/>
                <a:cs typeface="Tahoma" pitchFamily="34" charset="0"/>
                <a:hlinkClick r:id="rId3"/>
              </a:rPr>
              <a:t>dminer@abvi-goodwill.com</a:t>
            </a:r>
            <a:endParaRPr lang="en-US" sz="1800" dirty="0" smtClean="0">
              <a:latin typeface="Tahoma" pitchFamily="34" charset="0"/>
              <a:ea typeface="Tahoma" pitchFamily="34" charset="0"/>
              <a:cs typeface="Tahoma" pitchFamily="34" charset="0"/>
            </a:endParaRPr>
          </a:p>
          <a:p>
            <a:pPr marL="109728" indent="0" algn="ctr">
              <a:buNone/>
            </a:pPr>
            <a:endParaRPr lang="en-US" sz="1800" dirty="0">
              <a:latin typeface="Tahoma" pitchFamily="34" charset="0"/>
              <a:ea typeface="Tahoma" pitchFamily="34" charset="0"/>
              <a:cs typeface="Tahoma" pitchFamily="34" charset="0"/>
            </a:endParaRPr>
          </a:p>
          <a:p>
            <a:pPr marL="109728" indent="0" algn="ctr">
              <a:buNone/>
            </a:pPr>
            <a:r>
              <a:rPr lang="en-US" sz="1800" dirty="0" smtClean="0">
                <a:latin typeface="Tahoma" pitchFamily="34" charset="0"/>
                <a:ea typeface="Tahoma" pitchFamily="34" charset="0"/>
                <a:cs typeface="Tahoma" pitchFamily="34" charset="0"/>
              </a:rPr>
              <a:t>Judy Gillis, Project Assistant</a:t>
            </a:r>
          </a:p>
          <a:p>
            <a:pPr marL="109728" indent="0" algn="ctr">
              <a:buNone/>
            </a:pPr>
            <a:r>
              <a:rPr lang="en-US" sz="1800" dirty="0" smtClean="0">
                <a:latin typeface="Tahoma" pitchFamily="34" charset="0"/>
                <a:ea typeface="Tahoma" pitchFamily="34" charset="0"/>
                <a:cs typeface="Tahoma" pitchFamily="34" charset="0"/>
              </a:rPr>
              <a:t>585.327.5517  </a:t>
            </a:r>
            <a:r>
              <a:rPr lang="en-US" sz="1800" dirty="0" smtClean="0">
                <a:latin typeface="Tahoma" pitchFamily="34" charset="0"/>
                <a:ea typeface="Tahoma" pitchFamily="34" charset="0"/>
                <a:cs typeface="Tahoma" pitchFamily="34" charset="0"/>
                <a:hlinkClick r:id="rId4"/>
              </a:rPr>
              <a:t>jgillis@abvi-goodwill.com</a:t>
            </a:r>
            <a:endParaRPr lang="en-US" sz="1800" dirty="0" smtClean="0">
              <a:latin typeface="Tahoma" pitchFamily="34" charset="0"/>
              <a:ea typeface="Tahoma" pitchFamily="34" charset="0"/>
              <a:cs typeface="Tahoma" pitchFamily="34" charset="0"/>
            </a:endParaRPr>
          </a:p>
          <a:p>
            <a:pPr marL="109728" indent="0" algn="ctr">
              <a:buNone/>
            </a:pPr>
            <a:endParaRPr lang="en-US" sz="18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1904026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5374</TotalTime>
  <Words>784</Words>
  <Application>Microsoft Office PowerPoint</Application>
  <PresentationFormat>On-screen Show (4:3)</PresentationFormat>
  <Paragraphs>60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AgrAbility: The Goodwill Connection</vt:lpstr>
      <vt:lpstr>When you hear Goodwill, is this what you think of?</vt:lpstr>
      <vt:lpstr>The Retail Engine is What Fuels Us!</vt:lpstr>
      <vt:lpstr>Goodwill Beyond the Store Doors </vt:lpstr>
      <vt:lpstr>Independent, Community-Based Organizations With a Mission</vt:lpstr>
      <vt:lpstr>Goodwill of the Finger Lakes</vt:lpstr>
      <vt:lpstr>Our Priorities as an AgrAbility Partner</vt:lpstr>
      <vt:lpstr>Help Us Help You …</vt:lpstr>
      <vt:lpstr>Questions?</vt:lpstr>
    </vt:vector>
  </TitlesOfParts>
  <Company>ABVI-Goodwill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JoBeth Rath</dc:creator>
  <cp:lastModifiedBy>JoBeth Rath</cp:lastModifiedBy>
  <cp:revision>16</cp:revision>
  <cp:lastPrinted>2013-04-07T19:56:20Z</cp:lastPrinted>
  <dcterms:created xsi:type="dcterms:W3CDTF">2013-03-29T03:04:21Z</dcterms:created>
  <dcterms:modified xsi:type="dcterms:W3CDTF">2013-04-07T19:56:33Z</dcterms:modified>
</cp:coreProperties>
</file>