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9"/>
  </p:notesMasterIdLst>
  <p:sldIdLst>
    <p:sldId id="256" r:id="rId2"/>
    <p:sldId id="273" r:id="rId3"/>
    <p:sldId id="257" r:id="rId4"/>
    <p:sldId id="267" r:id="rId5"/>
    <p:sldId id="270" r:id="rId6"/>
    <p:sldId id="262" r:id="rId7"/>
    <p:sldId id="268" r:id="rId8"/>
    <p:sldId id="271" r:id="rId9"/>
    <p:sldId id="272" r:id="rId10"/>
    <p:sldId id="265" r:id="rId11"/>
    <p:sldId id="260" r:id="rId12"/>
    <p:sldId id="264" r:id="rId13"/>
    <p:sldId id="261" r:id="rId14"/>
    <p:sldId id="269" r:id="rId15"/>
    <p:sldId id="259" r:id="rId16"/>
    <p:sldId id="263" r:id="rId17"/>
    <p:sldId id="26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347" autoAdjust="0"/>
  </p:normalViewPr>
  <p:slideViewPr>
    <p:cSldViewPr>
      <p:cViewPr varScale="1">
        <p:scale>
          <a:sx n="40" d="100"/>
          <a:sy n="40" d="100"/>
        </p:scale>
        <p:origin x="-864" y="-77"/>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0DC0D2-0855-4E65-8070-6219CAEE6789}" type="datetimeFigureOut">
              <a:rPr lang="en-US" smtClean="0"/>
              <a:pPr/>
              <a:t>4/9/2013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80AE4E-5934-4ABC-9271-09592CEFAB5A}" type="slidenum">
              <a:rPr lang="en-US" smtClean="0"/>
              <a:pPr/>
              <a:t>‹#›</a:t>
            </a:fld>
            <a:endParaRPr lang="en-US"/>
          </a:p>
        </p:txBody>
      </p:sp>
    </p:spTree>
    <p:extLst>
      <p:ext uri="{BB962C8B-B14F-4D97-AF65-F5344CB8AC3E}">
        <p14:creationId xmlns:p14="http://schemas.microsoft.com/office/powerpoint/2010/main" xmlns="" val="104690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nutshell,</a:t>
            </a:r>
            <a:r>
              <a:rPr lang="en-US" baseline="0" dirty="0" smtClean="0"/>
              <a:t> occupational therapy can best be described as “the job of living.” Any sort of daily occupations fall under the scope…occupational therapy practitioners aim to keep individuals safe while performing their occupations to the best of their ability. If we need to adapt the task or environment to achieve this goal, then that’s what we do!</a:t>
            </a:r>
            <a:endParaRPr lang="en-US" dirty="0"/>
          </a:p>
        </p:txBody>
      </p:sp>
      <p:sp>
        <p:nvSpPr>
          <p:cNvPr id="4" name="Slide Number Placeholder 3"/>
          <p:cNvSpPr>
            <a:spLocks noGrp="1"/>
          </p:cNvSpPr>
          <p:nvPr>
            <p:ph type="sldNum" sz="quarter" idx="10"/>
          </p:nvPr>
        </p:nvSpPr>
        <p:spPr/>
        <p:txBody>
          <a:bodyPr/>
          <a:lstStyle/>
          <a:p>
            <a:fld id="{BF80AE4E-5934-4ABC-9271-09592CEFAB5A}" type="slidenum">
              <a:rPr lang="en-US" smtClean="0"/>
              <a:pPr/>
              <a:t>3</a:t>
            </a:fld>
            <a:endParaRPr lang="en-US"/>
          </a:p>
        </p:txBody>
      </p:sp>
    </p:spTree>
    <p:extLst>
      <p:ext uri="{BB962C8B-B14F-4D97-AF65-F5344CB8AC3E}">
        <p14:creationId xmlns:p14="http://schemas.microsoft.com/office/powerpoint/2010/main" xmlns="" val="348481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 student collaboration-develop more comprehensive</a:t>
            </a:r>
            <a:r>
              <a:rPr lang="en-US" baseline="0" dirty="0" smtClean="0"/>
              <a:t> assessments, activity analyses of specific farm chores</a:t>
            </a:r>
            <a:endParaRPr lang="en-US" dirty="0"/>
          </a:p>
        </p:txBody>
      </p:sp>
      <p:sp>
        <p:nvSpPr>
          <p:cNvPr id="4" name="Slide Number Placeholder 3"/>
          <p:cNvSpPr>
            <a:spLocks noGrp="1"/>
          </p:cNvSpPr>
          <p:nvPr>
            <p:ph type="sldNum" sz="quarter" idx="10"/>
          </p:nvPr>
        </p:nvSpPr>
        <p:spPr/>
        <p:txBody>
          <a:bodyPr/>
          <a:lstStyle/>
          <a:p>
            <a:fld id="{BF80AE4E-5934-4ABC-9271-09592CEFAB5A}" type="slidenum">
              <a:rPr lang="en-US" smtClean="0"/>
              <a:pPr/>
              <a:t>13</a:t>
            </a:fld>
            <a:endParaRPr lang="en-US"/>
          </a:p>
        </p:txBody>
      </p:sp>
    </p:spTree>
    <p:extLst>
      <p:ext uri="{BB962C8B-B14F-4D97-AF65-F5344CB8AC3E}">
        <p14:creationId xmlns:p14="http://schemas.microsoft.com/office/powerpoint/2010/main" xmlns="" val="2410942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terms we use in OT. We look at a person’s daily occupations, their routines, habits &amp; roles…how does the environment play a part in how a person performs his/her daily occupations. If farming is a person’s meaning and motivation, then we strive for that person to continue farming safely for as long as possible.</a:t>
            </a:r>
            <a:endParaRPr lang="en-US" dirty="0"/>
          </a:p>
        </p:txBody>
      </p:sp>
      <p:sp>
        <p:nvSpPr>
          <p:cNvPr id="4" name="Slide Number Placeholder 3"/>
          <p:cNvSpPr>
            <a:spLocks noGrp="1"/>
          </p:cNvSpPr>
          <p:nvPr>
            <p:ph type="sldNum" sz="quarter" idx="10"/>
          </p:nvPr>
        </p:nvSpPr>
        <p:spPr/>
        <p:txBody>
          <a:bodyPr/>
          <a:lstStyle/>
          <a:p>
            <a:fld id="{BF80AE4E-5934-4ABC-9271-09592CEFAB5A}" type="slidenum">
              <a:rPr lang="en-US" smtClean="0"/>
              <a:pPr/>
              <a:t>4</a:t>
            </a:fld>
            <a:endParaRPr lang="en-US"/>
          </a:p>
        </p:txBody>
      </p:sp>
    </p:spTree>
    <p:extLst>
      <p:ext uri="{BB962C8B-B14F-4D97-AF65-F5344CB8AC3E}">
        <p14:creationId xmlns:p14="http://schemas.microsoft.com/office/powerpoint/2010/main" xmlns="" val="293776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wanted to briefly touch on how my 16-week rotation</a:t>
            </a:r>
            <a:r>
              <a:rPr lang="en-US" baseline="0" dirty="0" smtClean="0"/>
              <a:t> was spent, targeting the priorities of </a:t>
            </a:r>
            <a:r>
              <a:rPr lang="en-US" baseline="0" dirty="0" err="1" smtClean="0"/>
              <a:t>AgrAbility</a:t>
            </a:r>
            <a:r>
              <a:rPr lang="en-US" baseline="0" dirty="0" smtClean="0"/>
              <a:t> (well, all except for marketing!) Here are a few pictures of some of my projects!</a:t>
            </a:r>
            <a:endParaRPr lang="en-US" dirty="0"/>
          </a:p>
        </p:txBody>
      </p:sp>
      <p:sp>
        <p:nvSpPr>
          <p:cNvPr id="4" name="Slide Number Placeholder 3"/>
          <p:cNvSpPr>
            <a:spLocks noGrp="1"/>
          </p:cNvSpPr>
          <p:nvPr>
            <p:ph type="sldNum" sz="quarter" idx="10"/>
          </p:nvPr>
        </p:nvSpPr>
        <p:spPr/>
        <p:txBody>
          <a:bodyPr/>
          <a:lstStyle/>
          <a:p>
            <a:fld id="{BF80AE4E-5934-4ABC-9271-09592CEFAB5A}" type="slidenum">
              <a:rPr lang="en-US" smtClean="0"/>
              <a:pPr/>
              <a:t>6</a:t>
            </a:fld>
            <a:endParaRPr lang="en-US"/>
          </a:p>
        </p:txBody>
      </p:sp>
    </p:spTree>
    <p:extLst>
      <p:ext uri="{BB962C8B-B14F-4D97-AF65-F5344CB8AC3E}">
        <p14:creationId xmlns:p14="http://schemas.microsoft.com/office/powerpoint/2010/main" xmlns="" val="219175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a:t>
            </a:r>
            <a:r>
              <a:rPr lang="en-US" baseline="0" dirty="0" smtClean="0"/>
              <a:t> my 16 weeks I was able to travel with Rod &amp; Del to </a:t>
            </a:r>
            <a:r>
              <a:rPr lang="en-US" baseline="0" dirty="0" err="1" smtClean="0"/>
              <a:t>AgrAbility</a:t>
            </a:r>
            <a:r>
              <a:rPr lang="en-US" baseline="0" dirty="0" smtClean="0"/>
              <a:t> clients, some were follow-up visits and some were initial visits for new clients. These were always rewarding experiences as I could tie so many similarities to the goals of occupational therapy and </a:t>
            </a:r>
            <a:r>
              <a:rPr lang="en-US" baseline="0" dirty="0" err="1" smtClean="0"/>
              <a:t>AgrAbility</a:t>
            </a:r>
            <a:r>
              <a:rPr lang="en-US" baseline="0" dirty="0" smtClean="0"/>
              <a:t>. Despite injury and illness, we long to see farmers continue farming-plain and simple. Rod &amp; Del were the experts related to assistive technology on the farm. I was the student, eager to learn more, who really only had a health/medical perspective to it all.</a:t>
            </a:r>
            <a:endParaRPr lang="en-US" dirty="0"/>
          </a:p>
        </p:txBody>
      </p:sp>
      <p:sp>
        <p:nvSpPr>
          <p:cNvPr id="4" name="Slide Number Placeholder 3"/>
          <p:cNvSpPr>
            <a:spLocks noGrp="1"/>
          </p:cNvSpPr>
          <p:nvPr>
            <p:ph type="sldNum" sz="quarter" idx="10"/>
          </p:nvPr>
        </p:nvSpPr>
        <p:spPr/>
        <p:txBody>
          <a:bodyPr/>
          <a:lstStyle/>
          <a:p>
            <a:fld id="{BF80AE4E-5934-4ABC-9271-09592CEFAB5A}" type="slidenum">
              <a:rPr lang="en-US" smtClean="0"/>
              <a:pPr/>
              <a:t>7</a:t>
            </a:fld>
            <a:endParaRPr lang="en-US"/>
          </a:p>
        </p:txBody>
      </p:sp>
    </p:spTree>
    <p:extLst>
      <p:ext uri="{BB962C8B-B14F-4D97-AF65-F5344CB8AC3E}">
        <p14:creationId xmlns:p14="http://schemas.microsoft.com/office/powerpoint/2010/main" xmlns="" val="14850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Networking-promoting</a:t>
            </a:r>
            <a:r>
              <a:rPr lang="en-US" baseline="0" dirty="0" smtClean="0"/>
              <a:t> </a:t>
            </a:r>
            <a:r>
              <a:rPr lang="en-US" baseline="0" dirty="0" err="1" smtClean="0"/>
              <a:t>AgrAbility</a:t>
            </a:r>
            <a:r>
              <a:rPr lang="en-US" baseline="0" dirty="0" smtClean="0"/>
              <a:t> to the public, from an OT perspective. Talking about the importance of prevention…but this piece could be expanded so much more. OT students and faculty have an entirely different networking cohort. They can spread the word to various healthcare providers while at work, state and national conventions.</a:t>
            </a:r>
          </a:p>
          <a:p>
            <a:r>
              <a:rPr lang="en-US" baseline="0" dirty="0" smtClean="0"/>
              <a:t>I didn’t get to focus so much on the marketing side of things!</a:t>
            </a:r>
          </a:p>
        </p:txBody>
      </p:sp>
      <p:sp>
        <p:nvSpPr>
          <p:cNvPr id="4" name="Slide Number Placeholder 3"/>
          <p:cNvSpPr>
            <a:spLocks noGrp="1"/>
          </p:cNvSpPr>
          <p:nvPr>
            <p:ph type="sldNum" sz="quarter" idx="10"/>
          </p:nvPr>
        </p:nvSpPr>
        <p:spPr/>
        <p:txBody>
          <a:bodyPr/>
          <a:lstStyle/>
          <a:p>
            <a:fld id="{BF80AE4E-5934-4ABC-9271-09592CEFAB5A}" type="slidenum">
              <a:rPr lang="en-US" smtClean="0"/>
              <a:pPr/>
              <a:t>8</a:t>
            </a:fld>
            <a:endParaRPr lang="en-US"/>
          </a:p>
        </p:txBody>
      </p:sp>
    </p:spTree>
    <p:extLst>
      <p:ext uri="{BB962C8B-B14F-4D97-AF65-F5344CB8AC3E}">
        <p14:creationId xmlns:p14="http://schemas.microsoft.com/office/powerpoint/2010/main" xmlns="" val="405898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My experience-I wanted to hit a little bit on one of my projects. I was interested in determining some similarities and differences among farmers with and without disabilities.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BF80AE4E-5934-4ABC-9271-09592CEFAB5A}" type="slidenum">
              <a:rPr lang="en-US" smtClean="0"/>
              <a:pPr/>
              <a:t>9</a:t>
            </a:fld>
            <a:endParaRPr lang="en-US"/>
          </a:p>
        </p:txBody>
      </p:sp>
    </p:spTree>
    <p:extLst>
      <p:ext uri="{BB962C8B-B14F-4D97-AF65-F5344CB8AC3E}">
        <p14:creationId xmlns:p14="http://schemas.microsoft.com/office/powerpoint/2010/main" xmlns="" val="2259841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lot of potential possibilities</a:t>
            </a:r>
            <a:r>
              <a:rPr lang="en-US" baseline="0" dirty="0" smtClean="0"/>
              <a:t> for a successful partnership between state </a:t>
            </a:r>
            <a:r>
              <a:rPr lang="en-US" baseline="0" dirty="0" err="1" smtClean="0"/>
              <a:t>AgrAbility</a:t>
            </a:r>
            <a:r>
              <a:rPr lang="en-US" baseline="0" dirty="0" smtClean="0"/>
              <a:t> projects and occupational therapy programs. My student experience allowed me to decide what I wanted to focus on for 16 weeks. </a:t>
            </a:r>
            <a:r>
              <a:rPr lang="en-US" baseline="0" dirty="0" err="1" smtClean="0"/>
              <a:t>AgrAbility</a:t>
            </a:r>
            <a:r>
              <a:rPr lang="en-US" baseline="0" dirty="0" smtClean="0"/>
              <a:t> is an amazing resource for OTs in all healthcare settings (hospitals, rehab centers) and working with Nebraska’s program truly benefited me to spread the word not only to my classmates but also my professors.</a:t>
            </a:r>
            <a:endParaRPr lang="en-US" dirty="0"/>
          </a:p>
        </p:txBody>
      </p:sp>
      <p:sp>
        <p:nvSpPr>
          <p:cNvPr id="4" name="Slide Number Placeholder 3"/>
          <p:cNvSpPr>
            <a:spLocks noGrp="1"/>
          </p:cNvSpPr>
          <p:nvPr>
            <p:ph type="sldNum" sz="quarter" idx="10"/>
          </p:nvPr>
        </p:nvSpPr>
        <p:spPr/>
        <p:txBody>
          <a:bodyPr/>
          <a:lstStyle/>
          <a:p>
            <a:fld id="{BF80AE4E-5934-4ABC-9271-09592CEFAB5A}" type="slidenum">
              <a:rPr lang="en-US" smtClean="0"/>
              <a:pPr/>
              <a:t>10</a:t>
            </a:fld>
            <a:endParaRPr lang="en-US"/>
          </a:p>
        </p:txBody>
      </p:sp>
    </p:spTree>
    <p:extLst>
      <p:ext uri="{BB962C8B-B14F-4D97-AF65-F5344CB8AC3E}">
        <p14:creationId xmlns:p14="http://schemas.microsoft.com/office/powerpoint/2010/main" xmlns="" val="3760976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situations, there are tools/devices that we as OT students/practitioners are aware of that are typically used in the home setting but could also apply to the farm setting.</a:t>
            </a:r>
            <a:endParaRPr lang="en-US" dirty="0"/>
          </a:p>
        </p:txBody>
      </p:sp>
      <p:sp>
        <p:nvSpPr>
          <p:cNvPr id="4" name="Slide Number Placeholder 3"/>
          <p:cNvSpPr>
            <a:spLocks noGrp="1"/>
          </p:cNvSpPr>
          <p:nvPr>
            <p:ph type="sldNum" sz="quarter" idx="10"/>
          </p:nvPr>
        </p:nvSpPr>
        <p:spPr/>
        <p:txBody>
          <a:bodyPr/>
          <a:lstStyle/>
          <a:p>
            <a:fld id="{BF80AE4E-5934-4ABC-9271-09592CEFAB5A}" type="slidenum">
              <a:rPr lang="en-US" smtClean="0"/>
              <a:pPr/>
              <a:t>11</a:t>
            </a:fld>
            <a:endParaRPr lang="en-US"/>
          </a:p>
        </p:txBody>
      </p:sp>
    </p:spTree>
    <p:extLst>
      <p:ext uri="{BB962C8B-B14F-4D97-AF65-F5344CB8AC3E}">
        <p14:creationId xmlns:p14="http://schemas.microsoft.com/office/powerpoint/2010/main" xmlns="" val="3489386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are educated</a:t>
            </a:r>
            <a:r>
              <a:rPr lang="en-US" baseline="0" dirty="0" smtClean="0"/>
              <a:t> on the most up-to-date research while they are in school, and are required to collect continuing education credits every 2 years upon becoming licensed in a specific state.</a:t>
            </a:r>
            <a:endParaRPr lang="en-US" dirty="0"/>
          </a:p>
        </p:txBody>
      </p:sp>
      <p:sp>
        <p:nvSpPr>
          <p:cNvPr id="4" name="Slide Number Placeholder 3"/>
          <p:cNvSpPr>
            <a:spLocks noGrp="1"/>
          </p:cNvSpPr>
          <p:nvPr>
            <p:ph type="sldNum" sz="quarter" idx="10"/>
          </p:nvPr>
        </p:nvSpPr>
        <p:spPr/>
        <p:txBody>
          <a:bodyPr/>
          <a:lstStyle/>
          <a:p>
            <a:fld id="{BF80AE4E-5934-4ABC-9271-09592CEFAB5A}" type="slidenum">
              <a:rPr lang="en-US" smtClean="0"/>
              <a:pPr/>
              <a:t>12</a:t>
            </a:fld>
            <a:endParaRPr lang="en-US"/>
          </a:p>
        </p:txBody>
      </p:sp>
    </p:spTree>
    <p:extLst>
      <p:ext uri="{BB962C8B-B14F-4D97-AF65-F5344CB8AC3E}">
        <p14:creationId xmlns:p14="http://schemas.microsoft.com/office/powerpoint/2010/main" xmlns="" val="3385084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B6DA602-7D18-4DC3-88EA-F836AB261624}" type="datetimeFigureOut">
              <a:rPr lang="en-US" smtClean="0"/>
              <a:pPr/>
              <a:t>4/9/2013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DC018BF-85D1-4EFB-83A3-B31B6A85565E}" type="slidenum">
              <a:rPr lang="en-US" smtClean="0"/>
              <a:pPr/>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6DA602-7D18-4DC3-88EA-F836AB261624}" type="datetimeFigureOut">
              <a:rPr lang="en-US" smtClean="0"/>
              <a:pPr/>
              <a:t>4/9/2013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C018BF-85D1-4EFB-83A3-B31B6A85565E}"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6DA602-7D18-4DC3-88EA-F836AB261624}" type="datetimeFigureOut">
              <a:rPr lang="en-US" smtClean="0"/>
              <a:pPr/>
              <a:t>4/9/2013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C018BF-85D1-4EFB-83A3-B31B6A85565E}"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6DA602-7D18-4DC3-88EA-F836AB261624}" type="datetimeFigureOut">
              <a:rPr lang="en-US" smtClean="0"/>
              <a:pPr/>
              <a:t>4/9/2013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C018BF-85D1-4EFB-83A3-B31B6A85565E}"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6DA602-7D18-4DC3-88EA-F836AB261624}" type="datetimeFigureOut">
              <a:rPr lang="en-US" smtClean="0"/>
              <a:pPr/>
              <a:t>4/9/2013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C018BF-85D1-4EFB-83A3-B31B6A85565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B6DA602-7D18-4DC3-88EA-F836AB261624}" type="datetimeFigureOut">
              <a:rPr lang="en-US" smtClean="0"/>
              <a:pPr/>
              <a:t>4/9/2013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C018BF-85D1-4EFB-83A3-B31B6A85565E}"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6DA602-7D18-4DC3-88EA-F836AB261624}" type="datetimeFigureOut">
              <a:rPr lang="en-US" smtClean="0"/>
              <a:pPr/>
              <a:t>4/9/2013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C018BF-85D1-4EFB-83A3-B31B6A85565E}"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6DA602-7D18-4DC3-88EA-F836AB261624}" type="datetimeFigureOut">
              <a:rPr lang="en-US" smtClean="0"/>
              <a:pPr/>
              <a:t>4/9/2013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C018BF-85D1-4EFB-83A3-B31B6A85565E}"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DA602-7D18-4DC3-88EA-F836AB261624}" type="datetimeFigureOut">
              <a:rPr lang="en-US" smtClean="0"/>
              <a:pPr/>
              <a:t>4/9/2013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C018BF-85D1-4EFB-83A3-B31B6A85565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6DA602-7D18-4DC3-88EA-F836AB261624}" type="datetimeFigureOut">
              <a:rPr lang="en-US" smtClean="0"/>
              <a:pPr/>
              <a:t>4/9/2013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C018BF-85D1-4EFB-83A3-B31B6A85565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6DA602-7D18-4DC3-88EA-F836AB261624}" type="datetimeFigureOut">
              <a:rPr lang="en-US" smtClean="0"/>
              <a:pPr/>
              <a:t>4/9/2013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C018BF-85D1-4EFB-83A3-B31B6A85565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5B6DA602-7D18-4DC3-88EA-F836AB261624}" type="datetimeFigureOut">
              <a:rPr lang="en-US" smtClean="0"/>
              <a:pPr/>
              <a:t>4/9/2013</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1DC018BF-85D1-4EFB-83A3-B31B6A8556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aota.org/Educate/Schools/EntryLevelOT/38117.aspx" TargetMode="External"/><Relationship Id="rId2" Type="http://schemas.openxmlformats.org/officeDocument/2006/relationships/hyperlink" Target="http://www.aota.org/Educate/Schools/EntryLevelOT/38119.asp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aelewandowski@stanthonyhospital.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oleObject" Target="../embeddings/oleObject1.bin"/><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Cultivate a Partnership:</a:t>
            </a:r>
            <a:br>
              <a:rPr lang="en-US" dirty="0" smtClean="0"/>
            </a:br>
            <a:r>
              <a:rPr lang="en-US" dirty="0" err="1" smtClean="0"/>
              <a:t>AgrAbility</a:t>
            </a:r>
            <a:r>
              <a:rPr lang="en-US" dirty="0" smtClean="0"/>
              <a:t> and Occupational Therapy</a:t>
            </a:r>
            <a:endParaRPr lang="en-US" dirty="0"/>
          </a:p>
        </p:txBody>
      </p:sp>
      <p:sp>
        <p:nvSpPr>
          <p:cNvPr id="3" name="Subtitle 2"/>
          <p:cNvSpPr>
            <a:spLocks noGrp="1"/>
          </p:cNvSpPr>
          <p:nvPr>
            <p:ph type="subTitle" idx="1"/>
          </p:nvPr>
        </p:nvSpPr>
        <p:spPr>
          <a:xfrm>
            <a:off x="1371600" y="3767862"/>
            <a:ext cx="6400800" cy="2556738"/>
          </a:xfrm>
        </p:spPr>
        <p:txBody>
          <a:bodyPr/>
          <a:lstStyle/>
          <a:p>
            <a:r>
              <a:rPr lang="en-US" dirty="0" smtClean="0"/>
              <a:t>Anna Lewandowski, OTD, OTR/L</a:t>
            </a:r>
          </a:p>
          <a:p>
            <a:r>
              <a:rPr lang="en-US" dirty="0" smtClean="0"/>
              <a:t>St. Anthony Regional Hospital</a:t>
            </a:r>
          </a:p>
          <a:p>
            <a:r>
              <a:rPr lang="en-US" dirty="0" smtClean="0"/>
              <a:t>Carroll, Iowa</a:t>
            </a:r>
          </a:p>
          <a:p>
            <a:endParaRPr lang="en-US" dirty="0"/>
          </a:p>
          <a:p>
            <a:r>
              <a:rPr lang="en-US" dirty="0" smtClean="0"/>
              <a:t>*Featured guest speaker, Rod Peterson</a:t>
            </a:r>
            <a:endParaRPr lang="en-US" dirty="0"/>
          </a:p>
        </p:txBody>
      </p:sp>
    </p:spTree>
    <p:extLst>
      <p:ext uri="{BB962C8B-B14F-4D97-AF65-F5344CB8AC3E}">
        <p14:creationId xmlns:p14="http://schemas.microsoft.com/office/powerpoint/2010/main" xmlns="" val="2635011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AgrAbility’s</a:t>
            </a:r>
            <a:r>
              <a:rPr lang="en-US" dirty="0" smtClean="0"/>
              <a:t> mission correlates with occupational therapy!</a:t>
            </a:r>
          </a:p>
          <a:p>
            <a:r>
              <a:rPr lang="en-US" dirty="0" smtClean="0"/>
              <a:t>This collaboration has the potential to benefit OT students and faculty</a:t>
            </a:r>
          </a:p>
          <a:p>
            <a:pPr lvl="1"/>
            <a:r>
              <a:rPr lang="en-US" dirty="0" smtClean="0"/>
              <a:t>Rotation opportunities</a:t>
            </a:r>
          </a:p>
          <a:p>
            <a:pPr lvl="1"/>
            <a:r>
              <a:rPr lang="en-US" dirty="0" smtClean="0"/>
              <a:t>Future practice in rural health</a:t>
            </a:r>
          </a:p>
          <a:p>
            <a:r>
              <a:rPr lang="en-US" dirty="0" smtClean="0"/>
              <a:t>Providing a different knowledge base</a:t>
            </a:r>
          </a:p>
        </p:txBody>
      </p:sp>
      <p:sp>
        <p:nvSpPr>
          <p:cNvPr id="3" name="Title 2"/>
          <p:cNvSpPr>
            <a:spLocks noGrp="1"/>
          </p:cNvSpPr>
          <p:nvPr>
            <p:ph type="title"/>
          </p:nvPr>
        </p:nvSpPr>
        <p:spPr/>
        <p:txBody>
          <a:bodyPr/>
          <a:lstStyle/>
          <a:p>
            <a:r>
              <a:rPr lang="en-US" sz="4400" dirty="0" smtClean="0"/>
              <a:t>My experience with Nebraska </a:t>
            </a:r>
            <a:r>
              <a:rPr lang="en-US" sz="4400" dirty="0" err="1" smtClean="0"/>
              <a:t>AgrAbility</a:t>
            </a:r>
            <a:endParaRPr lang="en-US" sz="4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29400" y="3581400"/>
            <a:ext cx="1685797" cy="2990458"/>
          </a:xfrm>
          <a:prstGeom prst="rect">
            <a:avLst/>
          </a:prstGeom>
        </p:spPr>
      </p:pic>
    </p:spTree>
    <p:extLst>
      <p:ext uri="{BB962C8B-B14F-4D97-AF65-F5344CB8AC3E}">
        <p14:creationId xmlns:p14="http://schemas.microsoft.com/office/powerpoint/2010/main" xmlns="" val="1269707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Primary prevention of injuries and/or musculoskeletal symptoms</a:t>
            </a:r>
          </a:p>
          <a:p>
            <a:r>
              <a:rPr lang="en-US" dirty="0" smtClean="0"/>
              <a:t>Assistive technology</a:t>
            </a:r>
          </a:p>
          <a:p>
            <a:pPr lvl="1"/>
            <a:r>
              <a:rPr lang="en-US" dirty="0" smtClean="0"/>
              <a:t>Ex: built-up handles for five-gallon buckets</a:t>
            </a:r>
          </a:p>
          <a:p>
            <a:r>
              <a:rPr lang="en-US" dirty="0" smtClean="0"/>
              <a:t>Educational opportunities</a:t>
            </a:r>
          </a:p>
          <a:p>
            <a:pPr lvl="1"/>
            <a:r>
              <a:rPr lang="en-US" dirty="0" smtClean="0"/>
              <a:t>Safety Days</a:t>
            </a:r>
          </a:p>
          <a:p>
            <a:pPr lvl="1"/>
            <a:endParaRPr lang="en-US" dirty="0"/>
          </a:p>
        </p:txBody>
      </p:sp>
      <p:sp>
        <p:nvSpPr>
          <p:cNvPr id="3" name="Title 2"/>
          <p:cNvSpPr>
            <a:spLocks noGrp="1"/>
          </p:cNvSpPr>
          <p:nvPr>
            <p:ph type="title"/>
          </p:nvPr>
        </p:nvSpPr>
        <p:spPr/>
        <p:txBody>
          <a:bodyPr/>
          <a:lstStyle/>
          <a:p>
            <a:r>
              <a:rPr lang="en-US" sz="4400" dirty="0" smtClean="0"/>
              <a:t>Link between OT and </a:t>
            </a:r>
            <a:r>
              <a:rPr lang="en-US" sz="4400" dirty="0" err="1" smtClean="0"/>
              <a:t>AgrAbility</a:t>
            </a:r>
            <a:endParaRPr lang="en-US" sz="4400" dirty="0"/>
          </a:p>
        </p:txBody>
      </p:sp>
    </p:spTree>
    <p:extLst>
      <p:ext uri="{BB962C8B-B14F-4D97-AF65-F5344CB8AC3E}">
        <p14:creationId xmlns:p14="http://schemas.microsoft.com/office/powerpoint/2010/main" xmlns="" val="2625207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Latest, most current research (evidence-based practice)</a:t>
            </a:r>
          </a:p>
          <a:p>
            <a:r>
              <a:rPr lang="en-US" dirty="0" smtClean="0"/>
              <a:t>Health/medical perspective to educational and assessment opportunities</a:t>
            </a:r>
          </a:p>
          <a:p>
            <a:pPr lvl="1"/>
            <a:r>
              <a:rPr lang="en-US" dirty="0" smtClean="0"/>
              <a:t>Possibility for secondary conditions</a:t>
            </a:r>
          </a:p>
          <a:p>
            <a:pPr lvl="1"/>
            <a:r>
              <a:rPr lang="en-US" dirty="0" smtClean="0"/>
              <a:t>Lesson plans for future use with youth</a:t>
            </a:r>
          </a:p>
          <a:p>
            <a:r>
              <a:rPr lang="en-US" dirty="0"/>
              <a:t>Networking to a different crowd</a:t>
            </a:r>
          </a:p>
          <a:p>
            <a:pPr lvl="1"/>
            <a:r>
              <a:rPr lang="en-US" dirty="0"/>
              <a:t>Students</a:t>
            </a:r>
          </a:p>
          <a:p>
            <a:pPr lvl="1"/>
            <a:r>
              <a:rPr lang="en-US" dirty="0"/>
              <a:t>Other healthcare </a:t>
            </a:r>
            <a:r>
              <a:rPr lang="en-US" dirty="0" smtClean="0"/>
              <a:t>providers/colleagues</a:t>
            </a:r>
          </a:p>
          <a:p>
            <a:r>
              <a:rPr lang="en-US" dirty="0" smtClean="0"/>
              <a:t>Two-way educational street</a:t>
            </a:r>
            <a:endParaRPr lang="en-US" dirty="0"/>
          </a:p>
        </p:txBody>
      </p:sp>
      <p:sp>
        <p:nvSpPr>
          <p:cNvPr id="3" name="Title 2"/>
          <p:cNvSpPr>
            <a:spLocks noGrp="1"/>
          </p:cNvSpPr>
          <p:nvPr>
            <p:ph type="title"/>
          </p:nvPr>
        </p:nvSpPr>
        <p:spPr/>
        <p:txBody>
          <a:bodyPr/>
          <a:lstStyle/>
          <a:p>
            <a:r>
              <a:rPr lang="en-US" sz="4400" dirty="0" smtClean="0"/>
              <a:t>OT students &amp; faculty have so much to offer </a:t>
            </a:r>
            <a:r>
              <a:rPr lang="en-US" sz="4400" dirty="0" err="1" smtClean="0"/>
              <a:t>AgrAbility</a:t>
            </a:r>
            <a:r>
              <a:rPr lang="en-US" sz="4400" dirty="0" smtClean="0"/>
              <a:t>!</a:t>
            </a:r>
            <a:endParaRPr lang="en-US" sz="4400" dirty="0"/>
          </a:p>
        </p:txBody>
      </p:sp>
    </p:spTree>
    <p:extLst>
      <p:ext uri="{BB962C8B-B14F-4D97-AF65-F5344CB8AC3E}">
        <p14:creationId xmlns:p14="http://schemas.microsoft.com/office/powerpoint/2010/main" xmlns="" val="3646435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Encourage health &amp; wellness to farmers at fairs/events</a:t>
            </a:r>
          </a:p>
          <a:p>
            <a:r>
              <a:rPr lang="en-US" dirty="0" smtClean="0"/>
              <a:t>Invite students to on-site farm assessments</a:t>
            </a:r>
          </a:p>
          <a:p>
            <a:r>
              <a:rPr lang="en-US" dirty="0" smtClean="0"/>
              <a:t>Collaborate with OT students</a:t>
            </a:r>
          </a:p>
          <a:p>
            <a:pPr lvl="1"/>
            <a:r>
              <a:rPr lang="en-US" dirty="0" smtClean="0"/>
              <a:t>Activity analyses of farm chores</a:t>
            </a:r>
          </a:p>
          <a:p>
            <a:endParaRPr lang="en-US" dirty="0"/>
          </a:p>
        </p:txBody>
      </p:sp>
      <p:sp>
        <p:nvSpPr>
          <p:cNvPr id="3" name="Title 2"/>
          <p:cNvSpPr>
            <a:spLocks noGrp="1"/>
          </p:cNvSpPr>
          <p:nvPr>
            <p:ph type="title"/>
          </p:nvPr>
        </p:nvSpPr>
        <p:spPr/>
        <p:txBody>
          <a:bodyPr/>
          <a:lstStyle/>
          <a:p>
            <a:r>
              <a:rPr lang="en-US" dirty="0" smtClean="0"/>
              <a:t>Programing Possibilities</a:t>
            </a:r>
            <a:endParaRPr lang="en-US" dirty="0"/>
          </a:p>
        </p:txBody>
      </p:sp>
    </p:spTree>
    <p:extLst>
      <p:ext uri="{BB962C8B-B14F-4D97-AF65-F5344CB8AC3E}">
        <p14:creationId xmlns:p14="http://schemas.microsoft.com/office/powerpoint/2010/main" xmlns="" val="918092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Rod Peterson</a:t>
            </a:r>
          </a:p>
          <a:p>
            <a:pPr lvl="1"/>
            <a:r>
              <a:rPr lang="en-US" dirty="0" smtClean="0"/>
              <a:t>Nebraska </a:t>
            </a:r>
            <a:r>
              <a:rPr lang="en-US" dirty="0" err="1" smtClean="0"/>
              <a:t>AgrAbility</a:t>
            </a:r>
            <a:endParaRPr lang="en-US" dirty="0"/>
          </a:p>
        </p:txBody>
      </p:sp>
      <p:sp>
        <p:nvSpPr>
          <p:cNvPr id="3" name="Title 2"/>
          <p:cNvSpPr>
            <a:spLocks noGrp="1"/>
          </p:cNvSpPr>
          <p:nvPr>
            <p:ph type="title"/>
          </p:nvPr>
        </p:nvSpPr>
        <p:spPr/>
        <p:txBody>
          <a:bodyPr/>
          <a:lstStyle/>
          <a:p>
            <a:r>
              <a:rPr lang="en-US" sz="4800" dirty="0" smtClean="0"/>
              <a:t>The other perspective…</a:t>
            </a:r>
            <a:endParaRPr lang="en-US" sz="4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3043" y="2667000"/>
            <a:ext cx="2115507" cy="2438400"/>
          </a:xfrm>
          <a:prstGeom prst="rect">
            <a:avLst/>
          </a:prstGeom>
        </p:spPr>
      </p:pic>
    </p:spTree>
    <p:extLst>
      <p:ext uri="{BB962C8B-B14F-4D97-AF65-F5344CB8AC3E}">
        <p14:creationId xmlns:p14="http://schemas.microsoft.com/office/powerpoint/2010/main" xmlns="" val="1186361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hlinkClick r:id="rId2"/>
              </a:rPr>
              <a:t>http://www.aota.org/Educate/Schools/EntryLevelOT/Doctoral.aspx</a:t>
            </a:r>
          </a:p>
          <a:p>
            <a:r>
              <a:rPr lang="en-US" dirty="0" smtClean="0">
                <a:hlinkClick r:id="rId2"/>
              </a:rPr>
              <a:t>http</a:t>
            </a:r>
            <a:r>
              <a:rPr lang="en-US" dirty="0">
                <a:hlinkClick r:id="rId2"/>
              </a:rPr>
              <a:t>://</a:t>
            </a:r>
            <a:r>
              <a:rPr lang="en-US" dirty="0" smtClean="0">
                <a:hlinkClick r:id="rId2"/>
              </a:rPr>
              <a:t>www.aota.org/Educate/Schools/EntryLevelOT/38119.aspx</a:t>
            </a:r>
            <a:endParaRPr lang="en-US" dirty="0" smtClean="0"/>
          </a:p>
          <a:p>
            <a:r>
              <a:rPr lang="en-US" dirty="0">
                <a:hlinkClick r:id="rId3"/>
              </a:rPr>
              <a:t>http://</a:t>
            </a:r>
            <a:r>
              <a:rPr lang="en-US" dirty="0" smtClean="0">
                <a:hlinkClick r:id="rId3"/>
              </a:rPr>
              <a:t>www.aota.org/Educate/Schools/EntryLevelOT/38117.aspx</a:t>
            </a:r>
            <a:endParaRPr lang="en-US" dirty="0" smtClean="0"/>
          </a:p>
          <a:p>
            <a:endParaRPr lang="en-US" dirty="0" smtClean="0"/>
          </a:p>
          <a:p>
            <a:endParaRPr lang="en-US" dirty="0" smtClean="0"/>
          </a:p>
        </p:txBody>
      </p:sp>
      <p:sp>
        <p:nvSpPr>
          <p:cNvPr id="3" name="Title 2"/>
          <p:cNvSpPr>
            <a:spLocks noGrp="1"/>
          </p:cNvSpPr>
          <p:nvPr>
            <p:ph type="title"/>
          </p:nvPr>
        </p:nvSpPr>
        <p:spPr/>
        <p:txBody>
          <a:bodyPr/>
          <a:lstStyle/>
          <a:p>
            <a:r>
              <a:rPr lang="en-US" sz="4400" dirty="0" smtClean="0"/>
              <a:t>Accredited OT and OTA programs</a:t>
            </a:r>
            <a:endParaRPr lang="en-US" sz="4400" dirty="0"/>
          </a:p>
        </p:txBody>
      </p:sp>
    </p:spTree>
    <p:extLst>
      <p:ext uri="{BB962C8B-B14F-4D97-AF65-F5344CB8AC3E}">
        <p14:creationId xmlns:p14="http://schemas.microsoft.com/office/powerpoint/2010/main" xmlns="" val="4252681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OT Master's-Level Programs - Accredited - Mozilla Firefox"/>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9714" y="609600"/>
            <a:ext cx="8794993" cy="5943600"/>
          </a:xfrm>
          <a:prstGeom prst="rect">
            <a:avLst/>
          </a:prstGeom>
        </p:spPr>
      </p:pic>
    </p:spTree>
    <p:extLst>
      <p:ext uri="{BB962C8B-B14F-4D97-AF65-F5344CB8AC3E}">
        <p14:creationId xmlns:p14="http://schemas.microsoft.com/office/powerpoint/2010/main" xmlns="" val="3079818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Anna Lewandowski, OTR/L</a:t>
            </a:r>
          </a:p>
          <a:p>
            <a:pPr lvl="1"/>
            <a:r>
              <a:rPr lang="en-US" dirty="0" smtClean="0">
                <a:hlinkClick r:id="rId2"/>
              </a:rPr>
              <a:t>aelewandowski@stanthonyhospital.org</a:t>
            </a:r>
            <a:endParaRPr lang="en-US" dirty="0" smtClean="0"/>
          </a:p>
          <a:p>
            <a:endParaRPr lang="en-US" dirty="0"/>
          </a:p>
        </p:txBody>
      </p:sp>
      <p:sp>
        <p:nvSpPr>
          <p:cNvPr id="3" name="Title 2"/>
          <p:cNvSpPr>
            <a:spLocks noGrp="1"/>
          </p:cNvSpPr>
          <p:nvPr>
            <p:ph type="title"/>
          </p:nvPr>
        </p:nvSpPr>
        <p:spPr/>
        <p:txBody>
          <a:bodyPr/>
          <a:lstStyle/>
          <a:p>
            <a:r>
              <a:rPr lang="en-US" sz="4000" dirty="0" smtClean="0"/>
              <a:t>Questions, comments, etc.?</a:t>
            </a:r>
            <a:endParaRPr lang="en-US" sz="4000" dirty="0"/>
          </a:p>
        </p:txBody>
      </p:sp>
    </p:spTree>
    <p:extLst>
      <p:ext uri="{BB962C8B-B14F-4D97-AF65-F5344CB8AC3E}">
        <p14:creationId xmlns:p14="http://schemas.microsoft.com/office/powerpoint/2010/main" xmlns="" val="3630466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Participants will be able to:</a:t>
            </a:r>
          </a:p>
          <a:p>
            <a:pPr lvl="1"/>
            <a:r>
              <a:rPr lang="en-US" dirty="0"/>
              <a:t>Identify the role occupational therapy can play in farmers’ (with &amp; without disabilities) overall health</a:t>
            </a:r>
          </a:p>
          <a:p>
            <a:pPr lvl="1"/>
            <a:r>
              <a:rPr lang="en-US" dirty="0"/>
              <a:t>Recognize the benefits of a partnership with occupational therapy students &amp; </a:t>
            </a:r>
            <a:r>
              <a:rPr lang="en-US" dirty="0" err="1"/>
              <a:t>AgrAbility</a:t>
            </a:r>
            <a:endParaRPr lang="en-US" dirty="0"/>
          </a:p>
          <a:p>
            <a:pPr lvl="1"/>
            <a:r>
              <a:rPr lang="en-US" dirty="0"/>
              <a:t>List possible programming ideas for your respective state </a:t>
            </a:r>
            <a:r>
              <a:rPr lang="en-US" dirty="0" err="1"/>
              <a:t>AgrAbility</a:t>
            </a:r>
            <a:r>
              <a:rPr lang="en-US" dirty="0"/>
              <a:t> project</a:t>
            </a:r>
          </a:p>
          <a:p>
            <a:endParaRPr lang="en-US" dirty="0"/>
          </a:p>
        </p:txBody>
      </p:sp>
      <p:sp>
        <p:nvSpPr>
          <p:cNvPr id="3" name="Title 2"/>
          <p:cNvSpPr>
            <a:spLocks noGrp="1"/>
          </p:cNvSpPr>
          <p:nvPr>
            <p:ph type="title"/>
          </p:nvPr>
        </p:nvSpPr>
        <p:spPr/>
        <p:txBody>
          <a:bodyPr/>
          <a:lstStyle/>
          <a:p>
            <a:r>
              <a:rPr lang="en-US" dirty="0" smtClean="0"/>
              <a:t>Session Objectives</a:t>
            </a:r>
            <a:endParaRPr lang="en-US" dirty="0"/>
          </a:p>
        </p:txBody>
      </p:sp>
    </p:spTree>
    <p:extLst>
      <p:ext uri="{BB962C8B-B14F-4D97-AF65-F5344CB8AC3E}">
        <p14:creationId xmlns:p14="http://schemas.microsoft.com/office/powerpoint/2010/main" xmlns="" val="3840048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Occupational therapy:</a:t>
            </a:r>
          </a:p>
          <a:p>
            <a:pPr lvl="1"/>
            <a:r>
              <a:rPr lang="en-US" dirty="0" smtClean="0"/>
              <a:t>“therapeutic use of occupations…including </a:t>
            </a:r>
            <a:r>
              <a:rPr lang="en-US" b="1" dirty="0" smtClean="0"/>
              <a:t>everyday life activities</a:t>
            </a:r>
            <a:r>
              <a:rPr lang="en-US" dirty="0" smtClean="0"/>
              <a:t>…to support </a:t>
            </a:r>
            <a:r>
              <a:rPr lang="en-US" b="1" dirty="0" smtClean="0"/>
              <a:t>participation, performance, &amp; function</a:t>
            </a:r>
            <a:r>
              <a:rPr lang="en-US" dirty="0" smtClean="0"/>
              <a:t> in all environments”</a:t>
            </a:r>
          </a:p>
          <a:p>
            <a:pPr lvl="1"/>
            <a:r>
              <a:rPr lang="en-US" dirty="0" smtClean="0"/>
              <a:t>“</a:t>
            </a:r>
            <a:r>
              <a:rPr lang="en-US" dirty="0"/>
              <a:t>determine how the components of the workplace can facilitate a </a:t>
            </a:r>
            <a:r>
              <a:rPr lang="en-US" b="1" dirty="0"/>
              <a:t>healthy</a:t>
            </a:r>
            <a:r>
              <a:rPr lang="en-US" dirty="0"/>
              <a:t> and </a:t>
            </a:r>
            <a:r>
              <a:rPr lang="en-US" b="1" dirty="0"/>
              <a:t>efficient</a:t>
            </a:r>
            <a:r>
              <a:rPr lang="en-US" dirty="0"/>
              <a:t> </a:t>
            </a:r>
            <a:r>
              <a:rPr lang="en-US" b="1" dirty="0"/>
              <a:t>environment</a:t>
            </a:r>
            <a:r>
              <a:rPr lang="en-US" dirty="0"/>
              <a:t> or one that could cause injury or illness” </a:t>
            </a:r>
            <a:r>
              <a:rPr lang="en-US" dirty="0" smtClean="0"/>
              <a:t>(AOTA, 2004)</a:t>
            </a:r>
          </a:p>
          <a:p>
            <a:pPr lvl="1"/>
            <a:r>
              <a:rPr lang="en-US" dirty="0"/>
              <a:t>i</a:t>
            </a:r>
            <a:r>
              <a:rPr lang="en-US" dirty="0" smtClean="0"/>
              <a:t>ncludes a “</a:t>
            </a:r>
            <a:r>
              <a:rPr lang="en-US" b="1" dirty="0" smtClean="0"/>
              <a:t>holistic</a:t>
            </a:r>
            <a:r>
              <a:rPr lang="en-US" dirty="0" smtClean="0"/>
              <a:t> </a:t>
            </a:r>
            <a:r>
              <a:rPr lang="en-US" dirty="0"/>
              <a:t>perspective, in which the focus is on adapting the environment to </a:t>
            </a:r>
            <a:r>
              <a:rPr lang="en-US" b="1" dirty="0"/>
              <a:t>fit the </a:t>
            </a:r>
            <a:r>
              <a:rPr lang="en-US" b="1" dirty="0" smtClean="0"/>
              <a:t>person</a:t>
            </a:r>
            <a:r>
              <a:rPr lang="en-US" dirty="0" smtClean="0"/>
              <a:t>”</a:t>
            </a:r>
            <a:endParaRPr lang="en-US" dirty="0"/>
          </a:p>
        </p:txBody>
      </p:sp>
      <p:sp>
        <p:nvSpPr>
          <p:cNvPr id="3" name="Title 2"/>
          <p:cNvSpPr>
            <a:spLocks noGrp="1"/>
          </p:cNvSpPr>
          <p:nvPr>
            <p:ph type="title"/>
          </p:nvPr>
        </p:nvSpPr>
        <p:spPr/>
        <p:txBody>
          <a:bodyPr/>
          <a:lstStyle/>
          <a:p>
            <a:r>
              <a:rPr lang="en-US" sz="4000" dirty="0" smtClean="0"/>
              <a:t>What is Occupational Therapy?</a:t>
            </a:r>
            <a:endParaRPr lang="en-US" sz="4000" dirty="0"/>
          </a:p>
        </p:txBody>
      </p:sp>
    </p:spTree>
    <p:extLst>
      <p:ext uri="{BB962C8B-B14F-4D97-AF65-F5344CB8AC3E}">
        <p14:creationId xmlns:p14="http://schemas.microsoft.com/office/powerpoint/2010/main" xmlns="" val="65571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Farming includes…</a:t>
            </a:r>
          </a:p>
          <a:p>
            <a:pPr lvl="1"/>
            <a:r>
              <a:rPr lang="en-US" dirty="0" smtClean="0"/>
              <a:t>Occupation/work</a:t>
            </a:r>
          </a:p>
          <a:p>
            <a:pPr lvl="1"/>
            <a:r>
              <a:rPr lang="en-US" dirty="0" smtClean="0"/>
              <a:t>Routine</a:t>
            </a:r>
          </a:p>
          <a:p>
            <a:pPr lvl="1"/>
            <a:r>
              <a:rPr lang="en-US" dirty="0" smtClean="0"/>
              <a:t>Environment</a:t>
            </a:r>
          </a:p>
          <a:p>
            <a:pPr lvl="1"/>
            <a:r>
              <a:rPr lang="en-US" dirty="0" smtClean="0"/>
              <a:t>Motivation</a:t>
            </a:r>
          </a:p>
          <a:p>
            <a:pPr lvl="1"/>
            <a:r>
              <a:rPr lang="en-US" dirty="0" smtClean="0"/>
              <a:t>Hobby</a:t>
            </a:r>
          </a:p>
          <a:p>
            <a:pPr lvl="1"/>
            <a:r>
              <a:rPr lang="en-US" dirty="0" smtClean="0"/>
              <a:t>Way of life!</a:t>
            </a:r>
          </a:p>
          <a:p>
            <a:pPr lvl="1"/>
            <a:endParaRPr lang="en-US" dirty="0" smtClean="0"/>
          </a:p>
          <a:p>
            <a:pPr lvl="1"/>
            <a:endParaRPr lang="en-US" dirty="0"/>
          </a:p>
        </p:txBody>
      </p:sp>
      <p:sp>
        <p:nvSpPr>
          <p:cNvPr id="3" name="Title 2"/>
          <p:cNvSpPr>
            <a:spLocks noGrp="1"/>
          </p:cNvSpPr>
          <p:nvPr>
            <p:ph type="title"/>
          </p:nvPr>
        </p:nvSpPr>
        <p:spPr>
          <a:xfrm>
            <a:off x="381000" y="570156"/>
            <a:ext cx="8382000" cy="1054250"/>
          </a:xfrm>
        </p:spPr>
        <p:txBody>
          <a:bodyPr/>
          <a:lstStyle/>
          <a:p>
            <a:r>
              <a:rPr lang="en-US" sz="3600" dirty="0" smtClean="0"/>
              <a:t>Occupational therapy and farming</a:t>
            </a:r>
            <a:endParaRPr lang="en-US" sz="3600" dirty="0"/>
          </a:p>
        </p:txBody>
      </p:sp>
    </p:spTree>
    <p:extLst>
      <p:ext uri="{BB962C8B-B14F-4D97-AF65-F5344CB8AC3E}">
        <p14:creationId xmlns:p14="http://schemas.microsoft.com/office/powerpoint/2010/main" xmlns="" val="1979190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Education</a:t>
            </a:r>
          </a:p>
          <a:p>
            <a:r>
              <a:rPr lang="en-US" dirty="0" smtClean="0"/>
              <a:t>Networking</a:t>
            </a:r>
          </a:p>
          <a:p>
            <a:r>
              <a:rPr lang="en-US" dirty="0" smtClean="0"/>
              <a:t>Assistance</a:t>
            </a:r>
          </a:p>
          <a:p>
            <a:r>
              <a:rPr lang="en-US" dirty="0" smtClean="0"/>
              <a:t>Marketing</a:t>
            </a:r>
            <a:endParaRPr lang="en-US" dirty="0"/>
          </a:p>
        </p:txBody>
      </p:sp>
      <p:sp>
        <p:nvSpPr>
          <p:cNvPr id="3" name="Title 2"/>
          <p:cNvSpPr>
            <a:spLocks noGrp="1"/>
          </p:cNvSpPr>
          <p:nvPr>
            <p:ph type="title"/>
          </p:nvPr>
        </p:nvSpPr>
        <p:spPr/>
        <p:txBody>
          <a:bodyPr/>
          <a:lstStyle/>
          <a:p>
            <a:r>
              <a:rPr lang="en-US" dirty="0" err="1" smtClean="0"/>
              <a:t>AgrAbility</a:t>
            </a:r>
            <a:r>
              <a:rPr lang="en-US" dirty="0" smtClean="0"/>
              <a:t> Priorities</a:t>
            </a:r>
            <a:endParaRPr lang="en-US" dirty="0"/>
          </a:p>
        </p:txBody>
      </p:sp>
    </p:spTree>
    <p:extLst>
      <p:ext uri="{BB962C8B-B14F-4D97-AF65-F5344CB8AC3E}">
        <p14:creationId xmlns:p14="http://schemas.microsoft.com/office/powerpoint/2010/main" xmlns="" val="2127751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3886200" y="2209800"/>
            <a:ext cx="1371039" cy="1828052"/>
          </a:xfrm>
        </p:spPr>
      </p:pic>
      <p:sp>
        <p:nvSpPr>
          <p:cNvPr id="3" name="Title 2"/>
          <p:cNvSpPr>
            <a:spLocks noGrp="1"/>
          </p:cNvSpPr>
          <p:nvPr>
            <p:ph type="title"/>
          </p:nvPr>
        </p:nvSpPr>
        <p:spPr>
          <a:xfrm>
            <a:off x="304800" y="570156"/>
            <a:ext cx="8534400" cy="1054250"/>
          </a:xfrm>
        </p:spPr>
        <p:txBody>
          <a:bodyPr/>
          <a:lstStyle/>
          <a:p>
            <a:r>
              <a:rPr lang="en-US" sz="4800" dirty="0" smtClean="0"/>
              <a:t>My experience with Nebraska </a:t>
            </a:r>
            <a:r>
              <a:rPr lang="en-US" sz="4800" dirty="0" err="1" smtClean="0"/>
              <a:t>AgrAbility</a:t>
            </a:r>
            <a:endParaRPr lang="en-US" sz="4800" dirty="0"/>
          </a:p>
        </p:txBody>
      </p:sp>
      <p:graphicFrame>
        <p:nvGraphicFramePr>
          <p:cNvPr id="6" name="Object 5"/>
          <p:cNvGraphicFramePr>
            <a:graphicFrameLocks noChangeAspect="1"/>
          </p:cNvGraphicFramePr>
          <p:nvPr>
            <p:extLst>
              <p:ext uri="{D42A27DB-BD31-4B8C-83A1-F6EECF244321}">
                <p14:modId xmlns:p14="http://schemas.microsoft.com/office/powerpoint/2010/main" xmlns="" val="622559479"/>
              </p:ext>
            </p:extLst>
          </p:nvPr>
        </p:nvGraphicFramePr>
        <p:xfrm>
          <a:off x="2514600" y="4267200"/>
          <a:ext cx="4038600" cy="2451557"/>
        </p:xfrm>
        <a:graphic>
          <a:graphicData uri="http://schemas.openxmlformats.org/presentationml/2006/ole">
            <p:oleObj spid="_x0000_s1138" name="Acrobat Document" r:id="rId5" imgW="12814200" imgH="7766280" progId="AcroExch.Document.7">
              <p:embed/>
            </p:oleObj>
          </a:graphicData>
        </a:graphic>
      </p:graphicFrame>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096000" y="2514600"/>
            <a:ext cx="2540000" cy="16764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8600" y="2514600"/>
            <a:ext cx="2949932" cy="1662952"/>
          </a:xfrm>
          <a:prstGeom prst="rect">
            <a:avLst/>
          </a:prstGeom>
        </p:spPr>
      </p:pic>
    </p:spTree>
    <p:extLst>
      <p:ext uri="{BB962C8B-B14F-4D97-AF65-F5344CB8AC3E}">
        <p14:creationId xmlns:p14="http://schemas.microsoft.com/office/powerpoint/2010/main" xmlns="" val="3948040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Assistance</a:t>
            </a:r>
          </a:p>
          <a:p>
            <a:pPr lvl="1"/>
            <a:r>
              <a:rPr lang="en-US" dirty="0" smtClean="0"/>
              <a:t>On-site </a:t>
            </a:r>
            <a:r>
              <a:rPr lang="en-US" dirty="0"/>
              <a:t>farm </a:t>
            </a:r>
            <a:r>
              <a:rPr lang="en-US" dirty="0" smtClean="0"/>
              <a:t>visits </a:t>
            </a:r>
          </a:p>
          <a:p>
            <a:r>
              <a:rPr lang="en-US" dirty="0" smtClean="0"/>
              <a:t>Education</a:t>
            </a:r>
          </a:p>
          <a:p>
            <a:pPr lvl="1"/>
            <a:r>
              <a:rPr lang="en-US" dirty="0" smtClean="0"/>
              <a:t>Safety </a:t>
            </a:r>
            <a:r>
              <a:rPr lang="en-US" dirty="0"/>
              <a:t>Days presentations to </a:t>
            </a:r>
            <a:r>
              <a:rPr lang="en-US" dirty="0" smtClean="0"/>
              <a:t>youth</a:t>
            </a:r>
          </a:p>
          <a:p>
            <a:pPr lvl="1"/>
            <a:r>
              <a:rPr lang="en-US" dirty="0" smtClean="0"/>
              <a:t>Train-the-trainer sessions</a:t>
            </a:r>
          </a:p>
          <a:p>
            <a:pPr lvl="1"/>
            <a:r>
              <a:rPr lang="en-US" dirty="0" smtClean="0"/>
              <a:t>MRASH Conference</a:t>
            </a:r>
          </a:p>
          <a:p>
            <a:pPr lvl="1"/>
            <a:r>
              <a:rPr lang="en-US" dirty="0"/>
              <a:t>Video to display at </a:t>
            </a:r>
            <a:r>
              <a:rPr lang="en-US" dirty="0" smtClean="0"/>
              <a:t>events</a:t>
            </a:r>
          </a:p>
        </p:txBody>
      </p:sp>
      <p:sp>
        <p:nvSpPr>
          <p:cNvPr id="3" name="Title 2"/>
          <p:cNvSpPr>
            <a:spLocks noGrp="1"/>
          </p:cNvSpPr>
          <p:nvPr>
            <p:ph type="title"/>
          </p:nvPr>
        </p:nvSpPr>
        <p:spPr/>
        <p:txBody>
          <a:bodyPr/>
          <a:lstStyle/>
          <a:p>
            <a:r>
              <a:rPr lang="en-US" sz="4800" dirty="0" smtClean="0"/>
              <a:t>My experience</a:t>
            </a:r>
            <a:endParaRPr lang="en-US" sz="4800" dirty="0"/>
          </a:p>
        </p:txBody>
      </p:sp>
    </p:spTree>
    <p:extLst>
      <p:ext uri="{BB962C8B-B14F-4D97-AF65-F5344CB8AC3E}">
        <p14:creationId xmlns:p14="http://schemas.microsoft.com/office/powerpoint/2010/main" xmlns="" val="1856927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Networking</a:t>
            </a:r>
          </a:p>
          <a:p>
            <a:pPr lvl="1"/>
            <a:r>
              <a:rPr lang="en-US" dirty="0" smtClean="0"/>
              <a:t>Interview with NTV</a:t>
            </a:r>
          </a:p>
          <a:p>
            <a:pPr lvl="1"/>
            <a:r>
              <a:rPr lang="en-US" dirty="0" smtClean="0"/>
              <a:t>Successful Farming article</a:t>
            </a:r>
          </a:p>
          <a:p>
            <a:r>
              <a:rPr lang="en-US" dirty="0" smtClean="0"/>
              <a:t>Marketing</a:t>
            </a:r>
          </a:p>
          <a:p>
            <a:pPr lvl="1"/>
            <a:endParaRPr lang="en-US" dirty="0" smtClean="0"/>
          </a:p>
        </p:txBody>
      </p:sp>
      <p:sp>
        <p:nvSpPr>
          <p:cNvPr id="3" name="Title 2"/>
          <p:cNvSpPr>
            <a:spLocks noGrp="1"/>
          </p:cNvSpPr>
          <p:nvPr>
            <p:ph type="title"/>
          </p:nvPr>
        </p:nvSpPr>
        <p:spPr/>
        <p:txBody>
          <a:bodyPr/>
          <a:lstStyle/>
          <a:p>
            <a:r>
              <a:rPr lang="en-US" dirty="0" smtClean="0"/>
              <a:t>(Continued)</a:t>
            </a:r>
            <a:endParaRPr lang="en-US" dirty="0"/>
          </a:p>
        </p:txBody>
      </p:sp>
    </p:spTree>
    <p:extLst>
      <p:ext uri="{BB962C8B-B14F-4D97-AF65-F5344CB8AC3E}">
        <p14:creationId xmlns:p14="http://schemas.microsoft.com/office/powerpoint/2010/main" xmlns="" val="559344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Assessing </a:t>
            </a:r>
            <a:r>
              <a:rPr lang="en-US" dirty="0"/>
              <a:t>similarities/differences among </a:t>
            </a:r>
            <a:r>
              <a:rPr lang="en-US" dirty="0" err="1"/>
              <a:t>AgrAbility</a:t>
            </a:r>
            <a:r>
              <a:rPr lang="en-US" dirty="0"/>
              <a:t> clients and local farmers</a:t>
            </a:r>
          </a:p>
          <a:p>
            <a:pPr lvl="1"/>
            <a:r>
              <a:rPr lang="en-US" dirty="0"/>
              <a:t>Most common location of pain</a:t>
            </a:r>
          </a:p>
          <a:p>
            <a:pPr lvl="1"/>
            <a:r>
              <a:rPr lang="en-US" dirty="0"/>
              <a:t>Chores that elicit </a:t>
            </a:r>
            <a:r>
              <a:rPr lang="en-US" dirty="0" smtClean="0"/>
              <a:t>pain</a:t>
            </a:r>
          </a:p>
          <a:p>
            <a:endParaRPr lang="en-US" dirty="0"/>
          </a:p>
        </p:txBody>
      </p:sp>
      <p:sp>
        <p:nvSpPr>
          <p:cNvPr id="3" name="Title 2"/>
          <p:cNvSpPr>
            <a:spLocks noGrp="1"/>
          </p:cNvSpPr>
          <p:nvPr>
            <p:ph type="title"/>
          </p:nvPr>
        </p:nvSpPr>
        <p:spPr/>
        <p:txBody>
          <a:bodyPr/>
          <a:lstStyle/>
          <a:p>
            <a:r>
              <a:rPr lang="en-US" sz="4000" dirty="0" smtClean="0"/>
              <a:t>View from a healthcare provider</a:t>
            </a:r>
            <a:endParaRPr lang="en-US" sz="4000" dirty="0"/>
          </a:p>
        </p:txBody>
      </p:sp>
    </p:spTree>
    <p:extLst>
      <p:ext uri="{BB962C8B-B14F-4D97-AF65-F5344CB8AC3E}">
        <p14:creationId xmlns:p14="http://schemas.microsoft.com/office/powerpoint/2010/main" xmlns="" val="222856340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618</TotalTime>
  <Words>925</Words>
  <Application>Microsoft Office PowerPoint</Application>
  <PresentationFormat>On-screen Show (4:3)</PresentationFormat>
  <Paragraphs>105</Paragraphs>
  <Slides>17</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Hardcover</vt:lpstr>
      <vt:lpstr>Acrobat Document</vt:lpstr>
      <vt:lpstr>Cultivate a Partnership: AgrAbility and Occupational Therapy</vt:lpstr>
      <vt:lpstr>Session Objectives</vt:lpstr>
      <vt:lpstr>What is Occupational Therapy?</vt:lpstr>
      <vt:lpstr>Occupational therapy and farming</vt:lpstr>
      <vt:lpstr>AgrAbility Priorities</vt:lpstr>
      <vt:lpstr>My experience with Nebraska AgrAbility</vt:lpstr>
      <vt:lpstr>My experience</vt:lpstr>
      <vt:lpstr>(Continued)</vt:lpstr>
      <vt:lpstr>View from a healthcare provider</vt:lpstr>
      <vt:lpstr>My experience with Nebraska AgrAbility</vt:lpstr>
      <vt:lpstr>Link between OT and AgrAbility</vt:lpstr>
      <vt:lpstr>OT students &amp; faculty have so much to offer AgrAbility!</vt:lpstr>
      <vt:lpstr>Programing Possibilities</vt:lpstr>
      <vt:lpstr>The other perspective…</vt:lpstr>
      <vt:lpstr>Accredited OT and OTA programs</vt:lpstr>
      <vt:lpstr>Slide 16</vt:lpstr>
      <vt:lpstr>Questions, comments, etc.?</vt:lpstr>
    </vt:vector>
  </TitlesOfParts>
  <Company>FUJITSU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Cultivate a Partnership: AgrAbility and Occupational Therapy</dc:title>
  <dc:creator>Anna</dc:creator>
  <cp:lastModifiedBy>bngadmin</cp:lastModifiedBy>
  <cp:revision>97</cp:revision>
  <dcterms:created xsi:type="dcterms:W3CDTF">2013-02-17T02:00:09Z</dcterms:created>
  <dcterms:modified xsi:type="dcterms:W3CDTF">2013-04-09T16:16:17Z</dcterms:modified>
</cp:coreProperties>
</file>