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60" r:id="rId3"/>
    <p:sldId id="257" r:id="rId4"/>
    <p:sldId id="261" r:id="rId5"/>
    <p:sldId id="270" r:id="rId6"/>
    <p:sldId id="258" r:id="rId7"/>
    <p:sldId id="259" r:id="rId8"/>
    <p:sldId id="262" r:id="rId9"/>
    <p:sldId id="263" r:id="rId10"/>
    <p:sldId id="266" r:id="rId11"/>
    <p:sldId id="264" r:id="rId12"/>
    <p:sldId id="265" r:id="rId13"/>
    <p:sldId id="267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F6571-7AFF-492C-9AC1-5F34E85200BD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4216-393F-4B31-851C-7DFAAB17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to keep the same profile picture, keep</a:t>
            </a:r>
            <a:r>
              <a:rPr lang="en-US" baseline="0" dirty="0" smtClean="0"/>
              <a:t> it recognizable</a:t>
            </a:r>
          </a:p>
          <a:p>
            <a:r>
              <a:rPr lang="en-US" baseline="0" dirty="0" smtClean="0"/>
              <a:t>Change up the timeline photo based on seasons or events</a:t>
            </a:r>
          </a:p>
          <a:p>
            <a:r>
              <a:rPr lang="en-US" baseline="0" dirty="0" smtClean="0"/>
              <a:t>260 likes</a:t>
            </a:r>
          </a:p>
          <a:p>
            <a:r>
              <a:rPr lang="en-US" baseline="0" dirty="0" smtClean="0"/>
              <a:t>Short description of what we do</a:t>
            </a:r>
          </a:p>
          <a:p>
            <a:r>
              <a:rPr lang="en-US" baseline="0" dirty="0" smtClean="0"/>
              <a:t>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4216-393F-4B31-851C-7DFAAB17A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photos of clients-</a:t>
            </a:r>
            <a:r>
              <a:rPr lang="en-US" baseline="0" dirty="0" smtClean="0"/>
              <a:t> confidentiality!!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4216-393F-4B31-851C-7DFAAB17A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43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most effective image</a:t>
            </a:r>
          </a:p>
          <a:p>
            <a:r>
              <a:rPr lang="en-US" dirty="0" smtClean="0"/>
              <a:t>I</a:t>
            </a:r>
            <a:r>
              <a:rPr lang="en-US" baseline="0" dirty="0" smtClean="0"/>
              <a:t> don’t have any of my own photos to overlay information on, so I do a lot of graphic design without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4216-393F-4B31-851C-7DFAAB17A2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of effective use of facts- I always try to play up things</a:t>
            </a:r>
            <a:r>
              <a:rPr lang="en-US" baseline="0" dirty="0" smtClean="0"/>
              <a:t> like Ag Safety Week or any special day or week that would be of interest to our audience- those get the best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4216-393F-4B31-851C-7DFAAB17A2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4216-393F-4B31-851C-7DFAAB17A2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8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 to</a:t>
            </a:r>
            <a:r>
              <a:rPr lang="en-US" baseline="0" dirty="0" smtClean="0"/>
              <a:t> determine the direct cause of </a:t>
            </a:r>
            <a:r>
              <a:rPr lang="en-US" baseline="0" dirty="0" err="1" smtClean="0"/>
              <a:t>unlikes</a:t>
            </a:r>
            <a:r>
              <a:rPr lang="en-US" baseline="0" dirty="0" smtClean="0"/>
              <a:t>- you can’t tell who </a:t>
            </a:r>
            <a:r>
              <a:rPr lang="en-US" baseline="0" dirty="0" err="1" smtClean="0"/>
              <a:t>unliked</a:t>
            </a:r>
            <a:r>
              <a:rPr lang="en-US" baseline="0" dirty="0" smtClean="0"/>
              <a:t> your page, not a lot of research about why these things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4216-393F-4B31-851C-7DFAAB17A2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1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 has worked</a:t>
            </a:r>
            <a:r>
              <a:rPr lang="en-US" baseline="0" dirty="0" smtClean="0"/>
              <a:t> for me: I focus more on Facebook, because there is more opportunity for impact since the feed moves at a slower pace. My Twitter has been growing itself based on the linkage between it and Facebook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4216-393F-4B31-851C-7DFAAB17A2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Purdue University is an Equal Opportunity/Equal Access institution.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8F86A-0622-4AA4-BA0C-05242697E4E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6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Purdue University is an Equal Opportunity/Equal Access institution.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8C200-9D83-44CA-97CE-C4EE9CEA8E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2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Purdue University is an Equal Opportunity/Equal Access institution.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F945D-379C-4BED-9D35-BEE02E31EB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1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Purdue University is an Equal Opportunity/Equal Access institution.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A1D5A-3005-4184-877C-7ACCF6C548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7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Purdue University is an Equal Opportunity/Equal Access institution.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E2C5D-26BA-4BD5-B5F6-CFA483E3F9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3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Purdue University is an Equal Opportunity/Equal Access institution.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E7F88-DB0D-4B74-87DB-6530A86806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Purdue University is an Equal Opportunity/Equal Access institution.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4A5E0-6604-46F2-BA5B-7922500C5D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0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Purdue University is an Equal Opportunity/Equal Access institution.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852D7-4357-4BC6-885A-3D423FEB4B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Purdue University is an Equal Opportunity/Equal Access institution.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276B0-4B23-4B6A-9A82-1C57C5AD174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2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Purdue University is an Equal Opportunity/Equal Access institution.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4D56A-70D7-48B7-B24F-9B430A77FD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7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Purdue University is an Equal Opportunity/Equal Access institution.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50DA0-5F44-40E3-ACEE-BC9F03FE6F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7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Purdue University is an Equal Opportunity/Equal Access institution.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118D60-A592-483A-9F5F-4821001C40E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>
            <a:off x="685800" y="1219200"/>
            <a:ext cx="7772400" cy="0"/>
          </a:xfrm>
          <a:prstGeom prst="line">
            <a:avLst/>
          </a:prstGeom>
          <a:noFill/>
          <a:ln w="22225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10" descr="agr_M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963"/>
            <a:ext cx="307181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16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10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hootsuite.com/dashboar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outsocial.com/" TargetMode="External"/><Relationship Id="rId2" Type="http://schemas.openxmlformats.org/officeDocument/2006/relationships/hyperlink" Target="http://www.tweetdec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aw@mailplus.wis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AgrAbility</a:t>
            </a:r>
            <a:r>
              <a:rPr lang="en-US" b="1" dirty="0"/>
              <a:t> of Wisconsin Social Media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Hannah Gerbitz, Program Assistant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1362075"/>
          </a:xfrm>
        </p:spPr>
        <p:txBody>
          <a:bodyPr/>
          <a:lstStyle/>
          <a:p>
            <a:r>
              <a:rPr lang="en-US" dirty="0" smtClean="0"/>
              <a:t>Who has time for that?!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2667000"/>
            <a:ext cx="7772400" cy="1500187"/>
          </a:xfrm>
        </p:spPr>
        <p:txBody>
          <a:bodyPr/>
          <a:lstStyle/>
          <a:p>
            <a:r>
              <a:rPr lang="en-US" dirty="0" smtClean="0"/>
              <a:t>Easy ways to manage your social media and your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Link Facebook and Twitter</a:t>
            </a:r>
          </a:p>
          <a:p>
            <a:pPr lvl="1"/>
            <a:r>
              <a:rPr lang="en-US" sz="2600" dirty="0" smtClean="0"/>
              <a:t>Everything you post on Facebook will show up on Twitter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sz="3000" dirty="0" smtClean="0"/>
              <a:t>Sometimes post additional stories on Twitter if we have overused Facebook for the day</a:t>
            </a:r>
            <a:endParaRPr lang="en-US" sz="3000" dirty="0"/>
          </a:p>
        </p:txBody>
      </p:sp>
      <p:pic>
        <p:nvPicPr>
          <p:cNvPr id="4" name="Picture 3" descr="Facebook to Twitter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5109" r="38561" b="35787"/>
          <a:stretch/>
        </p:blipFill>
        <p:spPr>
          <a:xfrm>
            <a:off x="2581507" y="2438400"/>
            <a:ext cx="4953000" cy="32053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5746" y="228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9144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56" y="266700"/>
            <a:ext cx="7162800" cy="762000"/>
          </a:xfrm>
        </p:spPr>
        <p:txBody>
          <a:bodyPr>
            <a:noAutofit/>
          </a:bodyPr>
          <a:lstStyle/>
          <a:p>
            <a:r>
              <a:rPr lang="en-US" sz="4000" b="1" dirty="0"/>
              <a:t>Using Facebook with Twitter</a:t>
            </a:r>
            <a:endParaRPr lang="en-US" sz="4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141249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614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Social Media Manager</a:t>
            </a:r>
          </a:p>
          <a:p>
            <a:pPr lvl="1"/>
            <a:r>
              <a:rPr lang="en-US" sz="2000" dirty="0" smtClean="0"/>
              <a:t>Manage multiple Facebook pages, Twitter accounts, and more</a:t>
            </a:r>
          </a:p>
          <a:p>
            <a:pPr lvl="1"/>
            <a:r>
              <a:rPr lang="en-US" sz="2000" dirty="0" smtClean="0"/>
              <a:t>Schedule posts and tweets</a:t>
            </a:r>
          </a:p>
          <a:p>
            <a:r>
              <a:rPr lang="en-US" sz="2400" dirty="0" smtClean="0"/>
              <a:t>Easy to set up</a:t>
            </a:r>
          </a:p>
          <a:p>
            <a:pPr lvl="1"/>
            <a:r>
              <a:rPr lang="en-US" sz="2000" dirty="0" smtClean="0"/>
              <a:t>Link as many accounts as you’d like</a:t>
            </a:r>
          </a:p>
          <a:p>
            <a:pPr lvl="2"/>
            <a:r>
              <a:rPr lang="en-US" sz="1800" dirty="0" smtClean="0"/>
              <a:t>There is a limit where you’ll have to pay if you want more</a:t>
            </a:r>
          </a:p>
          <a:p>
            <a:r>
              <a:rPr lang="en-US" sz="2400" dirty="0" smtClean="0"/>
              <a:t>Publisher</a:t>
            </a:r>
          </a:p>
          <a:p>
            <a:pPr lvl="1"/>
            <a:r>
              <a:rPr lang="en-US" sz="2000" dirty="0" smtClean="0"/>
              <a:t>The main feature we use</a:t>
            </a:r>
          </a:p>
          <a:p>
            <a:pPr lvl="1"/>
            <a:r>
              <a:rPr lang="en-US" sz="2000" dirty="0" smtClean="0"/>
              <a:t>Shows when your posts are scheduled, allows you to schedule as many as you want</a:t>
            </a:r>
          </a:p>
          <a:p>
            <a:r>
              <a:rPr lang="en-US" sz="2400" dirty="0">
                <a:hlinkClick r:id="rId2"/>
              </a:rPr>
              <a:t>http://hootsuite.com/dashboard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85746" y="228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28032"/>
            <a:ext cx="6553200" cy="762000"/>
          </a:xfrm>
        </p:spPr>
        <p:txBody>
          <a:bodyPr/>
          <a:lstStyle/>
          <a:p>
            <a:r>
              <a:rPr lang="en-US" sz="4000" b="1" dirty="0" err="1"/>
              <a:t>Hootsuite</a:t>
            </a:r>
            <a:endParaRPr lang="en-US" sz="4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141249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ootSuite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" r="51794" b="39951"/>
          <a:stretch/>
        </p:blipFill>
        <p:spPr>
          <a:xfrm>
            <a:off x="0" y="1176569"/>
            <a:ext cx="5715000" cy="3558818"/>
          </a:xfrm>
        </p:spPr>
      </p:pic>
      <p:pic>
        <p:nvPicPr>
          <p:cNvPr id="7" name="Picture 6" descr="HootSuit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 r="59545" b="33818"/>
          <a:stretch/>
        </p:blipFill>
        <p:spPr>
          <a:xfrm>
            <a:off x="4336241" y="2895600"/>
            <a:ext cx="4551780" cy="367214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733800" y="1828800"/>
            <a:ext cx="602441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38600" y="1828800"/>
            <a:ext cx="4849421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3800" y="15240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85746" y="228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9144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66700"/>
            <a:ext cx="4419600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How to Schedule</a:t>
            </a:r>
            <a:endParaRPr lang="en-US" sz="40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141249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r>
              <a:rPr lang="en-US" sz="2400" dirty="0" smtClean="0"/>
              <a:t>Smartphone Pages Manager</a:t>
            </a:r>
          </a:p>
          <a:p>
            <a:pPr lvl="1"/>
            <a:r>
              <a:rPr lang="en-US" sz="2000" dirty="0" smtClean="0"/>
              <a:t>Allows you to upload photos, 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 smtClean="0"/>
              <a:t>statuses</a:t>
            </a:r>
            <a:r>
              <a:rPr lang="en-US" sz="2000" dirty="0" smtClean="0"/>
              <a:t>, </a:t>
            </a:r>
            <a:r>
              <a:rPr lang="en-US" sz="2000" dirty="0" smtClean="0"/>
              <a:t>and </a:t>
            </a:r>
            <a:r>
              <a:rPr lang="en-US" sz="2000" dirty="0" smtClean="0"/>
              <a:t>schedule posts from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your </a:t>
            </a:r>
            <a:r>
              <a:rPr lang="en-US" sz="2000" dirty="0" smtClean="0"/>
              <a:t>phone</a:t>
            </a:r>
          </a:p>
          <a:p>
            <a:r>
              <a:rPr lang="en-US" sz="2400" dirty="0" err="1" smtClean="0"/>
              <a:t>TweetDeck</a:t>
            </a:r>
            <a:endParaRPr lang="en-US" sz="2400" dirty="0"/>
          </a:p>
          <a:p>
            <a:pPr lvl="1"/>
            <a:r>
              <a:rPr lang="en-US" sz="2000" dirty="0">
                <a:hlinkClick r:id="rId2"/>
              </a:rPr>
              <a:t>www.tweetdeck.com</a:t>
            </a:r>
            <a:endParaRPr lang="en-US" sz="2000" dirty="0"/>
          </a:p>
          <a:p>
            <a:pPr lvl="1"/>
            <a:r>
              <a:rPr lang="en-US" sz="2000" dirty="0"/>
              <a:t>By </a:t>
            </a:r>
            <a:r>
              <a:rPr lang="en-US" sz="2000" dirty="0" smtClean="0"/>
              <a:t>Twitter</a:t>
            </a:r>
          </a:p>
          <a:p>
            <a:r>
              <a:rPr lang="en-US" sz="2400" dirty="0" smtClean="0"/>
              <a:t>Sprout Social</a:t>
            </a:r>
          </a:p>
          <a:p>
            <a:pPr lvl="1"/>
            <a:r>
              <a:rPr lang="en-US" sz="2000" dirty="0" smtClean="0">
                <a:hlinkClick r:id="rId3"/>
              </a:rPr>
              <a:t>www.sproutsocial.com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Paid membership</a:t>
            </a:r>
          </a:p>
          <a:p>
            <a:pPr lvl="1"/>
            <a:r>
              <a:rPr lang="en-US" sz="2000" dirty="0" smtClean="0"/>
              <a:t>Good analytics</a:t>
            </a:r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6" name="Picture 5" descr="ScreenShot (320×480)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8206" r="75909" b="28751"/>
          <a:stretch/>
        </p:blipFill>
        <p:spPr>
          <a:xfrm>
            <a:off x="6096000" y="1981200"/>
            <a:ext cx="2667000" cy="39719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5746" y="228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9144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483" y="266700"/>
            <a:ext cx="7810500" cy="762000"/>
          </a:xfrm>
        </p:spPr>
        <p:txBody>
          <a:bodyPr>
            <a:noAutofit/>
          </a:bodyPr>
          <a:lstStyle/>
          <a:p>
            <a:r>
              <a:rPr lang="en-US" sz="4000" b="1" dirty="0"/>
              <a:t>Other Social Media Management</a:t>
            </a:r>
            <a:endParaRPr lang="en-US" sz="4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141249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30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72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Article in College of Ag and Life Sciences Alumni Newsletter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Big Ten video story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Increased networking opportunities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New connections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Increased clientele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85746" y="228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b="1" dirty="0"/>
              <a:t>Why Effective Social Media is Important</a:t>
            </a:r>
            <a:endParaRPr lang="en-US" sz="4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141249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16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04800"/>
            <a:ext cx="5486400" cy="762000"/>
          </a:xfrm>
        </p:spPr>
        <p:txBody>
          <a:bodyPr/>
          <a:lstStyle/>
          <a:p>
            <a:r>
              <a:rPr lang="en-US" sz="4000" b="1" dirty="0"/>
              <a:t>Contact Us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aaw@mailplus.wisc.edu</a:t>
            </a:r>
            <a:endParaRPr lang="en-US" dirty="0" smtClean="0"/>
          </a:p>
          <a:p>
            <a:r>
              <a:rPr lang="en-US" dirty="0" smtClean="0"/>
              <a:t>Office Phone: 608-262-9336</a:t>
            </a:r>
          </a:p>
          <a:p>
            <a:r>
              <a:rPr lang="en-US" dirty="0" smtClean="0"/>
              <a:t>Location: 460 Henry Mall, Madison, WI 53706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THANK </a:t>
            </a:r>
            <a:r>
              <a:rPr lang="en-US" sz="3200" dirty="0" smtClean="0"/>
              <a:t>YOU!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49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grAbility of Wisconsin - Google Chrom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4878" r="13420"/>
          <a:stretch/>
        </p:blipFill>
        <p:spPr>
          <a:xfrm>
            <a:off x="609600" y="1295400"/>
            <a:ext cx="7739507" cy="5410200"/>
          </a:xfrm>
        </p:spPr>
      </p:pic>
      <p:sp>
        <p:nvSpPr>
          <p:cNvPr id="3" name="Rectangle 2"/>
          <p:cNvSpPr/>
          <p:nvPr/>
        </p:nvSpPr>
        <p:spPr>
          <a:xfrm>
            <a:off x="1185746" y="228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4048"/>
            <a:ext cx="44958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Our Page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141249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3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49952"/>
          </a:xfrm>
        </p:spPr>
        <p:txBody>
          <a:bodyPr>
            <a:noAutofit/>
          </a:bodyPr>
          <a:lstStyle/>
          <a:p>
            <a:r>
              <a:rPr lang="en-US" sz="2400" dirty="0" smtClean="0"/>
              <a:t>Photos/</a:t>
            </a:r>
            <a:r>
              <a:rPr lang="en-US" sz="2400" dirty="0" err="1" smtClean="0"/>
              <a:t>Infographics</a:t>
            </a:r>
            <a:endParaRPr lang="en-US" sz="2400" dirty="0" smtClean="0"/>
          </a:p>
          <a:p>
            <a:pPr lvl="1"/>
            <a:r>
              <a:rPr lang="en-US" sz="2000" dirty="0" smtClean="0"/>
              <a:t>Make them myself</a:t>
            </a:r>
          </a:p>
          <a:p>
            <a:pPr lvl="1"/>
            <a:r>
              <a:rPr lang="en-US" sz="2000" dirty="0" smtClean="0"/>
              <a:t>Through the Lens of a </a:t>
            </a:r>
            <a:r>
              <a:rPr lang="en-US" sz="2000" dirty="0" err="1" smtClean="0"/>
              <a:t>Farmgirl</a:t>
            </a:r>
            <a:endParaRPr lang="en-US" sz="2000" dirty="0" smtClean="0"/>
          </a:p>
          <a:p>
            <a:pPr lvl="1"/>
            <a:r>
              <a:rPr lang="en-US" sz="2000" dirty="0" smtClean="0"/>
              <a:t>Milk Mustache Campaign</a:t>
            </a:r>
          </a:p>
          <a:p>
            <a:pPr lvl="1"/>
            <a:r>
              <a:rPr lang="en-US" sz="2000" dirty="0" smtClean="0"/>
              <a:t>Extension</a:t>
            </a:r>
          </a:p>
          <a:p>
            <a:pPr lvl="1"/>
            <a:r>
              <a:rPr lang="en-US" sz="2000" dirty="0" err="1" smtClean="0"/>
              <a:t>Pinterest</a:t>
            </a:r>
            <a:endParaRPr lang="en-US" sz="2000" dirty="0" smtClean="0"/>
          </a:p>
          <a:p>
            <a:r>
              <a:rPr lang="en-US" sz="2400" dirty="0" smtClean="0"/>
              <a:t>What we do</a:t>
            </a:r>
          </a:p>
          <a:p>
            <a:r>
              <a:rPr lang="en-US" sz="2400" dirty="0" smtClean="0"/>
              <a:t>“Technology Tuesday”</a:t>
            </a:r>
          </a:p>
          <a:p>
            <a:pPr lvl="1"/>
            <a:r>
              <a:rPr lang="en-US" sz="2000" dirty="0" smtClean="0"/>
              <a:t>The Toolbox</a:t>
            </a:r>
          </a:p>
          <a:p>
            <a:pPr lvl="1"/>
            <a:r>
              <a:rPr lang="en-US" sz="2000" dirty="0" smtClean="0"/>
              <a:t>Disability </a:t>
            </a:r>
            <a:r>
              <a:rPr lang="en-US" sz="2000" dirty="0" smtClean="0"/>
              <a:t>Work Tools</a:t>
            </a:r>
          </a:p>
          <a:p>
            <a:r>
              <a:rPr lang="en-US" sz="2400" dirty="0" smtClean="0"/>
              <a:t>Other </a:t>
            </a:r>
            <a:r>
              <a:rPr lang="en-US" sz="2400" dirty="0" smtClean="0"/>
              <a:t>AgrAbility Page Shares</a:t>
            </a:r>
          </a:p>
          <a:p>
            <a:pPr lvl="1"/>
            <a:r>
              <a:rPr lang="en-US" sz="2000" dirty="0" smtClean="0"/>
              <a:t>The more “likes” and shares between pages, the better- Conversations are good!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5746" y="228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9144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99370" y="304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>
                <a:latin typeface="+mj-lt"/>
                <a:ea typeface="+mj-ea"/>
                <a:cs typeface="+mj-cs"/>
              </a:rPr>
              <a:t>What to Post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141249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446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2400" dirty="0" smtClean="0"/>
              <a:t>Facts</a:t>
            </a:r>
          </a:p>
          <a:p>
            <a:pPr lvl="1"/>
            <a:r>
              <a:rPr lang="en-US" sz="2000" dirty="0" smtClean="0"/>
              <a:t>Farm Bureau</a:t>
            </a:r>
          </a:p>
          <a:p>
            <a:pPr lvl="1"/>
            <a:r>
              <a:rPr lang="en-US" sz="2000" dirty="0" smtClean="0"/>
              <a:t>USDA Statistics</a:t>
            </a:r>
          </a:p>
          <a:p>
            <a:pPr lvl="1"/>
            <a:r>
              <a:rPr lang="en-US" sz="2000" dirty="0" smtClean="0"/>
              <a:t>Agriculture.com</a:t>
            </a:r>
          </a:p>
          <a:p>
            <a:r>
              <a:rPr lang="en-US" sz="2400" dirty="0" smtClean="0"/>
              <a:t>News</a:t>
            </a:r>
          </a:p>
          <a:p>
            <a:pPr lvl="1"/>
            <a:r>
              <a:rPr lang="en-US" sz="2000" dirty="0" smtClean="0"/>
              <a:t>Google News </a:t>
            </a:r>
            <a:r>
              <a:rPr lang="en-US" sz="2000" dirty="0" smtClean="0">
                <a:sym typeface="Wingdings" pitchFamily="2" charset="2"/>
              </a:rPr>
              <a:t> AgrAbility, Farm Safety, Farm Health</a:t>
            </a:r>
          </a:p>
          <a:p>
            <a:r>
              <a:rPr lang="en-US" sz="2400" dirty="0" smtClean="0">
                <a:sym typeface="Wingdings" pitchFamily="2" charset="2"/>
              </a:rPr>
              <a:t>Updates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Photos of what we’re doing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Fun things in the office or on campus</a:t>
            </a:r>
          </a:p>
          <a:p>
            <a:r>
              <a:rPr lang="en-US" sz="2400" dirty="0" smtClean="0">
                <a:sym typeface="Wingdings" pitchFamily="2" charset="2"/>
              </a:rPr>
              <a:t>“Shout-outs” to farmers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185746" y="228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9144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1824" y="32081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>
                <a:latin typeface="+mj-lt"/>
                <a:ea typeface="+mj-ea"/>
                <a:cs typeface="+mj-cs"/>
              </a:rPr>
              <a:t>What to Post, Cont.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141249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9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9144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5746" y="228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Most Effective Posts</a:t>
            </a:r>
            <a:endParaRPr lang="en-US" sz="4000" b="1" dirty="0"/>
          </a:p>
        </p:txBody>
      </p:sp>
      <p:pic>
        <p:nvPicPr>
          <p:cNvPr id="8" name="Content Placeholder 7" descr="Facebook for nonprofits | Socialbrite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t="17506" r="57779" b="54009"/>
          <a:stretch/>
        </p:blipFill>
        <p:spPr>
          <a:xfrm>
            <a:off x="152400" y="1219200"/>
            <a:ext cx="5199875" cy="2715490"/>
          </a:xfrm>
        </p:spPr>
      </p:pic>
      <p:pic>
        <p:nvPicPr>
          <p:cNvPr id="9" name="Picture 8" descr="Facebook for nonprofits | Socialbrit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46763" r="56971" b="23122"/>
          <a:stretch/>
        </p:blipFill>
        <p:spPr>
          <a:xfrm>
            <a:off x="3550258" y="3794968"/>
            <a:ext cx="5427487" cy="29037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646655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http://www.socialbrite.org/tag/facebook-for-nonprofits/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141249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0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848" y="306324"/>
            <a:ext cx="4492752" cy="758952"/>
          </a:xfrm>
        </p:spPr>
        <p:txBody>
          <a:bodyPr>
            <a:normAutofit/>
          </a:bodyPr>
          <a:lstStyle/>
          <a:p>
            <a:r>
              <a:rPr lang="en-US" sz="4000" b="1" dirty="0"/>
              <a:t>Most Viral Image</a:t>
            </a:r>
            <a:endParaRPr lang="en-US" sz="4000" b="1" dirty="0"/>
          </a:p>
        </p:txBody>
      </p:sp>
      <p:pic>
        <p:nvPicPr>
          <p:cNvPr id="4" name="Content Placeholder 3" descr="AgrAbility of Wisconsin - Google Chrom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0" t="18113" r="48154" b="21585"/>
          <a:stretch/>
        </p:blipFill>
        <p:spPr>
          <a:xfrm>
            <a:off x="149909" y="182368"/>
            <a:ext cx="4444594" cy="4655127"/>
          </a:xfrm>
        </p:spPr>
      </p:pic>
      <p:pic>
        <p:nvPicPr>
          <p:cNvPr id="5" name="Picture 4" descr="AgrAbility of Wisconsin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65420" r="30373" b="27972"/>
          <a:stretch/>
        </p:blipFill>
        <p:spPr>
          <a:xfrm rot="20397313">
            <a:off x="-83055" y="4463423"/>
            <a:ext cx="9382826" cy="789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572100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08358" y="3124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Engaged Users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4858277"/>
            <a:ext cx="240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Talking About This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2362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Virality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5202383" y="3508480"/>
            <a:ext cx="152400" cy="773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869382" y="2731532"/>
            <a:ext cx="152400" cy="577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6589558" y="4267200"/>
            <a:ext cx="116042" cy="5910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038600" y="5227609"/>
            <a:ext cx="152400" cy="4707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grAbility of Wisconsin - Google Chrom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t="52911" r="32791" b="40293"/>
          <a:stretch/>
        </p:blipFill>
        <p:spPr>
          <a:xfrm>
            <a:off x="304800" y="6040687"/>
            <a:ext cx="8686800" cy="622131"/>
          </a:xfrm>
        </p:spPr>
      </p:pic>
      <p:pic>
        <p:nvPicPr>
          <p:cNvPr id="5" name="Picture 4" descr="Ag Safety Awareness...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t="8942" r="41269" b="35505"/>
          <a:stretch/>
        </p:blipFill>
        <p:spPr>
          <a:xfrm>
            <a:off x="1276697" y="1372751"/>
            <a:ext cx="6282425" cy="4067629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4341710" y="544038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5746" y="228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9144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361" y="266700"/>
            <a:ext cx="5181600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Highest Reach</a:t>
            </a:r>
            <a:endParaRPr lang="en-US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141249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8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itly blog - Time Is On Your Side - Google Chrom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2" t="24928" r="34639" b="53172"/>
          <a:stretch/>
        </p:blipFill>
        <p:spPr>
          <a:xfrm>
            <a:off x="907472" y="1575073"/>
            <a:ext cx="7266709" cy="2315497"/>
          </a:xfrm>
        </p:spPr>
      </p:pic>
      <p:sp>
        <p:nvSpPr>
          <p:cNvPr id="7" name="TextBox 6"/>
          <p:cNvSpPr txBox="1"/>
          <p:nvPr/>
        </p:nvSpPr>
        <p:spPr>
          <a:xfrm rot="16200000">
            <a:off x="-229252" y="2595657"/>
            <a:ext cx="201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of the Week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165324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11299" y="3440505"/>
            <a:ext cx="59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9075" y="380983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of 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572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Wednesday at 3 PM is peak for click-</a:t>
            </a:r>
            <a:r>
              <a:rPr lang="en-US" sz="2400" dirty="0" err="1" smtClean="0"/>
              <a:t>through’s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Sources say different things about when and how often to post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Post as soon as your last post is gone from news feed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185746" y="228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9144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075" y="269488"/>
            <a:ext cx="4305300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When to Post</a:t>
            </a:r>
            <a:endParaRPr lang="en-US" sz="40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141249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sz="2400" dirty="0" smtClean="0"/>
              <a:t>Determine when your target audience/fan base is most likely to be on Facebook</a:t>
            </a:r>
          </a:p>
          <a:p>
            <a:pPr lvl="1"/>
            <a:r>
              <a:rPr lang="en-US" sz="2000" dirty="0" smtClean="0"/>
              <a:t>Farmers: Early in the morning, midday, later </a:t>
            </a:r>
            <a:r>
              <a:rPr lang="en-US" sz="2000" dirty="0" smtClean="0"/>
              <a:t>evening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Post about once per day, </a:t>
            </a:r>
            <a:r>
              <a:rPr lang="en-US" sz="2400" dirty="0" smtClean="0"/>
              <a:t>Monday-Friday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Too many posts per day result in “</a:t>
            </a:r>
            <a:r>
              <a:rPr lang="en-US" sz="2400" dirty="0" err="1" smtClean="0"/>
              <a:t>unlikes</a:t>
            </a:r>
            <a:r>
              <a:rPr lang="en-US" sz="2400" dirty="0" smtClean="0"/>
              <a:t>”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Too few posts can lead to a loss in interest in your page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867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Sources: http://blog.bitly.com/post/22663850994/time-is-on-your-side, http://mashable.com/2011/10/26/time-facebook-posts/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185746" y="228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9144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91790"/>
            <a:ext cx="5334000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When to Post, Cont.</a:t>
            </a:r>
            <a:endParaRPr lang="en-US" sz="4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141249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9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10395</TotalTime>
  <Words>615</Words>
  <Application>Microsoft Office PowerPoint</Application>
  <PresentationFormat>On-screen Show (4:3)</PresentationFormat>
  <Paragraphs>122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AgrAbility of Wisconsin Social Media</vt:lpstr>
      <vt:lpstr>Our Page</vt:lpstr>
      <vt:lpstr>PowerPoint Presentation</vt:lpstr>
      <vt:lpstr>PowerPoint Presentation</vt:lpstr>
      <vt:lpstr>Most Effective Posts</vt:lpstr>
      <vt:lpstr>Most Viral Image</vt:lpstr>
      <vt:lpstr>Highest Reach</vt:lpstr>
      <vt:lpstr>When to Post</vt:lpstr>
      <vt:lpstr>When to Post, Cont.</vt:lpstr>
      <vt:lpstr>Who has time for that?!</vt:lpstr>
      <vt:lpstr>Using Facebook with Twitter</vt:lpstr>
      <vt:lpstr>Hootsuite</vt:lpstr>
      <vt:lpstr>How to Schedule</vt:lpstr>
      <vt:lpstr>Other Social Media Management</vt:lpstr>
      <vt:lpstr>Why Effective Social Media is Important</vt:lpstr>
      <vt:lpstr>Contact Us: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AgrAbility of Wisconsin Social Media</dc:title>
  <dc:creator>Hannah</dc:creator>
  <cp:lastModifiedBy>AgrAbility</cp:lastModifiedBy>
  <cp:revision>29</cp:revision>
  <dcterms:created xsi:type="dcterms:W3CDTF">2013-03-26T00:03:02Z</dcterms:created>
  <dcterms:modified xsi:type="dcterms:W3CDTF">2013-04-08T19:11:53Z</dcterms:modified>
</cp:coreProperties>
</file>