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81" r:id="rId17"/>
    <p:sldId id="283" r:id="rId18"/>
    <p:sldId id="272" r:id="rId19"/>
    <p:sldId id="273" r:id="rId20"/>
    <p:sldId id="274" r:id="rId21"/>
    <p:sldId id="275" r:id="rId22"/>
    <p:sldId id="276" r:id="rId23"/>
    <p:sldId id="277" r:id="rId24"/>
    <p:sldId id="278" r:id="rId25"/>
    <p:sldId id="279" r:id="rId26"/>
    <p:sldId id="282" r:id="rId27"/>
    <p:sldId id="28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4" d="100"/>
          <a:sy n="104" d="100"/>
        </p:scale>
        <p:origin x="-90"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84744090-2644-43D0-B23B-A13081E63EF8}" type="datetimeFigureOut">
              <a:rPr lang="en-US" smtClean="0"/>
              <a:t>3/28/2013</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C3CC51CD-FB05-473E-8673-4750D86A12B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4744090-2644-43D0-B23B-A13081E63EF8}" type="datetimeFigureOut">
              <a:rPr lang="en-US" smtClean="0"/>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C51CD-FB05-473E-8673-4750D86A12B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4744090-2644-43D0-B23B-A13081E63EF8}" type="datetimeFigureOut">
              <a:rPr lang="en-US" smtClean="0"/>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C51CD-FB05-473E-8673-4750D86A12B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4744090-2644-43D0-B23B-A13081E63EF8}" type="datetimeFigureOut">
              <a:rPr lang="en-US" smtClean="0"/>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C51CD-FB05-473E-8673-4750D86A12B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4744090-2644-43D0-B23B-A13081E63EF8}" type="datetimeFigureOut">
              <a:rPr lang="en-US" smtClean="0"/>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C51CD-FB05-473E-8673-4750D86A12B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4744090-2644-43D0-B23B-A13081E63EF8}" type="datetimeFigureOut">
              <a:rPr lang="en-US" smtClean="0"/>
              <a:t>3/28/2013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CC51CD-FB05-473E-8673-4750D86A12B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84744090-2644-43D0-B23B-A13081E63EF8}" type="datetimeFigureOut">
              <a:rPr lang="en-US" smtClean="0"/>
              <a:t>3/28/2013</a:t>
            </a:fld>
            <a:endParaRPr lang="en-US"/>
          </a:p>
        </p:txBody>
      </p:sp>
      <p:sp>
        <p:nvSpPr>
          <p:cNvPr id="27" name="Slide Number Placeholder 26"/>
          <p:cNvSpPr>
            <a:spLocks noGrp="1"/>
          </p:cNvSpPr>
          <p:nvPr>
            <p:ph type="sldNum" sz="quarter" idx="11"/>
          </p:nvPr>
        </p:nvSpPr>
        <p:spPr/>
        <p:txBody>
          <a:bodyPr rtlCol="0"/>
          <a:lstStyle/>
          <a:p>
            <a:fld id="{C3CC51CD-FB05-473E-8673-4750D86A12BA}"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84744090-2644-43D0-B23B-A13081E63EF8}" type="datetimeFigureOut">
              <a:rPr lang="en-US" smtClean="0"/>
              <a:t>3/28/2013</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C3CC51CD-FB05-473E-8673-4750D86A12B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744090-2644-43D0-B23B-A13081E63EF8}" type="datetimeFigureOut">
              <a:rPr lang="en-US" smtClean="0"/>
              <a:t>3/28/2013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CC51CD-FB05-473E-8673-4750D86A12B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4744090-2644-43D0-B23B-A13081E63EF8}" type="datetimeFigureOut">
              <a:rPr lang="en-US" smtClean="0"/>
              <a:t>3/28/2013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CC51CD-FB05-473E-8673-4750D86A12B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4744090-2644-43D0-B23B-A13081E63EF8}" type="datetimeFigureOut">
              <a:rPr lang="en-US" smtClean="0"/>
              <a:t>3/28/2013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CC51CD-FB05-473E-8673-4750D86A12B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84744090-2644-43D0-B23B-A13081E63EF8}" type="datetimeFigureOut">
              <a:rPr lang="en-US" smtClean="0"/>
              <a:t>3/28/2013</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C3CC51CD-FB05-473E-8673-4750D86A12B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371600"/>
            <a:ext cx="8458200" cy="1470025"/>
          </a:xfrm>
        </p:spPr>
        <p:txBody>
          <a:bodyPr/>
          <a:lstStyle/>
          <a:p>
            <a:r>
              <a:rPr lang="en-US" dirty="0" smtClean="0"/>
              <a:t>Cancer Survivorship and </a:t>
            </a:r>
            <a:r>
              <a:rPr lang="en-US" dirty="0" err="1" smtClean="0"/>
              <a:t>AgrAbility</a:t>
            </a:r>
            <a:endParaRPr lang="en-US" dirty="0"/>
          </a:p>
        </p:txBody>
      </p:sp>
      <p:sp>
        <p:nvSpPr>
          <p:cNvPr id="3" name="Subtitle 2"/>
          <p:cNvSpPr>
            <a:spLocks noGrp="1"/>
          </p:cNvSpPr>
          <p:nvPr>
            <p:ph type="subTitle" idx="1"/>
          </p:nvPr>
        </p:nvSpPr>
        <p:spPr>
          <a:xfrm>
            <a:off x="457200" y="4343400"/>
            <a:ext cx="8077200" cy="1752600"/>
          </a:xfrm>
        </p:spPr>
        <p:txBody>
          <a:bodyPr>
            <a:normAutofit/>
          </a:bodyPr>
          <a:lstStyle/>
          <a:p>
            <a:r>
              <a:rPr lang="en-US" dirty="0" smtClean="0"/>
              <a:t>April 2013</a:t>
            </a:r>
          </a:p>
          <a:p>
            <a:r>
              <a:rPr lang="en-US" sz="2000" dirty="0" smtClean="0"/>
              <a:t>Beth Hunter, PhD, </a:t>
            </a:r>
            <a:r>
              <a:rPr lang="en-US" sz="2000" dirty="0" err="1" smtClean="0"/>
              <a:t>OTR</a:t>
            </a:r>
            <a:r>
              <a:rPr lang="en-US" sz="2000" dirty="0" smtClean="0"/>
              <a:t>/L, Cardinal Hill Rehabilitation Hospital</a:t>
            </a:r>
          </a:p>
          <a:p>
            <a:r>
              <a:rPr lang="en-US" sz="2000" dirty="0" smtClean="0"/>
              <a:t>John Hancock, MS, University of Kentucky </a:t>
            </a:r>
            <a:r>
              <a:rPr lang="en-US" sz="2000" dirty="0" err="1" smtClean="0"/>
              <a:t>AgrAbility</a:t>
            </a:r>
            <a:endParaRPr lang="en-US" sz="2000" dirty="0" smtClean="0"/>
          </a:p>
          <a:p>
            <a:r>
              <a:rPr lang="en-US" sz="2000" dirty="0" smtClean="0"/>
              <a:t>Robin Stroud, </a:t>
            </a:r>
            <a:r>
              <a:rPr lang="en-US" sz="2000" dirty="0" err="1" smtClean="0"/>
              <a:t>OTL</a:t>
            </a:r>
            <a:r>
              <a:rPr lang="en-US" sz="2000" dirty="0" smtClean="0"/>
              <a:t> Cardinal Hill Rehabilitation Hospital</a:t>
            </a:r>
          </a:p>
          <a:p>
            <a:endParaRPr lang="en-US" dirty="0"/>
          </a:p>
        </p:txBody>
      </p:sp>
    </p:spTree>
    <p:extLst>
      <p:ext uri="{BB962C8B-B14F-4D97-AF65-F5344CB8AC3E}">
        <p14:creationId xmlns:p14="http://schemas.microsoft.com/office/powerpoint/2010/main" val="1350936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lstStyle/>
          <a:p>
            <a:r>
              <a:rPr lang="en-US" dirty="0" smtClean="0"/>
              <a:t>Bottom Line-Survivorship</a:t>
            </a:r>
            <a:endParaRPr lang="en-US" dirty="0"/>
          </a:p>
        </p:txBody>
      </p:sp>
      <p:sp>
        <p:nvSpPr>
          <p:cNvPr id="3" name="Content Placeholder 2"/>
          <p:cNvSpPr>
            <a:spLocks noGrp="1"/>
          </p:cNvSpPr>
          <p:nvPr>
            <p:ph idx="1"/>
          </p:nvPr>
        </p:nvSpPr>
        <p:spPr>
          <a:xfrm>
            <a:off x="457200" y="1905000"/>
            <a:ext cx="8229600" cy="4669536"/>
          </a:xfrm>
        </p:spPr>
        <p:txBody>
          <a:bodyPr>
            <a:normAutofit lnSpcReduction="10000"/>
          </a:bodyPr>
          <a:lstStyle/>
          <a:p>
            <a:r>
              <a:rPr lang="en-US" dirty="0" smtClean="0"/>
              <a:t>Our population of cancer survivors is growing</a:t>
            </a:r>
          </a:p>
          <a:p>
            <a:pPr marL="109728" indent="0">
              <a:buNone/>
            </a:pPr>
            <a:endParaRPr lang="en-US" dirty="0" smtClean="0"/>
          </a:p>
          <a:p>
            <a:r>
              <a:rPr lang="en-US" dirty="0" smtClean="0"/>
              <a:t>In agricultural populations there may be some cancers that are more common than in the general population</a:t>
            </a:r>
          </a:p>
          <a:p>
            <a:pPr marL="109728" indent="0">
              <a:buNone/>
            </a:pPr>
            <a:endParaRPr lang="en-US" dirty="0" smtClean="0"/>
          </a:p>
          <a:p>
            <a:r>
              <a:rPr lang="en-US" dirty="0" smtClean="0"/>
              <a:t>Aging is one of the risk factors for being diagnosed with cancer</a:t>
            </a:r>
          </a:p>
          <a:p>
            <a:pPr marL="109728" indent="0">
              <a:buNone/>
            </a:pPr>
            <a:endParaRPr lang="en-US" dirty="0" smtClean="0"/>
          </a:p>
          <a:p>
            <a:r>
              <a:rPr lang="en-US" dirty="0" smtClean="0"/>
              <a:t>Cancer can cause many types of disability both from the disease and the treatment</a:t>
            </a:r>
          </a:p>
        </p:txBody>
      </p:sp>
    </p:spTree>
    <p:extLst>
      <p:ext uri="{BB962C8B-B14F-4D97-AF65-F5344CB8AC3E}">
        <p14:creationId xmlns:p14="http://schemas.microsoft.com/office/powerpoint/2010/main" val="2561707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lstStyle/>
          <a:p>
            <a:r>
              <a:rPr lang="en-US" dirty="0" smtClean="0"/>
              <a:t>Case Studies</a:t>
            </a:r>
            <a:endParaRPr lang="en-US" dirty="0"/>
          </a:p>
        </p:txBody>
      </p:sp>
      <p:sp>
        <p:nvSpPr>
          <p:cNvPr id="3" name="Content Placeholder 2"/>
          <p:cNvSpPr>
            <a:spLocks noGrp="1"/>
          </p:cNvSpPr>
          <p:nvPr>
            <p:ph idx="1"/>
          </p:nvPr>
        </p:nvSpPr>
        <p:spPr/>
        <p:txBody>
          <a:bodyPr/>
          <a:lstStyle/>
          <a:p>
            <a:pPr marL="0" indent="0">
              <a:buNone/>
            </a:pPr>
            <a:r>
              <a:rPr lang="en-US" b="1" dirty="0" smtClean="0"/>
              <a:t>Three case studies:</a:t>
            </a:r>
          </a:p>
          <a:p>
            <a:pPr marL="0" indent="0">
              <a:buNone/>
            </a:pPr>
            <a:endParaRPr lang="en-US" dirty="0" smtClean="0"/>
          </a:p>
          <a:p>
            <a:pPr marL="514350" indent="-514350">
              <a:buAutoNum type="arabicPeriod"/>
            </a:pPr>
            <a:r>
              <a:rPr lang="en-US" dirty="0" smtClean="0"/>
              <a:t>Donnie- survivor of a </a:t>
            </a:r>
            <a:r>
              <a:rPr lang="en-US" dirty="0" err="1" smtClean="0"/>
              <a:t>Wilm’s</a:t>
            </a:r>
            <a:r>
              <a:rPr lang="en-US" dirty="0" smtClean="0"/>
              <a:t> tumor (childhood cancer)</a:t>
            </a:r>
          </a:p>
          <a:p>
            <a:pPr marL="514350" indent="-514350">
              <a:buAutoNum type="arabicPeriod"/>
            </a:pPr>
            <a:r>
              <a:rPr lang="en-US" dirty="0" smtClean="0"/>
              <a:t>Larry- survivor of oral cancer</a:t>
            </a:r>
            <a:endParaRPr lang="en-US" i="1" dirty="0" smtClean="0"/>
          </a:p>
          <a:p>
            <a:pPr marL="514350" indent="-514350">
              <a:buAutoNum type="arabicPeriod"/>
            </a:pPr>
            <a:r>
              <a:rPr lang="en-US" dirty="0" smtClean="0"/>
              <a:t>William- survivor of tumor of the spinal cord</a:t>
            </a:r>
            <a:endParaRPr lang="en-US" dirty="0"/>
          </a:p>
        </p:txBody>
      </p:sp>
    </p:spTree>
    <p:extLst>
      <p:ext uri="{BB962C8B-B14F-4D97-AF65-F5344CB8AC3E}">
        <p14:creationId xmlns:p14="http://schemas.microsoft.com/office/powerpoint/2010/main" val="271494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lstStyle/>
          <a:p>
            <a:r>
              <a:rPr lang="en-US" dirty="0" smtClean="0"/>
              <a:t>Donnie- </a:t>
            </a:r>
            <a:r>
              <a:rPr lang="en-US" dirty="0" err="1" smtClean="0"/>
              <a:t>Wilm’s</a:t>
            </a:r>
            <a:r>
              <a:rPr lang="en-US" dirty="0" smtClean="0"/>
              <a:t> Tumor</a:t>
            </a:r>
            <a:endParaRPr lang="en-US" dirty="0"/>
          </a:p>
        </p:txBody>
      </p:sp>
      <p:sp>
        <p:nvSpPr>
          <p:cNvPr id="3" name="Content Placeholder 2"/>
          <p:cNvSpPr>
            <a:spLocks noGrp="1"/>
          </p:cNvSpPr>
          <p:nvPr>
            <p:ph idx="1"/>
          </p:nvPr>
        </p:nvSpPr>
        <p:spPr>
          <a:xfrm>
            <a:off x="457200" y="1828800"/>
            <a:ext cx="8229600" cy="4745736"/>
          </a:xfrm>
        </p:spPr>
        <p:txBody>
          <a:bodyPr>
            <a:normAutofit fontScale="92500" lnSpcReduction="10000"/>
          </a:bodyPr>
          <a:lstStyle/>
          <a:p>
            <a:r>
              <a:rPr lang="en-US" dirty="0" smtClean="0"/>
              <a:t>48 year old male- Cancer survivor since 4yo</a:t>
            </a:r>
          </a:p>
          <a:p>
            <a:r>
              <a:rPr lang="en-US" dirty="0" smtClean="0"/>
              <a:t>Family farm- 1200 acres- corn, soybeans, tobacco, beef cattle</a:t>
            </a:r>
          </a:p>
          <a:p>
            <a:r>
              <a:rPr lang="en-US" dirty="0" smtClean="0"/>
              <a:t>His brother David is an Extension Agent in KY and that’s how Donnie learned about </a:t>
            </a:r>
            <a:r>
              <a:rPr lang="en-US" dirty="0" err="1" smtClean="0"/>
              <a:t>AgrAbility</a:t>
            </a:r>
            <a:endParaRPr lang="en-US" dirty="0" smtClean="0"/>
          </a:p>
          <a:p>
            <a:r>
              <a:rPr lang="en-US" dirty="0" smtClean="0"/>
              <a:t>Physical Issues: sever curvature of the spine and limited muscle development supporting the back from radiation- Had a kidney removed during cancer treatment- Had a bowel resection from ischemia- now reports arthritis in his back and a torn rotator cuff in one shoulder.</a:t>
            </a:r>
          </a:p>
          <a:p>
            <a:r>
              <a:rPr lang="en-US" dirty="0" smtClean="0"/>
              <a:t>Pain- average 4/10 but can be 8-10/10</a:t>
            </a:r>
          </a:p>
        </p:txBody>
      </p:sp>
    </p:spTree>
    <p:extLst>
      <p:ext uri="{BB962C8B-B14F-4D97-AF65-F5344CB8AC3E}">
        <p14:creationId xmlns:p14="http://schemas.microsoft.com/office/powerpoint/2010/main" val="3160700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Pediatric Cancer</a:t>
            </a:r>
            <a:endParaRPr lang="en-US" dirty="0"/>
          </a:p>
        </p:txBody>
      </p:sp>
      <p:sp>
        <p:nvSpPr>
          <p:cNvPr id="3" name="Content Placeholder 2"/>
          <p:cNvSpPr>
            <a:spLocks noGrp="1"/>
          </p:cNvSpPr>
          <p:nvPr>
            <p:ph idx="1"/>
          </p:nvPr>
        </p:nvSpPr>
        <p:spPr>
          <a:xfrm>
            <a:off x="304800" y="1219200"/>
            <a:ext cx="8382000" cy="5410200"/>
          </a:xfrm>
        </p:spPr>
        <p:txBody>
          <a:bodyPr>
            <a:normAutofit/>
          </a:bodyPr>
          <a:lstStyle/>
          <a:p>
            <a:r>
              <a:rPr lang="en-US" dirty="0" smtClean="0"/>
              <a:t>Children with cancer treated with chemotherapy and/or radiation therapy may be at increased risk for developing a second primary cancer or secondary health problem (heart, lung, bone, muscle).</a:t>
            </a:r>
          </a:p>
          <a:p>
            <a:r>
              <a:rPr lang="en-US" dirty="0" smtClean="0"/>
              <a:t>A number of studies are examining suspected or possible risk factors for childhood cancers, including early-life exposures to infectious agents; parental, fetal, or childhood exposures to environmental toxins such as pesticides, solvents, or other household chemicals; parental occupational exposures to radiation or chemicals</a:t>
            </a:r>
            <a:endParaRPr lang="en-US" dirty="0"/>
          </a:p>
        </p:txBody>
      </p:sp>
    </p:spTree>
    <p:extLst>
      <p:ext uri="{BB962C8B-B14F-4D97-AF65-F5344CB8AC3E}">
        <p14:creationId xmlns:p14="http://schemas.microsoft.com/office/powerpoint/2010/main" val="1963510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1066800"/>
          </a:xfrm>
        </p:spPr>
        <p:txBody>
          <a:bodyPr/>
          <a:lstStyle/>
          <a:p>
            <a:r>
              <a:rPr lang="en-US" dirty="0" err="1" smtClean="0"/>
              <a:t>Wilm’s</a:t>
            </a:r>
            <a:r>
              <a:rPr lang="en-US" dirty="0" smtClean="0"/>
              <a:t> Tumor</a:t>
            </a:r>
            <a:endParaRPr lang="en-US" dirty="0"/>
          </a:p>
        </p:txBody>
      </p:sp>
      <p:sp>
        <p:nvSpPr>
          <p:cNvPr id="3" name="Content Placeholder 2"/>
          <p:cNvSpPr>
            <a:spLocks noGrp="1"/>
          </p:cNvSpPr>
          <p:nvPr>
            <p:ph idx="1"/>
          </p:nvPr>
        </p:nvSpPr>
        <p:spPr>
          <a:xfrm>
            <a:off x="457200" y="1600200"/>
            <a:ext cx="8229600" cy="4830763"/>
          </a:xfrm>
        </p:spPr>
        <p:txBody>
          <a:bodyPr>
            <a:normAutofit fontScale="92500" lnSpcReduction="10000"/>
          </a:bodyPr>
          <a:lstStyle/>
          <a:p>
            <a:r>
              <a:rPr lang="en-US" dirty="0" err="1" smtClean="0"/>
              <a:t>Wilms</a:t>
            </a:r>
            <a:r>
              <a:rPr lang="en-US" dirty="0" smtClean="0"/>
              <a:t> tumor is the most common form of childhood kidney cancer. The exact cause of this tumor in most children is unknown.</a:t>
            </a:r>
          </a:p>
          <a:p>
            <a:r>
              <a:rPr lang="en-US" dirty="0" err="1" smtClean="0"/>
              <a:t>Wilms</a:t>
            </a:r>
            <a:r>
              <a:rPr lang="en-US" dirty="0" smtClean="0"/>
              <a:t>' tumor most often affects children ages 3 to 4 and becomes much less common after age 5. </a:t>
            </a:r>
          </a:p>
          <a:p>
            <a:r>
              <a:rPr lang="en-US" dirty="0" smtClean="0"/>
              <a:t>Surgery to remove the tumor is scheduled as soon as possible. Surrounding tissues and organs may also need to be removed if the tumor has spread.</a:t>
            </a:r>
          </a:p>
          <a:p>
            <a:r>
              <a:rPr lang="en-US" dirty="0" smtClean="0"/>
              <a:t>Children whose tumor has not spread have a 90% cure rate with appropriate treatment.</a:t>
            </a:r>
          </a:p>
          <a:p>
            <a:r>
              <a:rPr lang="en-US" dirty="0" smtClean="0"/>
              <a:t>Long-term bone, muscle and potentially lung problems are common.</a:t>
            </a:r>
          </a:p>
          <a:p>
            <a:endParaRPr lang="en-US" dirty="0" smtClean="0"/>
          </a:p>
          <a:p>
            <a:endParaRPr lang="en-US" dirty="0"/>
          </a:p>
        </p:txBody>
      </p:sp>
    </p:spTree>
    <p:extLst>
      <p:ext uri="{BB962C8B-B14F-4D97-AF65-F5344CB8AC3E}">
        <p14:creationId xmlns:p14="http://schemas.microsoft.com/office/powerpoint/2010/main" val="3957683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Donnie and </a:t>
            </a:r>
            <a:r>
              <a:rPr lang="en-US" dirty="0" err="1" smtClean="0"/>
              <a:t>AgrAbility</a:t>
            </a:r>
            <a:endParaRPr lang="en-US" dirty="0"/>
          </a:p>
        </p:txBody>
      </p:sp>
      <p:sp>
        <p:nvSpPr>
          <p:cNvPr id="3" name="Content Placeholder 2"/>
          <p:cNvSpPr>
            <a:spLocks noGrp="1"/>
          </p:cNvSpPr>
          <p:nvPr>
            <p:ph idx="1"/>
          </p:nvPr>
        </p:nvSpPr>
        <p:spPr>
          <a:xfrm>
            <a:off x="457200" y="1600200"/>
            <a:ext cx="8229600" cy="4906963"/>
          </a:xfrm>
        </p:spPr>
        <p:txBody>
          <a:bodyPr>
            <a:normAutofit fontScale="85000" lnSpcReduction="20000"/>
          </a:bodyPr>
          <a:lstStyle/>
          <a:p>
            <a:pPr marL="0" indent="0">
              <a:buNone/>
            </a:pPr>
            <a:r>
              <a:rPr lang="en-US" u="sng" dirty="0" smtClean="0"/>
              <a:t>Identified Challenges:</a:t>
            </a:r>
          </a:p>
          <a:p>
            <a:r>
              <a:rPr lang="en-US" dirty="0" smtClean="0"/>
              <a:t>Back pain and weakness</a:t>
            </a:r>
          </a:p>
          <a:p>
            <a:r>
              <a:rPr lang="en-US" dirty="0" smtClean="0"/>
              <a:t>Limited mobility and endurance</a:t>
            </a:r>
          </a:p>
          <a:p>
            <a:pPr marL="0" indent="0">
              <a:buNone/>
            </a:pPr>
            <a:r>
              <a:rPr lang="en-US" u="sng" dirty="0" smtClean="0"/>
              <a:t>Needs:</a:t>
            </a:r>
          </a:p>
          <a:p>
            <a:r>
              <a:rPr lang="en-US" dirty="0" smtClean="0"/>
              <a:t>Easier access to tractor</a:t>
            </a:r>
          </a:p>
          <a:p>
            <a:r>
              <a:rPr lang="en-US" dirty="0" smtClean="0"/>
              <a:t>Better seating in all vehicles/machinery</a:t>
            </a:r>
          </a:p>
          <a:p>
            <a:r>
              <a:rPr lang="en-US" dirty="0" smtClean="0"/>
              <a:t>Machinery to lessen physical work (i.e. soil samples)</a:t>
            </a:r>
          </a:p>
          <a:p>
            <a:pPr marL="0" indent="0">
              <a:buNone/>
            </a:pPr>
            <a:r>
              <a:rPr lang="en-US" u="sng" dirty="0" err="1" smtClean="0"/>
              <a:t>AgrAbility</a:t>
            </a:r>
            <a:r>
              <a:rPr lang="en-US" u="sng" dirty="0" smtClean="0"/>
              <a:t>/</a:t>
            </a:r>
            <a:r>
              <a:rPr lang="en-US" u="sng" dirty="0" err="1" smtClean="0"/>
              <a:t>Voc</a:t>
            </a:r>
            <a:r>
              <a:rPr lang="en-US" u="sng" dirty="0" smtClean="0"/>
              <a:t> Rehab Services:</a:t>
            </a:r>
          </a:p>
          <a:p>
            <a:r>
              <a:rPr lang="en-US" dirty="0" smtClean="0"/>
              <a:t>Initial </a:t>
            </a:r>
            <a:r>
              <a:rPr lang="en-US" dirty="0" err="1" smtClean="0"/>
              <a:t>eval</a:t>
            </a:r>
            <a:r>
              <a:rPr lang="en-US" dirty="0" smtClean="0"/>
              <a:t>- </a:t>
            </a:r>
            <a:r>
              <a:rPr lang="en-US" dirty="0" err="1" smtClean="0"/>
              <a:t>AgrAbility</a:t>
            </a:r>
            <a:r>
              <a:rPr lang="en-US" dirty="0" smtClean="0"/>
              <a:t>/OT</a:t>
            </a:r>
          </a:p>
          <a:p>
            <a:r>
              <a:rPr lang="en-US" dirty="0" smtClean="0"/>
              <a:t>Connecting with </a:t>
            </a:r>
            <a:r>
              <a:rPr lang="en-US" dirty="0" err="1" smtClean="0"/>
              <a:t>Voc</a:t>
            </a:r>
            <a:r>
              <a:rPr lang="en-US" dirty="0" smtClean="0"/>
              <a:t> Rehab</a:t>
            </a:r>
          </a:p>
          <a:p>
            <a:r>
              <a:rPr lang="en-US" dirty="0" smtClean="0"/>
              <a:t>Provided safety and health educational materials (joint protection, energy conservation tips, etc.)</a:t>
            </a:r>
          </a:p>
          <a:p>
            <a:r>
              <a:rPr lang="en-US" dirty="0" smtClean="0"/>
              <a:t>Custom seat molding</a:t>
            </a:r>
          </a:p>
          <a:p>
            <a:r>
              <a:rPr lang="en-US" dirty="0" smtClean="0"/>
              <a:t>Automated soil sample equipment</a:t>
            </a:r>
          </a:p>
          <a:p>
            <a:pPr marL="0" indent="0">
              <a:buNone/>
            </a:pPr>
            <a:endParaRPr lang="en-US" dirty="0" smtClean="0"/>
          </a:p>
        </p:txBody>
      </p:sp>
    </p:spTree>
    <p:extLst>
      <p:ext uri="{BB962C8B-B14F-4D97-AF65-F5344CB8AC3E}">
        <p14:creationId xmlns:p14="http://schemas.microsoft.com/office/powerpoint/2010/main" val="597629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229600" cy="762000"/>
          </a:xfrm>
        </p:spPr>
        <p:txBody>
          <a:bodyPr/>
          <a:lstStyle/>
          <a:p>
            <a:r>
              <a:rPr lang="en-US" dirty="0" smtClean="0"/>
              <a:t>Recommendations</a:t>
            </a:r>
            <a:endParaRPr lang="en-US" dirty="0"/>
          </a:p>
        </p:txBody>
      </p:sp>
      <p:sp>
        <p:nvSpPr>
          <p:cNvPr id="3" name="Content Placeholder 2"/>
          <p:cNvSpPr>
            <a:spLocks noGrp="1"/>
          </p:cNvSpPr>
          <p:nvPr>
            <p:ph idx="1"/>
          </p:nvPr>
        </p:nvSpPr>
        <p:spPr>
          <a:xfrm>
            <a:off x="457200" y="1295400"/>
            <a:ext cx="8229600" cy="5279136"/>
          </a:xfrm>
        </p:spPr>
        <p:txBody>
          <a:bodyPr>
            <a:normAutofit fontScale="47500" lnSpcReduction="20000"/>
          </a:bodyPr>
          <a:lstStyle/>
          <a:p>
            <a:pPr marL="109728" indent="0">
              <a:buNone/>
            </a:pPr>
            <a:r>
              <a:rPr lang="en-US" sz="4000" dirty="0"/>
              <a:t>Donnie has the potential to remain an independent farmer and with the following recommendation to increase his productivity and endurance to farm full-time. The following assistive technology and equipment are recommended</a:t>
            </a:r>
            <a:r>
              <a:rPr lang="en-US" sz="4000" dirty="0" smtClean="0"/>
              <a:t>:</a:t>
            </a:r>
          </a:p>
          <a:p>
            <a:pPr marL="109728" indent="0">
              <a:buNone/>
            </a:pPr>
            <a:endParaRPr lang="en-US" sz="3000" dirty="0"/>
          </a:p>
          <a:p>
            <a:pPr marL="109728" indent="0">
              <a:buNone/>
            </a:pPr>
            <a:r>
              <a:rPr lang="en-US" sz="3000" dirty="0" smtClean="0"/>
              <a:t>	</a:t>
            </a:r>
            <a:r>
              <a:rPr lang="en-US" sz="3800" b="1" dirty="0" smtClean="0"/>
              <a:t>1. Three </a:t>
            </a:r>
            <a:r>
              <a:rPr lang="en-US" sz="3800" b="1" dirty="0"/>
              <a:t>custom molded seat cushions and back cushions – </a:t>
            </a:r>
            <a:endParaRPr lang="en-US" sz="3800" b="1" dirty="0" smtClean="0"/>
          </a:p>
          <a:p>
            <a:pPr marL="109728" indent="0">
              <a:buNone/>
            </a:pPr>
            <a:r>
              <a:rPr lang="en-US" sz="3000" dirty="0" smtClean="0"/>
              <a:t>The </a:t>
            </a:r>
            <a:r>
              <a:rPr lang="en-US" sz="3000" dirty="0"/>
              <a:t>reason for three custom seating systems one for each tractor/truck they will be fabricated in two pieces to decrease the wt. of each piece, but will be heavy to haul up into tractor while climbing steps,  the cushion that will go in the Toyota will be able to transfer to the </a:t>
            </a:r>
            <a:r>
              <a:rPr lang="en-US" sz="3000" dirty="0" err="1"/>
              <a:t>UTV</a:t>
            </a:r>
            <a:r>
              <a:rPr lang="en-US" sz="3000" dirty="0"/>
              <a:t>.  The custom seating will provide the proper back support Donnie needs and will decrease his pain allowing him to work longer and take fewer rest periods. </a:t>
            </a:r>
            <a:endParaRPr lang="en-US" sz="3000" dirty="0" smtClean="0"/>
          </a:p>
          <a:p>
            <a:pPr marL="109728" indent="0">
              <a:buNone/>
            </a:pPr>
            <a:endParaRPr lang="en-US" sz="3000" dirty="0" smtClean="0"/>
          </a:p>
          <a:p>
            <a:pPr marL="109728" indent="0">
              <a:buNone/>
            </a:pPr>
            <a:r>
              <a:rPr lang="en-US" sz="3000" dirty="0"/>
              <a:t>	</a:t>
            </a:r>
            <a:r>
              <a:rPr lang="en-US" sz="3800" b="1" dirty="0" smtClean="0"/>
              <a:t>2.A </a:t>
            </a:r>
            <a:r>
              <a:rPr lang="en-US" sz="3800" b="1" dirty="0"/>
              <a:t>seed </a:t>
            </a:r>
            <a:r>
              <a:rPr lang="en-US" sz="3800" b="1" dirty="0" smtClean="0"/>
              <a:t>tender  </a:t>
            </a:r>
          </a:p>
          <a:p>
            <a:pPr marL="109728" indent="0">
              <a:buNone/>
            </a:pPr>
            <a:r>
              <a:rPr lang="en-US" sz="3000" dirty="0" smtClean="0"/>
              <a:t>The </a:t>
            </a:r>
            <a:r>
              <a:rPr lang="en-US" sz="3000" dirty="0"/>
              <a:t>purpose of the seed tender will allow Donnie to increase independence with self- filling loading seed and planting This will decrease the need of Donnie to climb on and off tractor and decrease/maintain pain level and increase productivity. </a:t>
            </a:r>
            <a:endParaRPr lang="en-US" sz="3000" dirty="0" smtClean="0"/>
          </a:p>
          <a:p>
            <a:pPr marL="109728" indent="0">
              <a:buNone/>
            </a:pPr>
            <a:endParaRPr lang="en-US" sz="3000" dirty="0" smtClean="0"/>
          </a:p>
          <a:p>
            <a:pPr marL="109728" indent="0">
              <a:buNone/>
            </a:pPr>
            <a:r>
              <a:rPr lang="en-US" sz="3000" dirty="0" smtClean="0"/>
              <a:t>	</a:t>
            </a:r>
            <a:r>
              <a:rPr lang="en-US" sz="3800" b="1" dirty="0" smtClean="0"/>
              <a:t>3. A Soil Sampler</a:t>
            </a:r>
          </a:p>
          <a:p>
            <a:pPr marL="109728" indent="0">
              <a:buNone/>
            </a:pPr>
            <a:r>
              <a:rPr lang="en-US" sz="3000" dirty="0" smtClean="0"/>
              <a:t>A </a:t>
            </a:r>
            <a:r>
              <a:rPr lang="en-US" sz="3000" dirty="0"/>
              <a:t>Soil </a:t>
            </a:r>
            <a:r>
              <a:rPr lang="en-US" sz="3000" dirty="0" smtClean="0"/>
              <a:t>Sampler </a:t>
            </a:r>
            <a:r>
              <a:rPr lang="en-US" sz="3000" dirty="0"/>
              <a:t>eliminates the need for Donnie to climb on/off the </a:t>
            </a:r>
            <a:r>
              <a:rPr lang="en-US" sz="3000" dirty="0" err="1"/>
              <a:t>UTV</a:t>
            </a:r>
            <a:r>
              <a:rPr lang="en-US" sz="3000" dirty="0"/>
              <a:t>, bend/stoop to collect soil samples.  This device will allow Donnie to remain on the </a:t>
            </a:r>
            <a:r>
              <a:rPr lang="en-US" sz="3000" dirty="0" err="1"/>
              <a:t>UTV</a:t>
            </a:r>
            <a:r>
              <a:rPr lang="en-US" sz="3000" dirty="0"/>
              <a:t> and increase the number of soil samples collected in a day by 100% and have increased accuracy and quality of samples.  Therefore decreasing Donnie’s pain, productivity time in completing task and improving on the quality of crops in the long run. </a:t>
            </a:r>
            <a:endParaRPr lang="en-US" sz="3000" dirty="0" smtClean="0"/>
          </a:p>
          <a:p>
            <a:pPr marL="109728" indent="0">
              <a:buNone/>
            </a:pPr>
            <a:r>
              <a:rPr lang="en-US" sz="3000" dirty="0" smtClean="0"/>
              <a:t>	</a:t>
            </a:r>
          </a:p>
          <a:p>
            <a:endParaRPr lang="en-US" dirty="0"/>
          </a:p>
        </p:txBody>
      </p:sp>
    </p:spTree>
    <p:extLst>
      <p:ext uri="{BB962C8B-B14F-4D97-AF65-F5344CB8AC3E}">
        <p14:creationId xmlns:p14="http://schemas.microsoft.com/office/powerpoint/2010/main" val="225236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1066800"/>
          </a:xfrm>
        </p:spPr>
        <p:txBody>
          <a:bodyPr>
            <a:normAutofit fontScale="90000"/>
          </a:bodyPr>
          <a:lstStyle/>
          <a:p>
            <a:r>
              <a:rPr lang="en-US" dirty="0" err="1" smtClean="0"/>
              <a:t>J&amp;M</a:t>
            </a:r>
            <a:r>
              <a:rPr lang="en-US" dirty="0" smtClean="0"/>
              <a:t> Speed </a:t>
            </a:r>
            <a:r>
              <a:rPr lang="en-US" dirty="0"/>
              <a:t>Tender and </a:t>
            </a:r>
            <a:r>
              <a:rPr lang="en-US" dirty="0" err="1"/>
              <a:t>Wintex</a:t>
            </a:r>
            <a:r>
              <a:rPr lang="en-US" dirty="0"/>
              <a:t> 1000 Soil Probe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1"/>
            <a:ext cx="44958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24400" y="1447800"/>
            <a:ext cx="42672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h2k8usr\user\egh1\RESEARCH PROJECTS Cardinal Hill Research Agenda\RESEARCH PROJECTS\ACTIVE FUNDED PROJECTS\FUNDED USDA 2010\CARDINAL HILL\FARM VISITS\Robin Cases\2011\Donnie A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267200"/>
            <a:ext cx="37338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240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dirty="0" smtClean="0"/>
              <a:t>Larry- Oral Cancer</a:t>
            </a:r>
            <a:endParaRPr lang="en-US" dirty="0"/>
          </a:p>
        </p:txBody>
      </p:sp>
      <p:sp>
        <p:nvSpPr>
          <p:cNvPr id="3" name="Content Placeholder 2"/>
          <p:cNvSpPr>
            <a:spLocks noGrp="1"/>
          </p:cNvSpPr>
          <p:nvPr>
            <p:ph idx="1"/>
          </p:nvPr>
        </p:nvSpPr>
        <p:spPr>
          <a:xfrm>
            <a:off x="457200" y="1219200"/>
            <a:ext cx="8229600" cy="5355336"/>
          </a:xfrm>
        </p:spPr>
        <p:txBody>
          <a:bodyPr>
            <a:normAutofit fontScale="70000" lnSpcReduction="20000"/>
          </a:bodyPr>
          <a:lstStyle/>
          <a:p>
            <a:r>
              <a:rPr lang="en-US" dirty="0" smtClean="0"/>
              <a:t>68 year old male</a:t>
            </a:r>
          </a:p>
          <a:p>
            <a:r>
              <a:rPr lang="en-US" dirty="0" smtClean="0"/>
              <a:t>700 acre cattle farm</a:t>
            </a:r>
          </a:p>
          <a:p>
            <a:r>
              <a:rPr lang="en-US" dirty="0" smtClean="0"/>
              <a:t>His daughter learned about </a:t>
            </a:r>
            <a:r>
              <a:rPr lang="en-US" dirty="0" err="1" smtClean="0"/>
              <a:t>AgrAbility</a:t>
            </a:r>
            <a:r>
              <a:rPr lang="en-US" dirty="0" smtClean="0"/>
              <a:t> and connected her father</a:t>
            </a:r>
          </a:p>
          <a:p>
            <a:pPr marL="109728" indent="0">
              <a:buNone/>
            </a:pPr>
            <a:endParaRPr lang="en-US" dirty="0" smtClean="0"/>
          </a:p>
          <a:p>
            <a:pPr marL="109728" indent="0">
              <a:buNone/>
            </a:pPr>
            <a:r>
              <a:rPr lang="en-US" u="sng" dirty="0" smtClean="0"/>
              <a:t>Physical Issues Since Treatment for Cancer: </a:t>
            </a:r>
            <a:endParaRPr lang="en-US" dirty="0" smtClean="0"/>
          </a:p>
          <a:p>
            <a:r>
              <a:rPr lang="en-US" dirty="0" smtClean="0"/>
              <a:t>Heat effects </a:t>
            </a:r>
            <a:r>
              <a:rPr lang="en-US" dirty="0" err="1" smtClean="0"/>
              <a:t>himby</a:t>
            </a:r>
            <a:r>
              <a:rPr lang="en-US" dirty="0" smtClean="0"/>
              <a:t> </a:t>
            </a:r>
            <a:r>
              <a:rPr lang="en-US" dirty="0"/>
              <a:t>depleting his energy and skin sensitivity to the sun as a result of the radiation exposure from cancer </a:t>
            </a:r>
            <a:r>
              <a:rPr lang="en-US" dirty="0" smtClean="0"/>
              <a:t>treatment</a:t>
            </a:r>
            <a:endParaRPr lang="en-US" dirty="0"/>
          </a:p>
          <a:p>
            <a:pPr marL="109728" indent="0">
              <a:buNone/>
            </a:pPr>
            <a:endParaRPr lang="en-US" dirty="0" smtClean="0"/>
          </a:p>
          <a:p>
            <a:r>
              <a:rPr lang="en-US" dirty="0" smtClean="0"/>
              <a:t>Pollen</a:t>
            </a:r>
            <a:r>
              <a:rPr lang="en-US" dirty="0"/>
              <a:t>, dust and wind all effect his ability to breath and increases coughing </a:t>
            </a:r>
            <a:r>
              <a:rPr lang="en-US" dirty="0" smtClean="0"/>
              <a:t>he </a:t>
            </a:r>
            <a:r>
              <a:rPr lang="en-US" dirty="0"/>
              <a:t>becomes choked since the resection of his </a:t>
            </a:r>
            <a:r>
              <a:rPr lang="en-US" dirty="0" smtClean="0"/>
              <a:t>throat</a:t>
            </a:r>
          </a:p>
          <a:p>
            <a:pPr marL="109728" indent="0">
              <a:buNone/>
            </a:pPr>
            <a:r>
              <a:rPr lang="en-US" dirty="0" smtClean="0"/>
              <a:t> </a:t>
            </a:r>
          </a:p>
          <a:p>
            <a:r>
              <a:rPr lang="en-US" dirty="0" smtClean="0"/>
              <a:t>The radiation </a:t>
            </a:r>
            <a:r>
              <a:rPr lang="en-US" dirty="0"/>
              <a:t>killed off the hair in his nose/throat decreasing a natural filtration to the elements, Cold and wind increase pain in his ear from the way the surgery and treatment from the cancer</a:t>
            </a:r>
            <a:r>
              <a:rPr lang="en-US" dirty="0" smtClean="0"/>
              <a:t>.</a:t>
            </a:r>
          </a:p>
          <a:p>
            <a:pPr marL="109728" indent="0">
              <a:buNone/>
            </a:pPr>
            <a:endParaRPr lang="en-US" dirty="0" smtClean="0"/>
          </a:p>
          <a:p>
            <a:r>
              <a:rPr lang="en-US" dirty="0"/>
              <a:t>A</a:t>
            </a:r>
            <a:r>
              <a:rPr lang="en-US" dirty="0" smtClean="0"/>
              <a:t>s </a:t>
            </a:r>
            <a:r>
              <a:rPr lang="en-US" dirty="0"/>
              <a:t>a result of the surgery the vision in his left eye was affected in that the eye lid does not close all the way </a:t>
            </a:r>
            <a:r>
              <a:rPr lang="en-US" dirty="0" smtClean="0"/>
              <a:t>causing </a:t>
            </a:r>
            <a:r>
              <a:rPr lang="en-US" dirty="0"/>
              <a:t>dry eye and blurred vision. </a:t>
            </a:r>
            <a:endParaRPr lang="en-US" dirty="0" smtClean="0"/>
          </a:p>
          <a:p>
            <a:r>
              <a:rPr lang="en-US" dirty="0" smtClean="0"/>
              <a:t>Voice negatively affected by the radiation</a:t>
            </a:r>
            <a:endParaRPr lang="en-US" dirty="0"/>
          </a:p>
          <a:p>
            <a:endParaRPr lang="en-US" dirty="0" smtClean="0"/>
          </a:p>
        </p:txBody>
      </p:sp>
    </p:spTree>
    <p:extLst>
      <p:ext uri="{BB962C8B-B14F-4D97-AF65-F5344CB8AC3E}">
        <p14:creationId xmlns:p14="http://schemas.microsoft.com/office/powerpoint/2010/main" val="2288323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smtClean="0"/>
              <a:t>Oral Cancer</a:t>
            </a:r>
            <a:endParaRPr lang="en-US" dirty="0"/>
          </a:p>
        </p:txBody>
      </p:sp>
      <p:sp>
        <p:nvSpPr>
          <p:cNvPr id="3" name="Content Placeholder 2"/>
          <p:cNvSpPr>
            <a:spLocks noGrp="1"/>
          </p:cNvSpPr>
          <p:nvPr>
            <p:ph idx="1"/>
          </p:nvPr>
        </p:nvSpPr>
        <p:spPr>
          <a:xfrm>
            <a:off x="457200" y="1676400"/>
            <a:ext cx="8229600" cy="5029200"/>
          </a:xfrm>
        </p:spPr>
        <p:txBody>
          <a:bodyPr>
            <a:normAutofit fontScale="92500" lnSpcReduction="10000"/>
          </a:bodyPr>
          <a:lstStyle/>
          <a:p>
            <a:r>
              <a:rPr lang="en-US" dirty="0" smtClean="0"/>
              <a:t>Approximately 42,000 people in the US will be newly diagnosed with oral cancer in 2013 with most over the age of 60 and 60% being male.</a:t>
            </a:r>
          </a:p>
          <a:p>
            <a:r>
              <a:rPr lang="en-US" dirty="0" smtClean="0"/>
              <a:t>About 75 percent of oral cancers are linked to modifiable behaviors such as tobacco use and excessive alcohol consumption. </a:t>
            </a:r>
          </a:p>
          <a:p>
            <a:r>
              <a:rPr lang="en-US" dirty="0" smtClean="0"/>
              <a:t>Other factors include poor oral hygiene, irritation caused by ill-fitting dentures and other rough surfaces on the teeth, poor nutrition, and some chronic infections caused by bacteria or viruses. </a:t>
            </a:r>
          </a:p>
          <a:p>
            <a:r>
              <a:rPr lang="en-US" dirty="0" smtClean="0"/>
              <a:t>People with oral cancer may be treated with surgery or radiation therapy and some receive chemotherapy</a:t>
            </a:r>
          </a:p>
          <a:p>
            <a:pPr lvl="1"/>
            <a:endParaRPr lang="en-US" dirty="0"/>
          </a:p>
        </p:txBody>
      </p:sp>
    </p:spTree>
    <p:extLst>
      <p:ext uri="{BB962C8B-B14F-4D97-AF65-F5344CB8AC3E}">
        <p14:creationId xmlns:p14="http://schemas.microsoft.com/office/powerpoint/2010/main" val="4242755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r>
              <a:rPr lang="en-US" dirty="0" smtClean="0"/>
              <a:t>An understanding of cancer survivorship issues</a:t>
            </a:r>
          </a:p>
          <a:p>
            <a:r>
              <a:rPr lang="en-US" dirty="0" smtClean="0"/>
              <a:t>Long term health problems that cancer survivors need to be aware of</a:t>
            </a:r>
          </a:p>
          <a:p>
            <a:r>
              <a:rPr lang="en-US" dirty="0" smtClean="0"/>
              <a:t>Three case studies of KY </a:t>
            </a:r>
            <a:r>
              <a:rPr lang="en-US" dirty="0" err="1" smtClean="0"/>
              <a:t>AgrAbility</a:t>
            </a:r>
            <a:r>
              <a:rPr lang="en-US" dirty="0" smtClean="0"/>
              <a:t> working with cancer survivors</a:t>
            </a:r>
            <a:endParaRPr lang="en-US" dirty="0"/>
          </a:p>
        </p:txBody>
      </p:sp>
    </p:spTree>
    <p:extLst>
      <p:ext uri="{BB962C8B-B14F-4D97-AF65-F5344CB8AC3E}">
        <p14:creationId xmlns:p14="http://schemas.microsoft.com/office/powerpoint/2010/main" val="2240055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smtClean="0"/>
              <a:t>Oral Cancer </a:t>
            </a:r>
            <a:endParaRPr lang="en-US" dirty="0"/>
          </a:p>
        </p:txBody>
      </p:sp>
      <p:sp>
        <p:nvSpPr>
          <p:cNvPr id="3" name="Content Placeholder 2"/>
          <p:cNvSpPr>
            <a:spLocks noGrp="1"/>
          </p:cNvSpPr>
          <p:nvPr>
            <p:ph idx="1"/>
          </p:nvPr>
        </p:nvSpPr>
        <p:spPr>
          <a:xfrm>
            <a:off x="381000" y="1524000"/>
            <a:ext cx="8229600" cy="5334000"/>
          </a:xfrm>
        </p:spPr>
        <p:txBody>
          <a:bodyPr>
            <a:normAutofit fontScale="70000" lnSpcReduction="20000"/>
          </a:bodyPr>
          <a:lstStyle/>
          <a:p>
            <a:pPr marL="0" indent="0">
              <a:buNone/>
            </a:pPr>
            <a:r>
              <a:rPr lang="en-US" dirty="0" smtClean="0"/>
              <a:t>Common problems:</a:t>
            </a:r>
          </a:p>
          <a:p>
            <a:pPr lvl="1"/>
            <a:r>
              <a:rPr lang="en-US" dirty="0" smtClean="0"/>
              <a:t>Postoperative disfigurement of the face, head and neck</a:t>
            </a:r>
          </a:p>
          <a:p>
            <a:pPr lvl="1"/>
            <a:r>
              <a:rPr lang="en-US" dirty="0" smtClean="0"/>
              <a:t>Complications of radiation therapy, including dry mouth and difficulty swallowing</a:t>
            </a:r>
          </a:p>
          <a:p>
            <a:pPr lvl="1"/>
            <a:r>
              <a:rPr lang="en-US" dirty="0" smtClean="0"/>
              <a:t>Other metastasis (spread) of the cancer</a:t>
            </a:r>
          </a:p>
          <a:p>
            <a:pPr lvl="1"/>
            <a:r>
              <a:rPr lang="en-US" dirty="0" smtClean="0"/>
              <a:t>Significant weight loss (often use a feeding tube)</a:t>
            </a:r>
          </a:p>
          <a:p>
            <a:pPr marL="457200" lvl="1" indent="0">
              <a:buNone/>
            </a:pPr>
            <a:endParaRPr lang="en-US" dirty="0" smtClean="0"/>
          </a:p>
          <a:p>
            <a:r>
              <a:rPr lang="en-US" b="1" dirty="0" smtClean="0"/>
              <a:t>Trouble Swallowing- </a:t>
            </a:r>
            <a:r>
              <a:rPr lang="en-US" dirty="0" smtClean="0"/>
              <a:t>If there's a chance that swallowing will become too difficult for you, your dietitian and doctor may recommend another way for you to receive nutrition. For example, after surgery or during radiation therapy for oral cancer, some people need a temporary feeding tube. </a:t>
            </a:r>
          </a:p>
          <a:p>
            <a:pPr marL="0" indent="0">
              <a:buNone/>
            </a:pPr>
            <a:endParaRPr lang="en-US" dirty="0" smtClean="0"/>
          </a:p>
          <a:p>
            <a:r>
              <a:rPr lang="en-US" b="1" dirty="0" smtClean="0"/>
              <a:t>Breathing Problems- </a:t>
            </a:r>
            <a:r>
              <a:rPr lang="en-US" dirty="0" smtClean="0"/>
              <a:t>The nasal mucous membranes become dried out by abnormal exposure to the oral environment, causing chronic irritation. Nasal and sinus secretions may collect in the defect area. Environmental factors can make this problem worse (dust, humidity, cold, etc.)</a:t>
            </a:r>
          </a:p>
          <a:p>
            <a:endParaRPr lang="en-US" dirty="0"/>
          </a:p>
        </p:txBody>
      </p:sp>
    </p:spTree>
    <p:extLst>
      <p:ext uri="{BB962C8B-B14F-4D97-AF65-F5344CB8AC3E}">
        <p14:creationId xmlns:p14="http://schemas.microsoft.com/office/powerpoint/2010/main" val="3623251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smtClean="0"/>
              <a:t>Larry and </a:t>
            </a:r>
            <a:r>
              <a:rPr lang="en-US" dirty="0" err="1" smtClean="0"/>
              <a:t>AgrAbility</a:t>
            </a:r>
            <a:endParaRPr lang="en-US" dirty="0"/>
          </a:p>
        </p:txBody>
      </p:sp>
      <p:sp>
        <p:nvSpPr>
          <p:cNvPr id="3" name="Content Placeholder 2"/>
          <p:cNvSpPr>
            <a:spLocks noGrp="1"/>
          </p:cNvSpPr>
          <p:nvPr>
            <p:ph idx="1"/>
          </p:nvPr>
        </p:nvSpPr>
        <p:spPr>
          <a:xfrm>
            <a:off x="533400" y="1752600"/>
            <a:ext cx="8229600" cy="4782312"/>
          </a:xfrm>
        </p:spPr>
        <p:txBody>
          <a:bodyPr>
            <a:normAutofit fontScale="70000" lnSpcReduction="20000"/>
          </a:bodyPr>
          <a:lstStyle/>
          <a:p>
            <a:pPr marL="0" indent="0">
              <a:buNone/>
            </a:pPr>
            <a:r>
              <a:rPr lang="en-US" u="sng" dirty="0" smtClean="0"/>
              <a:t>Identified Challenges:</a:t>
            </a:r>
          </a:p>
          <a:p>
            <a:r>
              <a:rPr lang="en-US" dirty="0" smtClean="0"/>
              <a:t>Breathing problems/exposure problems</a:t>
            </a:r>
          </a:p>
          <a:p>
            <a:r>
              <a:rPr lang="en-US" dirty="0" smtClean="0"/>
              <a:t>Speaking/voice problems</a:t>
            </a:r>
          </a:p>
          <a:p>
            <a:pPr marL="109728" indent="0">
              <a:buNone/>
            </a:pPr>
            <a:endParaRPr lang="en-US" dirty="0" smtClean="0"/>
          </a:p>
          <a:p>
            <a:pPr marL="0" indent="0">
              <a:buNone/>
            </a:pPr>
            <a:r>
              <a:rPr lang="en-US" u="sng" dirty="0" smtClean="0"/>
              <a:t>Needs:</a:t>
            </a:r>
          </a:p>
          <a:p>
            <a:r>
              <a:rPr lang="en-US" dirty="0" smtClean="0"/>
              <a:t>Protection from elements on farm</a:t>
            </a:r>
          </a:p>
          <a:p>
            <a:r>
              <a:rPr lang="en-US" dirty="0" smtClean="0"/>
              <a:t>Communication enhancement at stock yard job</a:t>
            </a:r>
          </a:p>
          <a:p>
            <a:pPr marL="109728" indent="0">
              <a:buNone/>
            </a:pPr>
            <a:endParaRPr lang="en-US" dirty="0" smtClean="0"/>
          </a:p>
          <a:p>
            <a:pPr marL="0" indent="0">
              <a:buNone/>
            </a:pPr>
            <a:r>
              <a:rPr lang="en-US" u="sng" dirty="0" err="1" smtClean="0"/>
              <a:t>AgrAbility</a:t>
            </a:r>
            <a:r>
              <a:rPr lang="en-US" u="sng" dirty="0" smtClean="0"/>
              <a:t>/</a:t>
            </a:r>
            <a:r>
              <a:rPr lang="en-US" u="sng" dirty="0" err="1" smtClean="0"/>
              <a:t>Voc</a:t>
            </a:r>
            <a:r>
              <a:rPr lang="en-US" u="sng" dirty="0" smtClean="0"/>
              <a:t> Rehab Services:</a:t>
            </a:r>
          </a:p>
          <a:p>
            <a:r>
              <a:rPr lang="en-US" dirty="0" smtClean="0"/>
              <a:t>Initial </a:t>
            </a:r>
            <a:r>
              <a:rPr lang="en-US" dirty="0" err="1" smtClean="0"/>
              <a:t>eval</a:t>
            </a:r>
            <a:r>
              <a:rPr lang="en-US" dirty="0" smtClean="0"/>
              <a:t>- </a:t>
            </a:r>
            <a:r>
              <a:rPr lang="en-US" dirty="0" err="1" smtClean="0"/>
              <a:t>AgrAbility</a:t>
            </a:r>
            <a:r>
              <a:rPr lang="en-US" dirty="0" smtClean="0"/>
              <a:t>/OT</a:t>
            </a:r>
          </a:p>
          <a:p>
            <a:r>
              <a:rPr lang="en-US" dirty="0" smtClean="0"/>
              <a:t>Connecting with </a:t>
            </a:r>
            <a:r>
              <a:rPr lang="en-US" dirty="0" err="1" smtClean="0"/>
              <a:t>Voc</a:t>
            </a:r>
            <a:r>
              <a:rPr lang="en-US" dirty="0" smtClean="0"/>
              <a:t> Rehab</a:t>
            </a:r>
          </a:p>
          <a:p>
            <a:r>
              <a:rPr lang="en-US" dirty="0" smtClean="0"/>
              <a:t>Provided safety and health educational materials (energy conservation tips, respiratory tips etc.)</a:t>
            </a:r>
          </a:p>
          <a:p>
            <a:r>
              <a:rPr lang="en-US" dirty="0" smtClean="0"/>
              <a:t>Tractor with an enclosed tractor cab with </a:t>
            </a:r>
            <a:r>
              <a:rPr lang="en-US" dirty="0"/>
              <a:t>HVAC </a:t>
            </a:r>
            <a:r>
              <a:rPr lang="en-US" dirty="0" smtClean="0"/>
              <a:t>system</a:t>
            </a:r>
          </a:p>
          <a:p>
            <a:r>
              <a:rPr lang="en-US" dirty="0" smtClean="0"/>
              <a:t>Power </a:t>
            </a:r>
            <a:r>
              <a:rPr lang="en-US" dirty="0"/>
              <a:t>shift transmission and self-leveling loader </a:t>
            </a:r>
            <a:r>
              <a:rPr lang="en-US" dirty="0" smtClean="0"/>
              <a:t>–decrease energy use</a:t>
            </a:r>
          </a:p>
          <a:p>
            <a:r>
              <a:rPr lang="en-US" dirty="0" smtClean="0"/>
              <a:t>Portable </a:t>
            </a:r>
            <a:r>
              <a:rPr lang="en-US" dirty="0"/>
              <a:t>voice amplifier megaphone with head </a:t>
            </a:r>
            <a:r>
              <a:rPr lang="en-US" dirty="0" smtClean="0"/>
              <a:t>set for stock yard job</a:t>
            </a:r>
          </a:p>
          <a:p>
            <a:pPr marL="0" indent="0">
              <a:buNone/>
            </a:pPr>
            <a:endParaRPr lang="en-US" dirty="0"/>
          </a:p>
        </p:txBody>
      </p:sp>
    </p:spTree>
    <p:extLst>
      <p:ext uri="{BB962C8B-B14F-4D97-AF65-F5344CB8AC3E}">
        <p14:creationId xmlns:p14="http://schemas.microsoft.com/office/powerpoint/2010/main" val="3911992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229600" cy="1066800"/>
          </a:xfrm>
        </p:spPr>
        <p:txBody>
          <a:bodyPr>
            <a:normAutofit fontScale="90000"/>
          </a:bodyPr>
          <a:lstStyle/>
          <a:p>
            <a:r>
              <a:rPr lang="en-US" dirty="0" smtClean="0"/>
              <a:t>Covered Tractor Cab and Wireless Microphone system</a:t>
            </a:r>
            <a:endParaRPr lang="en-US" dirty="0"/>
          </a:p>
        </p:txBody>
      </p:sp>
      <p:sp>
        <p:nvSpPr>
          <p:cNvPr id="3" name="Content Placeholder 2"/>
          <p:cNvSpPr>
            <a:spLocks noGrp="1"/>
          </p:cNvSpPr>
          <p:nvPr>
            <p:ph idx="1"/>
          </p:nvPr>
        </p:nvSpPr>
        <p:spPr/>
        <p:txBody>
          <a:bodyPr/>
          <a:lstStyle/>
          <a:p>
            <a:pPr marL="109728" indent="0">
              <a:buNone/>
            </a:pP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450592"/>
            <a:ext cx="3657600"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81200"/>
            <a:ext cx="5181600" cy="459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260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smtClean="0"/>
              <a:t>William and Spinal Tumor</a:t>
            </a:r>
            <a:endParaRPr lang="en-US" dirty="0"/>
          </a:p>
        </p:txBody>
      </p:sp>
      <p:sp>
        <p:nvSpPr>
          <p:cNvPr id="3" name="Content Placeholder 2"/>
          <p:cNvSpPr>
            <a:spLocks noGrp="1"/>
          </p:cNvSpPr>
          <p:nvPr>
            <p:ph idx="1"/>
          </p:nvPr>
        </p:nvSpPr>
        <p:spPr>
          <a:xfrm>
            <a:off x="457200" y="1676400"/>
            <a:ext cx="8229600" cy="4898136"/>
          </a:xfrm>
        </p:spPr>
        <p:txBody>
          <a:bodyPr>
            <a:normAutofit lnSpcReduction="10000"/>
          </a:bodyPr>
          <a:lstStyle/>
          <a:p>
            <a:r>
              <a:rPr lang="en-US" dirty="0" smtClean="0"/>
              <a:t>Mid-60’s, male</a:t>
            </a:r>
          </a:p>
          <a:p>
            <a:r>
              <a:rPr lang="en-US" dirty="0" smtClean="0"/>
              <a:t>Primary job- surgeon</a:t>
            </a:r>
          </a:p>
          <a:p>
            <a:r>
              <a:rPr lang="en-US" dirty="0" smtClean="0"/>
              <a:t>Cattle farmer (700 acres)</a:t>
            </a:r>
          </a:p>
          <a:p>
            <a:r>
              <a:rPr lang="en-US" dirty="0" smtClean="0"/>
              <a:t>His daughter is the Extension Program and Staff Development person for the state. She connected her father with </a:t>
            </a:r>
            <a:r>
              <a:rPr lang="en-US" dirty="0" err="1" smtClean="0"/>
              <a:t>AgrAbility</a:t>
            </a:r>
            <a:endParaRPr lang="en-US" dirty="0" smtClean="0"/>
          </a:p>
          <a:p>
            <a:pPr marL="109728" indent="0">
              <a:buNone/>
            </a:pPr>
            <a:endParaRPr lang="en-US" dirty="0" smtClean="0"/>
          </a:p>
          <a:p>
            <a:r>
              <a:rPr lang="en-US" u="sng" dirty="0" smtClean="0"/>
              <a:t>Physical issues: </a:t>
            </a:r>
            <a:r>
              <a:rPr lang="en-US" dirty="0" smtClean="0"/>
              <a:t>lost </a:t>
            </a:r>
            <a:r>
              <a:rPr lang="en-US" dirty="0"/>
              <a:t>his right eye </a:t>
            </a:r>
            <a:r>
              <a:rPr lang="en-US" dirty="0" smtClean="0"/>
              <a:t>and he </a:t>
            </a:r>
            <a:r>
              <a:rPr lang="en-US" dirty="0"/>
              <a:t>has some loss of peripheral sensation in both legs with left foot drop, and some neuropathy in his hands.</a:t>
            </a:r>
          </a:p>
        </p:txBody>
      </p:sp>
    </p:spTree>
    <p:extLst>
      <p:ext uri="{BB962C8B-B14F-4D97-AF65-F5344CB8AC3E}">
        <p14:creationId xmlns:p14="http://schemas.microsoft.com/office/powerpoint/2010/main" val="1147453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p>
            <a:r>
              <a:rPr lang="en-US" dirty="0" smtClean="0"/>
              <a:t>Spinal Tumor: Arachnoid cyst</a:t>
            </a:r>
            <a:endParaRPr lang="en-US" dirty="0"/>
          </a:p>
        </p:txBody>
      </p:sp>
      <p:sp>
        <p:nvSpPr>
          <p:cNvPr id="3" name="Content Placeholder 2"/>
          <p:cNvSpPr>
            <a:spLocks noGrp="1"/>
          </p:cNvSpPr>
          <p:nvPr>
            <p:ph idx="1"/>
          </p:nvPr>
        </p:nvSpPr>
        <p:spPr>
          <a:xfrm>
            <a:off x="457200" y="1524000"/>
            <a:ext cx="8229600" cy="5257800"/>
          </a:xfrm>
        </p:spPr>
        <p:txBody>
          <a:bodyPr>
            <a:normAutofit fontScale="62500" lnSpcReduction="20000"/>
          </a:bodyPr>
          <a:lstStyle/>
          <a:p>
            <a:pPr marL="109728" indent="0">
              <a:buNone/>
            </a:pPr>
            <a:r>
              <a:rPr lang="en-US" dirty="0"/>
              <a:t>While a definitive cause is unknown, most arachnoid </a:t>
            </a:r>
            <a:r>
              <a:rPr lang="en-US" dirty="0" smtClean="0"/>
              <a:t>tumors  </a:t>
            </a:r>
            <a:r>
              <a:rPr lang="en-US" dirty="0"/>
              <a:t>are present at birth and believed to be the result of developmental abnormalities</a:t>
            </a:r>
            <a:r>
              <a:rPr lang="en-US" dirty="0" smtClean="0"/>
              <a:t>.</a:t>
            </a:r>
          </a:p>
          <a:p>
            <a:pPr marL="109728" indent="0">
              <a:buNone/>
            </a:pPr>
            <a:endParaRPr lang="en-US" dirty="0"/>
          </a:p>
          <a:p>
            <a:pPr marL="109728" indent="0">
              <a:buNone/>
            </a:pPr>
            <a:r>
              <a:rPr lang="en-US" dirty="0" smtClean="0"/>
              <a:t>If the tumor </a:t>
            </a:r>
            <a:r>
              <a:rPr lang="en-US" dirty="0"/>
              <a:t>grows large enough it can put pressure on surrounding parts of the brain and spinal cord, resulting in the onset of symptoms</a:t>
            </a:r>
            <a:r>
              <a:rPr lang="en-US" dirty="0" smtClean="0"/>
              <a:t>.</a:t>
            </a:r>
          </a:p>
          <a:p>
            <a:pPr marL="109728" indent="0">
              <a:buNone/>
            </a:pPr>
            <a:endParaRPr lang="en-US" dirty="0"/>
          </a:p>
          <a:p>
            <a:pPr marL="109728" indent="0">
              <a:buNone/>
            </a:pPr>
            <a:r>
              <a:rPr lang="en-US" dirty="0" smtClean="0"/>
              <a:t>The tumor can be removed with surgery</a:t>
            </a:r>
            <a:endParaRPr lang="en-US" dirty="0"/>
          </a:p>
          <a:p>
            <a:endParaRPr lang="en-US" dirty="0"/>
          </a:p>
          <a:p>
            <a:pPr marL="109728" indent="0">
              <a:buNone/>
            </a:pPr>
            <a:r>
              <a:rPr lang="en-US" dirty="0"/>
              <a:t>Most common symptoms include:</a:t>
            </a:r>
          </a:p>
          <a:p>
            <a:endParaRPr lang="en-US" dirty="0"/>
          </a:p>
          <a:p>
            <a:r>
              <a:rPr lang="en-US" dirty="0"/>
              <a:t>Headaches</a:t>
            </a:r>
          </a:p>
          <a:p>
            <a:r>
              <a:rPr lang="en-US" dirty="0"/>
              <a:t>Nausea and/or vomiting</a:t>
            </a:r>
          </a:p>
          <a:p>
            <a:r>
              <a:rPr lang="en-US" dirty="0"/>
              <a:t>Seizures</a:t>
            </a:r>
          </a:p>
          <a:p>
            <a:r>
              <a:rPr lang="en-US" dirty="0"/>
              <a:t>Behavioral changes</a:t>
            </a:r>
          </a:p>
          <a:p>
            <a:r>
              <a:rPr lang="en-US" dirty="0"/>
              <a:t>Hearing and vision problems</a:t>
            </a:r>
          </a:p>
          <a:p>
            <a:r>
              <a:rPr lang="en-US" dirty="0"/>
              <a:t>Vertigo</a:t>
            </a:r>
          </a:p>
          <a:p>
            <a:r>
              <a:rPr lang="en-US" dirty="0"/>
              <a:t>Balance problems while walking or standing</a:t>
            </a:r>
          </a:p>
          <a:p>
            <a:r>
              <a:rPr lang="en-US" dirty="0"/>
              <a:t>Weakness or paralysis on one side of the </a:t>
            </a:r>
            <a:r>
              <a:rPr lang="en-US" dirty="0" smtClean="0"/>
              <a:t>body</a:t>
            </a:r>
            <a:endParaRPr lang="en-US" dirty="0"/>
          </a:p>
        </p:txBody>
      </p:sp>
    </p:spTree>
    <p:extLst>
      <p:ext uri="{BB962C8B-B14F-4D97-AF65-F5344CB8AC3E}">
        <p14:creationId xmlns:p14="http://schemas.microsoft.com/office/powerpoint/2010/main" val="402700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smtClean="0"/>
              <a:t>William and </a:t>
            </a:r>
            <a:r>
              <a:rPr lang="en-US" dirty="0" err="1" smtClean="0"/>
              <a:t>AgrAbility</a:t>
            </a:r>
            <a:endParaRPr lang="en-US" dirty="0"/>
          </a:p>
        </p:txBody>
      </p:sp>
      <p:sp>
        <p:nvSpPr>
          <p:cNvPr id="3" name="Content Placeholder 2"/>
          <p:cNvSpPr>
            <a:spLocks noGrp="1"/>
          </p:cNvSpPr>
          <p:nvPr>
            <p:ph idx="1"/>
          </p:nvPr>
        </p:nvSpPr>
        <p:spPr>
          <a:xfrm>
            <a:off x="457200" y="1524000"/>
            <a:ext cx="8458200" cy="5181600"/>
          </a:xfrm>
        </p:spPr>
        <p:txBody>
          <a:bodyPr>
            <a:normAutofit fontScale="55000" lnSpcReduction="20000"/>
          </a:bodyPr>
          <a:lstStyle/>
          <a:p>
            <a:pPr marL="0" indent="0">
              <a:buNone/>
            </a:pPr>
            <a:r>
              <a:rPr lang="en-US" sz="3300" u="sng" dirty="0" smtClean="0"/>
              <a:t>Identified Challenges:</a:t>
            </a:r>
          </a:p>
          <a:p>
            <a:r>
              <a:rPr lang="en-US" sz="3300" dirty="0" smtClean="0"/>
              <a:t>some </a:t>
            </a:r>
            <a:r>
              <a:rPr lang="en-US" sz="3300" dirty="0"/>
              <a:t>loss of peripheral sensation in both legs with left foot </a:t>
            </a:r>
            <a:r>
              <a:rPr lang="en-US" sz="3300" dirty="0" smtClean="0"/>
              <a:t>drop</a:t>
            </a:r>
          </a:p>
          <a:p>
            <a:r>
              <a:rPr lang="en-US" sz="3300" dirty="0" smtClean="0"/>
              <a:t>some </a:t>
            </a:r>
            <a:r>
              <a:rPr lang="en-US" sz="3300" dirty="0"/>
              <a:t>neuropathy in his hands</a:t>
            </a:r>
            <a:r>
              <a:rPr lang="en-US" sz="3300" dirty="0" smtClean="0"/>
              <a:t>.</a:t>
            </a:r>
          </a:p>
          <a:p>
            <a:r>
              <a:rPr lang="en-US" sz="3300" dirty="0" smtClean="0"/>
              <a:t>limited </a:t>
            </a:r>
            <a:r>
              <a:rPr lang="en-US" sz="3300" dirty="0"/>
              <a:t>visions, especially peripheral </a:t>
            </a:r>
            <a:r>
              <a:rPr lang="en-US" sz="3300" dirty="0" smtClean="0"/>
              <a:t>vision (due to loss of one eye)</a:t>
            </a:r>
          </a:p>
          <a:p>
            <a:r>
              <a:rPr lang="en-US" sz="3300" dirty="0" smtClean="0"/>
              <a:t>difficulty </a:t>
            </a:r>
            <a:r>
              <a:rPr lang="en-US" sz="3300" dirty="0"/>
              <a:t>with lifting and carrying due to poor balance/mobility due to the loss of sensation in his </a:t>
            </a:r>
            <a:r>
              <a:rPr lang="en-US" sz="3300" dirty="0" smtClean="0"/>
              <a:t>legs</a:t>
            </a:r>
          </a:p>
          <a:p>
            <a:r>
              <a:rPr lang="en-US" sz="3300" dirty="0" smtClean="0"/>
              <a:t>significant </a:t>
            </a:r>
            <a:r>
              <a:rPr lang="en-US" sz="3300" dirty="0"/>
              <a:t>fatigue throughout the </a:t>
            </a:r>
            <a:r>
              <a:rPr lang="en-US" sz="3300" dirty="0" smtClean="0"/>
              <a:t>day</a:t>
            </a:r>
          </a:p>
          <a:p>
            <a:pPr marL="109728" indent="0">
              <a:buNone/>
            </a:pPr>
            <a:endParaRPr lang="en-US" sz="3300" dirty="0" smtClean="0"/>
          </a:p>
          <a:p>
            <a:pPr marL="0" indent="0">
              <a:buNone/>
            </a:pPr>
            <a:r>
              <a:rPr lang="en-US" sz="3300" u="sng" dirty="0" smtClean="0"/>
              <a:t>Needs:</a:t>
            </a:r>
          </a:p>
          <a:p>
            <a:r>
              <a:rPr lang="en-US" sz="3300" dirty="0" smtClean="0"/>
              <a:t>Needed help with his cattle feed systems and transportation around farm</a:t>
            </a:r>
          </a:p>
          <a:p>
            <a:r>
              <a:rPr lang="en-US" sz="3300" dirty="0" smtClean="0"/>
              <a:t>Cattle handling equipment</a:t>
            </a:r>
          </a:p>
          <a:p>
            <a:pPr marL="109728" indent="0">
              <a:buNone/>
            </a:pPr>
            <a:r>
              <a:rPr lang="en-US" dirty="0" smtClean="0"/>
              <a:t> </a:t>
            </a:r>
          </a:p>
          <a:p>
            <a:pPr marL="109728" indent="0">
              <a:buNone/>
            </a:pPr>
            <a:r>
              <a:rPr lang="en-US" u="sng" dirty="0" err="1" smtClean="0"/>
              <a:t>AgrAbility</a:t>
            </a:r>
            <a:r>
              <a:rPr lang="en-US" u="sng" dirty="0" smtClean="0"/>
              <a:t>/</a:t>
            </a:r>
            <a:r>
              <a:rPr lang="en-US" u="sng" dirty="0" err="1" smtClean="0"/>
              <a:t>Voc</a:t>
            </a:r>
            <a:r>
              <a:rPr lang="en-US" u="sng" dirty="0" smtClean="0"/>
              <a:t> Rehab Services:</a:t>
            </a:r>
          </a:p>
          <a:p>
            <a:r>
              <a:rPr lang="en-US" sz="3300" dirty="0" smtClean="0"/>
              <a:t>Initial </a:t>
            </a:r>
            <a:r>
              <a:rPr lang="en-US" sz="3300" dirty="0" err="1" smtClean="0"/>
              <a:t>eval</a:t>
            </a:r>
            <a:r>
              <a:rPr lang="en-US" sz="3300" dirty="0" smtClean="0"/>
              <a:t>- </a:t>
            </a:r>
            <a:r>
              <a:rPr lang="en-US" sz="3300" dirty="0" err="1" smtClean="0"/>
              <a:t>AgrAbility</a:t>
            </a:r>
            <a:r>
              <a:rPr lang="en-US" sz="3300" dirty="0" smtClean="0"/>
              <a:t>/OT</a:t>
            </a:r>
          </a:p>
          <a:p>
            <a:r>
              <a:rPr lang="en-US" sz="3300" dirty="0" smtClean="0"/>
              <a:t>Connecting with </a:t>
            </a:r>
            <a:r>
              <a:rPr lang="en-US" sz="3300" dirty="0" err="1" smtClean="0"/>
              <a:t>Voc</a:t>
            </a:r>
            <a:r>
              <a:rPr lang="en-US" sz="3300" dirty="0" smtClean="0"/>
              <a:t> Rehab</a:t>
            </a:r>
          </a:p>
          <a:p>
            <a:r>
              <a:rPr lang="en-US" sz="3300" dirty="0" smtClean="0"/>
              <a:t>Feeding: Camera/monitor system for feeding, hay elevator, more automated feed system, automatic gates, utility vehicle to get around the farm</a:t>
            </a:r>
          </a:p>
          <a:p>
            <a:r>
              <a:rPr lang="en-US" sz="3300" dirty="0" smtClean="0"/>
              <a:t>Handling: lighting, power gates, head catch system, camera system, mirrors and lighting in barn, hydraulic levers for head catch system</a:t>
            </a:r>
          </a:p>
          <a:p>
            <a:r>
              <a:rPr lang="en-US" sz="3300" dirty="0" smtClean="0"/>
              <a:t>Also received Voc. services for his job as a surgeon</a:t>
            </a:r>
          </a:p>
        </p:txBody>
      </p:sp>
    </p:spTree>
    <p:extLst>
      <p:ext uri="{BB962C8B-B14F-4D97-AF65-F5344CB8AC3E}">
        <p14:creationId xmlns:p14="http://schemas.microsoft.com/office/powerpoint/2010/main" val="2327575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normAutofit fontScale="90000"/>
          </a:bodyPr>
          <a:lstStyle/>
          <a:p>
            <a:r>
              <a:rPr lang="en-US" dirty="0" smtClean="0"/>
              <a:t>Camera monitoring system, hay elevator, electronic </a:t>
            </a:r>
            <a:r>
              <a:rPr lang="en-US" dirty="0" err="1" smtClean="0"/>
              <a:t>gates,etc</a:t>
            </a:r>
            <a:r>
              <a:rPr lang="en-US" dirty="0" smtClean="0"/>
              <a:t>.</a:t>
            </a:r>
            <a:endParaRPr lang="en-US" dirty="0"/>
          </a:p>
        </p:txBody>
      </p:sp>
      <p:sp>
        <p:nvSpPr>
          <p:cNvPr id="3" name="Content Placeholder 2"/>
          <p:cNvSpPr>
            <a:spLocks noGrp="1"/>
          </p:cNvSpPr>
          <p:nvPr>
            <p:ph idx="1"/>
          </p:nvPr>
        </p:nvSpPr>
        <p:spPr>
          <a:xfrm>
            <a:off x="457200" y="1676400"/>
            <a:ext cx="8229600" cy="4898136"/>
          </a:xfrm>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 y="1743456"/>
            <a:ext cx="37338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845183"/>
            <a:ext cx="3352800"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724400"/>
            <a:ext cx="409575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1144" y="5105400"/>
            <a:ext cx="430530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0577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7200" dirty="0" smtClean="0"/>
              <a:t>Thank You!</a:t>
            </a:r>
            <a:endParaRPr lang="en-US" sz="7200" dirty="0"/>
          </a:p>
        </p:txBody>
      </p:sp>
      <p:sp>
        <p:nvSpPr>
          <p:cNvPr id="3" name="Content Placeholder 2"/>
          <p:cNvSpPr>
            <a:spLocks noGrp="1"/>
          </p:cNvSpPr>
          <p:nvPr>
            <p:ph idx="1"/>
          </p:nvPr>
        </p:nvSpPr>
        <p:spPr>
          <a:xfrm>
            <a:off x="381000" y="3429000"/>
            <a:ext cx="8229600" cy="1865376"/>
          </a:xfrm>
        </p:spPr>
        <p:txBody>
          <a:bodyPr>
            <a:normAutofit/>
          </a:bodyPr>
          <a:lstStyle/>
          <a:p>
            <a:pPr marL="109728" indent="0" algn="ctr">
              <a:buNone/>
            </a:pPr>
            <a:r>
              <a:rPr lang="en-US" sz="4400" dirty="0" smtClean="0"/>
              <a:t>Questions or Comments?</a:t>
            </a:r>
            <a:endParaRPr lang="en-US" sz="4400" dirty="0"/>
          </a:p>
        </p:txBody>
      </p:sp>
    </p:spTree>
    <p:extLst>
      <p:ext uri="{BB962C8B-B14F-4D97-AF65-F5344CB8AC3E}">
        <p14:creationId xmlns:p14="http://schemas.microsoft.com/office/powerpoint/2010/main" val="447478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smtClean="0"/>
              <a:t>What is Cancer Survivorship</a:t>
            </a:r>
            <a:endParaRPr lang="en-US" dirty="0"/>
          </a:p>
        </p:txBody>
      </p:sp>
      <p:sp>
        <p:nvSpPr>
          <p:cNvPr id="3" name="Content Placeholder 2"/>
          <p:cNvSpPr>
            <a:spLocks noGrp="1"/>
          </p:cNvSpPr>
          <p:nvPr>
            <p:ph idx="1"/>
          </p:nvPr>
        </p:nvSpPr>
        <p:spPr>
          <a:xfrm>
            <a:off x="381000" y="1905000"/>
            <a:ext cx="8229600" cy="4325112"/>
          </a:xfrm>
        </p:spPr>
        <p:txBody>
          <a:bodyPr>
            <a:normAutofit fontScale="77500" lnSpcReduction="20000"/>
          </a:bodyPr>
          <a:lstStyle/>
          <a:p>
            <a:pPr marL="0" indent="0">
              <a:buNone/>
            </a:pPr>
            <a:r>
              <a:rPr lang="en-US" b="1" dirty="0" smtClean="0"/>
              <a:t>NCI Definition:  </a:t>
            </a:r>
          </a:p>
          <a:p>
            <a:pPr marL="0" indent="0">
              <a:buNone/>
            </a:pPr>
            <a:r>
              <a:rPr lang="en-US" dirty="0" smtClean="0"/>
              <a:t>An individual is considered a cancer survivor from the time of diagnosis, through the balance of his or her life.</a:t>
            </a:r>
          </a:p>
          <a:p>
            <a:pPr marL="0" indent="0">
              <a:buNone/>
            </a:pPr>
            <a:r>
              <a:rPr lang="en-US" dirty="0" smtClean="0"/>
              <a:t> </a:t>
            </a:r>
          </a:p>
          <a:p>
            <a:pPr marL="0" indent="0">
              <a:buNone/>
            </a:pPr>
            <a:r>
              <a:rPr lang="en-US" dirty="0" smtClean="0"/>
              <a:t>Family members, friends, and caregivers are also impacted by the survivorship experience and are therefore included in this definition.</a:t>
            </a:r>
          </a:p>
          <a:p>
            <a:pPr marL="0" indent="0">
              <a:buNone/>
            </a:pPr>
            <a:endParaRPr lang="en-US" dirty="0" smtClean="0"/>
          </a:p>
          <a:p>
            <a:pPr marL="0" indent="0">
              <a:buNone/>
            </a:pPr>
            <a:r>
              <a:rPr lang="en-US" b="1" dirty="0" smtClean="0"/>
              <a:t>Major survivorship issues:</a:t>
            </a:r>
          </a:p>
          <a:p>
            <a:r>
              <a:rPr lang="en-US" dirty="0" smtClean="0"/>
              <a:t>physical, psychosocial, and economic issues of cancer</a:t>
            </a:r>
          </a:p>
          <a:p>
            <a:r>
              <a:rPr lang="en-US" dirty="0" smtClean="0"/>
              <a:t>the ability to get health care and follow-up treatment</a:t>
            </a:r>
          </a:p>
          <a:p>
            <a:r>
              <a:rPr lang="en-US" dirty="0" smtClean="0"/>
              <a:t>late effects of treatment </a:t>
            </a:r>
          </a:p>
          <a:p>
            <a:r>
              <a:rPr lang="en-US" dirty="0" smtClean="0"/>
              <a:t>second cancers</a:t>
            </a:r>
          </a:p>
          <a:p>
            <a:r>
              <a:rPr lang="en-US" dirty="0" smtClean="0"/>
              <a:t>quality of life</a:t>
            </a:r>
          </a:p>
          <a:p>
            <a:endParaRPr lang="en-US" dirty="0"/>
          </a:p>
        </p:txBody>
      </p:sp>
    </p:spTree>
    <p:extLst>
      <p:ext uri="{BB962C8B-B14F-4D97-AF65-F5344CB8AC3E}">
        <p14:creationId xmlns:p14="http://schemas.microsoft.com/office/powerpoint/2010/main" val="2049497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r>
              <a:rPr lang="en-US" dirty="0" smtClean="0"/>
              <a:t>Background on Survivorship</a:t>
            </a:r>
            <a:endParaRPr lang="en-US" dirty="0"/>
          </a:p>
        </p:txBody>
      </p:sp>
      <p:sp>
        <p:nvSpPr>
          <p:cNvPr id="3" name="Content Placeholder 2"/>
          <p:cNvSpPr>
            <a:spLocks noGrp="1"/>
          </p:cNvSpPr>
          <p:nvPr>
            <p:ph idx="1"/>
          </p:nvPr>
        </p:nvSpPr>
        <p:spPr>
          <a:xfrm>
            <a:off x="304800" y="1447800"/>
            <a:ext cx="8229600" cy="4953000"/>
          </a:xfrm>
        </p:spPr>
        <p:txBody>
          <a:bodyPr>
            <a:normAutofit/>
          </a:bodyPr>
          <a:lstStyle/>
          <a:p>
            <a:r>
              <a:rPr lang="en-US" dirty="0" smtClean="0"/>
              <a:t>Based on cancer incidence rates in 2002-2004, approximately 40.9% of men and women born today in the United States will be diagnosed with some type of cancer.</a:t>
            </a:r>
          </a:p>
          <a:p>
            <a:r>
              <a:rPr lang="en-US" dirty="0" smtClean="0"/>
              <a:t>Of the 1.4 million individuals diagnosed with cancer in 2006, an estimated 65% of them will survive at least 5 years following their diagnosis.</a:t>
            </a:r>
          </a:p>
          <a:p>
            <a:r>
              <a:rPr lang="en-US" dirty="0" smtClean="0"/>
              <a:t>The direct effect of cancer and its treatment often result in physical impairments that can substantially decrease quality of life.</a:t>
            </a:r>
          </a:p>
          <a:p>
            <a:endParaRPr lang="en-US" dirty="0"/>
          </a:p>
        </p:txBody>
      </p:sp>
    </p:spTree>
    <p:extLst>
      <p:ext uri="{BB962C8B-B14F-4D97-AF65-F5344CB8AC3E}">
        <p14:creationId xmlns:p14="http://schemas.microsoft.com/office/powerpoint/2010/main" val="3863622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p>
            <a:r>
              <a:rPr lang="en-US" dirty="0" smtClean="0"/>
              <a:t>Cancer as a Chronic Illness</a:t>
            </a:r>
            <a:endParaRPr lang="en-US" dirty="0"/>
          </a:p>
        </p:txBody>
      </p:sp>
      <p:sp>
        <p:nvSpPr>
          <p:cNvPr id="3" name="Content Placeholder 2"/>
          <p:cNvSpPr>
            <a:spLocks noGrp="1"/>
          </p:cNvSpPr>
          <p:nvPr>
            <p:ph idx="1"/>
          </p:nvPr>
        </p:nvSpPr>
        <p:spPr>
          <a:xfrm>
            <a:off x="457200" y="1447800"/>
            <a:ext cx="8229600" cy="5126736"/>
          </a:xfrm>
        </p:spPr>
        <p:txBody>
          <a:bodyPr>
            <a:normAutofit fontScale="92500" lnSpcReduction="20000"/>
          </a:bodyPr>
          <a:lstStyle/>
          <a:p>
            <a:pPr marL="0" indent="0">
              <a:buNone/>
            </a:pPr>
            <a:r>
              <a:rPr lang="en-US" b="1" dirty="0" smtClean="0"/>
              <a:t>Cancer has many courses: </a:t>
            </a:r>
          </a:p>
          <a:p>
            <a:r>
              <a:rPr lang="en-US" dirty="0" smtClean="0"/>
              <a:t>It may be caught early and with minimal treatment be considered “cured.” </a:t>
            </a:r>
          </a:p>
          <a:p>
            <a:pPr marL="109728" indent="0">
              <a:buNone/>
            </a:pPr>
            <a:endParaRPr lang="en-US" dirty="0" smtClean="0"/>
          </a:p>
          <a:p>
            <a:r>
              <a:rPr lang="en-US" dirty="0" smtClean="0"/>
              <a:t>It may be caught late or be a particularly hard to treat cancer and result in a fairly quick death. </a:t>
            </a:r>
          </a:p>
          <a:p>
            <a:pPr marL="109728" indent="0">
              <a:buNone/>
            </a:pPr>
            <a:endParaRPr lang="en-US" dirty="0" smtClean="0"/>
          </a:p>
          <a:p>
            <a:r>
              <a:rPr lang="en-US" dirty="0" smtClean="0"/>
              <a:t>Significant advances have been made in cancer care, so that even when cure is not possible, many cancers can be controlled and managed for long periods of time. Many physicians consider patients being treated for some types of cancer as living with a chronic condition- much like people with diabetes or high blood pressure. </a:t>
            </a:r>
            <a:endParaRPr lang="en-US" dirty="0"/>
          </a:p>
        </p:txBody>
      </p:sp>
    </p:spTree>
    <p:extLst>
      <p:ext uri="{BB962C8B-B14F-4D97-AF65-F5344CB8AC3E}">
        <p14:creationId xmlns:p14="http://schemas.microsoft.com/office/powerpoint/2010/main" val="206313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 and Agriculture</a:t>
            </a:r>
            <a:endParaRPr lang="en-US" dirty="0"/>
          </a:p>
        </p:txBody>
      </p:sp>
      <p:sp>
        <p:nvSpPr>
          <p:cNvPr id="3" name="Content Placeholder 2"/>
          <p:cNvSpPr>
            <a:spLocks noGrp="1"/>
          </p:cNvSpPr>
          <p:nvPr>
            <p:ph idx="1"/>
          </p:nvPr>
        </p:nvSpPr>
        <p:spPr/>
        <p:txBody>
          <a:bodyPr/>
          <a:lstStyle/>
          <a:p>
            <a:pPr marL="0" indent="0">
              <a:buNone/>
            </a:pPr>
            <a:r>
              <a:rPr lang="en-US" dirty="0" smtClean="0"/>
              <a:t>There are a number of factors that connect cancer and agriculture. Two big ones are:</a:t>
            </a:r>
          </a:p>
          <a:p>
            <a:pPr marL="514350" indent="-514350">
              <a:buAutoNum type="arabicPeriod"/>
            </a:pPr>
            <a:r>
              <a:rPr lang="en-US" dirty="0" smtClean="0"/>
              <a:t>Farmers are aging</a:t>
            </a:r>
          </a:p>
          <a:p>
            <a:pPr marL="514350" indent="-514350">
              <a:buAutoNum type="arabicPeriod"/>
            </a:pPr>
            <a:r>
              <a:rPr lang="en-US" dirty="0" smtClean="0"/>
              <a:t>Farmers are exposed to potentially toxic environmental/occupational hazards (chemicals, sun)</a:t>
            </a:r>
            <a:endParaRPr lang="en-US" dirty="0"/>
          </a:p>
        </p:txBody>
      </p:sp>
    </p:spTree>
    <p:extLst>
      <p:ext uri="{BB962C8B-B14F-4D97-AF65-F5344CB8AC3E}">
        <p14:creationId xmlns:p14="http://schemas.microsoft.com/office/powerpoint/2010/main" val="3281225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smtClean="0"/>
              <a:t>Aging Farmers and Cancer</a:t>
            </a:r>
            <a:endParaRPr lang="en-US" dirty="0"/>
          </a:p>
        </p:txBody>
      </p:sp>
      <p:sp>
        <p:nvSpPr>
          <p:cNvPr id="3" name="Content Placeholder 2"/>
          <p:cNvSpPr>
            <a:spLocks noGrp="1"/>
          </p:cNvSpPr>
          <p:nvPr>
            <p:ph idx="1"/>
          </p:nvPr>
        </p:nvSpPr>
        <p:spPr>
          <a:xfrm>
            <a:off x="457200" y="1524000"/>
            <a:ext cx="8229600" cy="5105400"/>
          </a:xfrm>
        </p:spPr>
        <p:txBody>
          <a:bodyPr>
            <a:normAutofit fontScale="62500" lnSpcReduction="20000"/>
          </a:bodyPr>
          <a:lstStyle/>
          <a:p>
            <a:r>
              <a:rPr lang="en-US" sz="3600" dirty="0" smtClean="0"/>
              <a:t>Cancer has been called the disease of elderly people; advancing age is associated with an increased risk of cancer.</a:t>
            </a:r>
          </a:p>
          <a:p>
            <a:pPr marL="0" indent="0">
              <a:buNone/>
            </a:pPr>
            <a:endParaRPr lang="en-US" sz="3600" dirty="0" smtClean="0"/>
          </a:p>
          <a:p>
            <a:r>
              <a:rPr lang="en-US" sz="3600" dirty="0" smtClean="0"/>
              <a:t>Nearly 60% of cancer diagnoses and 70% of cancer deaths occur in individuals aged 65 or above. This is expected to rise as the aging population grows over the next 40 year.</a:t>
            </a:r>
          </a:p>
          <a:p>
            <a:endParaRPr lang="en-US" sz="3600" dirty="0" smtClean="0"/>
          </a:p>
          <a:p>
            <a:r>
              <a:rPr lang="en-US" sz="3600" dirty="0" smtClean="0"/>
              <a:t>Nationally, agricultural census figures show that the fastest-growing group of farmers and ranchers is the segment over 65. Between 2002 and 2007 this group grew 22%.</a:t>
            </a:r>
          </a:p>
          <a:p>
            <a:pPr marL="0" indent="0">
              <a:buNone/>
            </a:pPr>
            <a:endParaRPr lang="en-US" sz="3600" dirty="0" smtClean="0"/>
          </a:p>
          <a:p>
            <a:r>
              <a:rPr lang="en-US" sz="3600" dirty="0" smtClean="0"/>
              <a:t>New Mexico tops the list of states with the highest percentage of older farmers and ranchers, at 37 percent, followed by Arizona, Texas, Mississippi and Oklahoma.</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974946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smtClean="0"/>
              <a:t>Environmental Hazards</a:t>
            </a:r>
            <a:endParaRPr lang="en-US" dirty="0"/>
          </a:p>
        </p:txBody>
      </p:sp>
      <p:sp>
        <p:nvSpPr>
          <p:cNvPr id="3" name="Content Placeholder 2"/>
          <p:cNvSpPr>
            <a:spLocks noGrp="1"/>
          </p:cNvSpPr>
          <p:nvPr>
            <p:ph idx="1"/>
          </p:nvPr>
        </p:nvSpPr>
        <p:spPr>
          <a:xfrm>
            <a:off x="381000" y="1600200"/>
            <a:ext cx="8229600" cy="4629912"/>
          </a:xfrm>
        </p:spPr>
        <p:txBody>
          <a:bodyPr>
            <a:normAutofit fontScale="85000" lnSpcReduction="20000"/>
          </a:bodyPr>
          <a:lstStyle/>
          <a:p>
            <a:r>
              <a:rPr lang="en-US" b="1" u="sng" dirty="0" smtClean="0"/>
              <a:t>The good news: </a:t>
            </a:r>
            <a:r>
              <a:rPr lang="en-US" dirty="0" smtClean="0"/>
              <a:t>Farmers in many countries, including the United States, have lower overall death rates and cancer rates than the general population. </a:t>
            </a:r>
          </a:p>
          <a:p>
            <a:pPr marL="109728" indent="0">
              <a:buNone/>
            </a:pPr>
            <a:endParaRPr lang="en-US" dirty="0" smtClean="0"/>
          </a:p>
          <a:p>
            <a:r>
              <a:rPr lang="en-US" b="1" u="sng" dirty="0" smtClean="0"/>
              <a:t>The bad news:  </a:t>
            </a:r>
            <a:r>
              <a:rPr lang="en-US" dirty="0" smtClean="0"/>
              <a:t>Farmers have increased rates of Hodgkin's disease, multiple myeloma, leukemia, melanoma and cancers of the lip, stomach, brain and prostate. </a:t>
            </a:r>
          </a:p>
          <a:p>
            <a:pPr lvl="1"/>
            <a:r>
              <a:rPr lang="en-US" dirty="0"/>
              <a:t>M</a:t>
            </a:r>
            <a:r>
              <a:rPr lang="en-US" dirty="0" smtClean="0"/>
              <a:t>elanoma and lip cancers are probably due to farmers' exposure to ultraviolet radiation in sunlight, </a:t>
            </a:r>
          </a:p>
          <a:p>
            <a:pPr marL="411480" lvl="1" indent="0">
              <a:buNone/>
            </a:pPr>
            <a:endParaRPr lang="en-US" dirty="0" smtClean="0"/>
          </a:p>
          <a:p>
            <a:pPr lvl="1"/>
            <a:r>
              <a:rPr lang="en-US" dirty="0"/>
              <a:t>P</a:t>
            </a:r>
            <a:r>
              <a:rPr lang="en-US" dirty="0" smtClean="0"/>
              <a:t>esticides were a likely cause of some of the other cancers; other possible causes are fertilizer in drinking water; fuels and oils; fumigants, and animal cancer viruses. </a:t>
            </a:r>
            <a:endParaRPr lang="en-US" dirty="0"/>
          </a:p>
        </p:txBody>
      </p:sp>
    </p:spTree>
    <p:extLst>
      <p:ext uri="{BB962C8B-B14F-4D97-AF65-F5344CB8AC3E}">
        <p14:creationId xmlns:p14="http://schemas.microsoft.com/office/powerpoint/2010/main" val="487969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lstStyle/>
          <a:p>
            <a:r>
              <a:rPr lang="en-US" dirty="0" smtClean="0"/>
              <a:t>Cancer and Disability</a:t>
            </a:r>
            <a:endParaRPr lang="en-US" dirty="0"/>
          </a:p>
        </p:txBody>
      </p:sp>
      <p:sp>
        <p:nvSpPr>
          <p:cNvPr id="3" name="Content Placeholder 2"/>
          <p:cNvSpPr>
            <a:spLocks noGrp="1"/>
          </p:cNvSpPr>
          <p:nvPr>
            <p:ph idx="1"/>
          </p:nvPr>
        </p:nvSpPr>
        <p:spPr>
          <a:xfrm>
            <a:off x="457200" y="1905000"/>
            <a:ext cx="8229600" cy="4325112"/>
          </a:xfrm>
        </p:spPr>
        <p:txBody>
          <a:bodyPr>
            <a:normAutofit lnSpcReduction="10000"/>
          </a:bodyPr>
          <a:lstStyle/>
          <a:p>
            <a:r>
              <a:rPr lang="en-US" dirty="0" smtClean="0"/>
              <a:t>Many cancer survivors report declines in their physical functioning, including basic body mobility and engagement in work and leisure activities </a:t>
            </a:r>
          </a:p>
          <a:p>
            <a:r>
              <a:rPr lang="en-US" dirty="0" smtClean="0"/>
              <a:t>Common functional impairments include loss of motor control, cranial nerve deficits, cognitive and speech problems, swallowing problems, and sensory loss </a:t>
            </a:r>
          </a:p>
          <a:p>
            <a:r>
              <a:rPr lang="en-US" dirty="0" smtClean="0"/>
              <a:t>Cancer survivors often face functional and psychosocial problems. </a:t>
            </a:r>
          </a:p>
        </p:txBody>
      </p:sp>
    </p:spTree>
    <p:extLst>
      <p:ext uri="{BB962C8B-B14F-4D97-AF65-F5344CB8AC3E}">
        <p14:creationId xmlns:p14="http://schemas.microsoft.com/office/powerpoint/2010/main" val="6946645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422</TotalTime>
  <Words>1926</Words>
  <Application>Microsoft Office PowerPoint</Application>
  <PresentationFormat>On-screen Show (4:3)</PresentationFormat>
  <Paragraphs>207</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Urban</vt:lpstr>
      <vt:lpstr>Cancer Survivorship and AgrAbility</vt:lpstr>
      <vt:lpstr>Learning Objectives</vt:lpstr>
      <vt:lpstr>What is Cancer Survivorship</vt:lpstr>
      <vt:lpstr>Background on Survivorship</vt:lpstr>
      <vt:lpstr>Cancer as a Chronic Illness</vt:lpstr>
      <vt:lpstr>Cancer and Agriculture</vt:lpstr>
      <vt:lpstr>Aging Farmers and Cancer</vt:lpstr>
      <vt:lpstr>Environmental Hazards</vt:lpstr>
      <vt:lpstr>Cancer and Disability</vt:lpstr>
      <vt:lpstr>Bottom Line-Survivorship</vt:lpstr>
      <vt:lpstr>Case Studies</vt:lpstr>
      <vt:lpstr>Donnie- Wilm’s Tumor</vt:lpstr>
      <vt:lpstr>Pediatric Cancer</vt:lpstr>
      <vt:lpstr>Wilm’s Tumor</vt:lpstr>
      <vt:lpstr>Donnie and AgrAbility</vt:lpstr>
      <vt:lpstr>Recommendations</vt:lpstr>
      <vt:lpstr>J&amp;M Speed Tender and Wintex 1000 Soil Probe</vt:lpstr>
      <vt:lpstr>Larry- Oral Cancer</vt:lpstr>
      <vt:lpstr>Oral Cancer</vt:lpstr>
      <vt:lpstr>Oral Cancer </vt:lpstr>
      <vt:lpstr>Larry and AgrAbility</vt:lpstr>
      <vt:lpstr>Covered Tractor Cab and Wireless Microphone system</vt:lpstr>
      <vt:lpstr>William and Spinal Tumor</vt:lpstr>
      <vt:lpstr>Spinal Tumor: Arachnoid cyst</vt:lpstr>
      <vt:lpstr>William and AgrAbility</vt:lpstr>
      <vt:lpstr>Camera monitoring system, hay elevator, electronic gates,etc.</vt:lpstr>
      <vt:lpstr>Thank You!</vt:lpstr>
    </vt:vector>
  </TitlesOfParts>
  <Company>CHRH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 Survivorship and AgrAbility</dc:title>
  <dc:creator>Hendress, Kylie J</dc:creator>
  <cp:lastModifiedBy>Hendress, Kylie J</cp:lastModifiedBy>
  <cp:revision>93</cp:revision>
  <dcterms:created xsi:type="dcterms:W3CDTF">2013-03-14T14:28:44Z</dcterms:created>
  <dcterms:modified xsi:type="dcterms:W3CDTF">2013-03-28T18:41:19Z</dcterms:modified>
</cp:coreProperties>
</file>