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5"/>
  </p:notesMasterIdLst>
  <p:handoutMasterIdLst>
    <p:handoutMasterId r:id="rId36"/>
  </p:handoutMasterIdLst>
  <p:sldIdLst>
    <p:sldId id="319" r:id="rId2"/>
    <p:sldId id="336" r:id="rId3"/>
    <p:sldId id="334" r:id="rId4"/>
    <p:sldId id="342" r:id="rId5"/>
    <p:sldId id="344" r:id="rId6"/>
    <p:sldId id="341" r:id="rId7"/>
    <p:sldId id="343" r:id="rId8"/>
    <p:sldId id="348" r:id="rId9"/>
    <p:sldId id="389" r:id="rId10"/>
    <p:sldId id="371" r:id="rId11"/>
    <p:sldId id="363" r:id="rId12"/>
    <p:sldId id="347" r:id="rId13"/>
    <p:sldId id="350" r:id="rId14"/>
    <p:sldId id="351" r:id="rId15"/>
    <p:sldId id="373" r:id="rId16"/>
    <p:sldId id="374" r:id="rId17"/>
    <p:sldId id="390" r:id="rId18"/>
    <p:sldId id="359" r:id="rId19"/>
    <p:sldId id="358" r:id="rId20"/>
    <p:sldId id="392" r:id="rId21"/>
    <p:sldId id="375" r:id="rId22"/>
    <p:sldId id="364" r:id="rId23"/>
    <p:sldId id="382" r:id="rId24"/>
    <p:sldId id="381" r:id="rId25"/>
    <p:sldId id="384" r:id="rId26"/>
    <p:sldId id="372" r:id="rId27"/>
    <p:sldId id="365" r:id="rId28"/>
    <p:sldId id="370" r:id="rId29"/>
    <p:sldId id="376" r:id="rId30"/>
    <p:sldId id="367" r:id="rId31"/>
    <p:sldId id="387" r:id="rId32"/>
    <p:sldId id="368" r:id="rId33"/>
    <p:sldId id="369" r:id="rId34"/>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7A95E9D3-592B-944C-B56E-E397339CE636}">
          <p14:sldIdLst/>
        </p14:section>
        <p14:section name="Introduction" id="{9B654164-17C0-314A-82F8-38A5FE2EA5BE}">
          <p14:sldIdLst>
            <p14:sldId id="319"/>
            <p14:sldId id="336"/>
            <p14:sldId id="334"/>
            <p14:sldId id="342"/>
            <p14:sldId id="344"/>
            <p14:sldId id="341"/>
            <p14:sldId id="343"/>
          </p14:sldIdLst>
        </p14:section>
        <p14:section name="Challenges and Solutions for Ranching with a Disability" id="{AD3DB4C0-0BFB-1A49-8C75-F54EF128E5F1}">
          <p14:sldIdLst>
            <p14:sldId id="348"/>
            <p14:sldId id="389"/>
            <p14:sldId id="371"/>
            <p14:sldId id="363"/>
            <p14:sldId id="347"/>
            <p14:sldId id="350"/>
            <p14:sldId id="351"/>
            <p14:sldId id="373"/>
            <p14:sldId id="374"/>
            <p14:sldId id="390"/>
            <p14:sldId id="359"/>
            <p14:sldId id="358"/>
            <p14:sldId id="392"/>
            <p14:sldId id="375"/>
            <p14:sldId id="364"/>
            <p14:sldId id="382"/>
            <p14:sldId id="381"/>
            <p14:sldId id="384"/>
            <p14:sldId id="372"/>
          </p14:sldIdLst>
        </p14:section>
        <p14:section name="Other ranching aids" id="{CED30BA2-6222-B545-BD5F-91C0265EF284}">
          <p14:sldIdLst>
            <p14:sldId id="365"/>
            <p14:sldId id="370"/>
            <p14:sldId id="376"/>
            <p14:sldId id="367"/>
            <p14:sldId id="387"/>
            <p14:sldId id="368"/>
            <p14:sldId id="3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61" autoAdjust="0"/>
    <p:restoredTop sz="97981"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532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lstStyle>
          <a:p>
            <a:fld id="{68F88C59-319B-4332-9A1D-2A62CFCB00D8}" type="datetimeFigureOut">
              <a:rPr lang="en-US" smtClean="0"/>
              <a:pPr/>
              <a:t>4/9/2013</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lstStyle>
          <a:p>
            <a:fld id="{B16A41B8-7DC3-4DB6-84E4-E105629EAA36}" type="slidenum">
              <a:rPr lang="en-US" smtClean="0"/>
              <a:pPr/>
              <a:t>‹#›</a:t>
            </a:fld>
            <a:endParaRPr lang="en-US" dirty="0"/>
          </a:p>
        </p:txBody>
      </p:sp>
    </p:spTree>
    <p:extLst>
      <p:ext uri="{BB962C8B-B14F-4D97-AF65-F5344CB8AC3E}">
        <p14:creationId xmlns:p14="http://schemas.microsoft.com/office/powerpoint/2010/main" xmlns=""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lstStyle>
          <a:p>
            <a:fld id="{968B300D-05F0-4B43-940D-46DED5A791AD}" type="datetimeFigureOut">
              <a:rPr lang="en-US" smtClean="0"/>
              <a:pPr/>
              <a:t>4/9/2013</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9B26CD33-4337-4529-948A-94F6960B2374}" type="slidenum">
              <a:rPr lang="en-US" smtClean="0"/>
              <a:pPr/>
              <a:t>‹#›</a:t>
            </a:fld>
            <a:endParaRPr lang="en-US" dirty="0"/>
          </a:p>
        </p:txBody>
      </p:sp>
    </p:spTree>
    <p:extLst>
      <p:ext uri="{BB962C8B-B14F-4D97-AF65-F5344CB8AC3E}">
        <p14:creationId xmlns:p14="http://schemas.microsoft.com/office/powerpoint/2010/main" xmlns=""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smtClean="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p:cNvSpPr>
          <p:nvPr>
            <p:ph type="dt" sz="half" idx="12"/>
          </p:nvPr>
        </p:nvSpPr>
        <p:spPr/>
        <p:txBody>
          <a:bodyPr/>
          <a:lstStyle/>
          <a:p>
            <a:fld id="{F30C84A2-23CF-44F5-B813-5187ED5C7D1C}" type="datetimeFigureOut">
              <a:rPr lang="en-US" sz="1200" smtClean="0">
                <a:solidFill>
                  <a:schemeClr val="tx2"/>
                </a:solidFill>
              </a:rPr>
              <a:pPr/>
              <a:t>4/9/2013</a:t>
            </a:fld>
            <a:endParaRPr lang="en-US" dirty="0"/>
          </a:p>
        </p:txBody>
      </p:sp>
      <p:sp>
        <p:nvSpPr>
          <p:cNvPr id="12" name="Rectangle 11"/>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add caption</a:t>
            </a:r>
            <a:endParaRPr lang="en-US" dirty="0"/>
          </a:p>
        </p:txBody>
      </p:sp>
      <p:sp>
        <p:nvSpPr>
          <p:cNvPr id="6" name="Rectangle 5"/>
          <p:cNvSpPr>
            <a:spLocks noGrp="1"/>
          </p:cNvSpPr>
          <p:nvPr>
            <p:ph type="dt" sz="half" idx="15"/>
          </p:nvPr>
        </p:nvSpPr>
        <p:spPr/>
        <p:txBody>
          <a:bodyPr/>
          <a:lstStyle/>
          <a:p>
            <a:fld id="{F30C84A2-23CF-44F5-B813-5187ED5C7D1C}" type="datetimeFigureOut">
              <a:rPr lang="en-US" sz="1200" smtClean="0">
                <a:solidFill>
                  <a:schemeClr val="tx2"/>
                </a:solidFill>
              </a:rPr>
              <a:pPr/>
              <a:t>4/9/2013</a:t>
            </a:fld>
            <a:endParaRPr lang="en-US" dirty="0"/>
          </a:p>
        </p:txBody>
      </p:sp>
      <p:sp>
        <p:nvSpPr>
          <p:cNvPr id="7" name="Rectangle 6"/>
          <p:cNvSpPr>
            <a:spLocks noGrp="1"/>
          </p:cNvSpPr>
          <p:nvPr>
            <p:ph type="sldNum" sz="quarter" idx="16"/>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4/9/2013</a:t>
            </a:fld>
            <a:endParaRPr lang="en-US" dirty="0"/>
          </a:p>
        </p:txBody>
      </p:sp>
      <p:sp>
        <p:nvSpPr>
          <p:cNvPr id="6" name="Rectangle 5"/>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p>
            <a:fld id="{F30C84A2-23CF-44F5-B813-5187ED5C7D1C}" type="datetimeFigureOut">
              <a:rPr lang="en-US" sz="1200" smtClean="0">
                <a:solidFill>
                  <a:schemeClr val="tx2"/>
                </a:solidFill>
              </a:rPr>
              <a:pPr/>
              <a:t>4/9/2013</a:t>
            </a:fld>
            <a:endParaRPr lang="en-US" dirty="0"/>
          </a:p>
        </p:txBody>
      </p:sp>
      <p:sp>
        <p:nvSpPr>
          <p:cNvPr id="12" name="Rectangle 11"/>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p>
            <a:fld id="{F30C84A2-23CF-44F5-B813-5187ED5C7D1C}" type="datetimeFigureOut">
              <a:rPr lang="en-US" sz="1200" smtClean="0">
                <a:solidFill>
                  <a:schemeClr val="tx2"/>
                </a:solidFill>
              </a:rPr>
              <a:pPr/>
              <a:t>4/9/2013</a:t>
            </a:fld>
            <a:endParaRPr lang="en-US" dirty="0"/>
          </a:p>
        </p:txBody>
      </p:sp>
      <p:sp>
        <p:nvSpPr>
          <p:cNvPr id="11" name="Rectangle 10"/>
          <p:cNvSpPr>
            <a:spLocks noGrp="1"/>
          </p:cNvSpPr>
          <p:nvPr>
            <p:ph type="sldNum" sz="quarter" idx="26"/>
          </p:nvPr>
        </p:nvSpPr>
        <p:spPr/>
        <p:txBody>
          <a:bodyPr/>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lstStyle>
          <a:p>
            <a:pPr lvl="0"/>
            <a:r>
              <a:rPr lang="en-US" dirty="0" smtClean="0"/>
              <a:t>Click to add caption</a:t>
            </a:r>
            <a:endParaRPr lang="en-US" dirty="0"/>
          </a:p>
        </p:txBody>
      </p:sp>
      <p:sp>
        <p:nvSpPr>
          <p:cNvPr id="8" name="Rectangle 7"/>
          <p:cNvSpPr>
            <a:spLocks noGrp="1"/>
          </p:cNvSpPr>
          <p:nvPr>
            <p:ph type="dt" sz="half" idx="33"/>
          </p:nvPr>
        </p:nvSpPr>
        <p:spPr/>
        <p:txBody>
          <a:bodyPr/>
          <a:lstStyle/>
          <a:p>
            <a:fld id="{F30C84A2-23CF-44F5-B813-5187ED5C7D1C}" type="datetimeFigureOut">
              <a:rPr lang="en-US" sz="1200" smtClean="0">
                <a:solidFill>
                  <a:schemeClr val="tx2"/>
                </a:solidFill>
              </a:rPr>
              <a:pPr/>
              <a:t>4/9/2013</a:t>
            </a:fld>
            <a:endParaRPr lang="en-US" dirty="0"/>
          </a:p>
        </p:txBody>
      </p:sp>
      <p:sp>
        <p:nvSpPr>
          <p:cNvPr id="9" name="Rectangle 8"/>
          <p:cNvSpPr>
            <a:spLocks noGrp="1"/>
          </p:cNvSpPr>
          <p:nvPr>
            <p:ph type="sldNum" sz="quarter" idx="34"/>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4"/>
          </p:nvPr>
        </p:nvSpPr>
        <p:spPr/>
        <p:txBody>
          <a:bodyPr/>
          <a:lstStyle/>
          <a:p>
            <a:fld id="{F30C84A2-23CF-44F5-B813-5187ED5C7D1C}" type="datetimeFigureOut">
              <a:rPr lang="en-US" sz="1200" smtClean="0">
                <a:solidFill>
                  <a:schemeClr val="tx2"/>
                </a:solidFill>
              </a:rPr>
              <a:pPr/>
              <a:t>4/9/2013</a:t>
            </a:fld>
            <a:endParaRPr lang="en-US" dirty="0"/>
          </a:p>
        </p:txBody>
      </p:sp>
      <p:sp>
        <p:nvSpPr>
          <p:cNvPr id="8" name="Rectangle 7"/>
          <p:cNvSpPr>
            <a:spLocks noGrp="1"/>
          </p:cNvSpPr>
          <p:nvPr>
            <p:ph type="sldNum" sz="quarter" idx="25"/>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9"/>
          </p:nvPr>
        </p:nvSpPr>
        <p:spPr/>
        <p:txBody>
          <a:bodyPr/>
          <a:lstStyle/>
          <a:p>
            <a:fld id="{F30C84A2-23CF-44F5-B813-5187ED5C7D1C}" type="datetimeFigureOut">
              <a:rPr lang="en-US" sz="1200" smtClean="0">
                <a:solidFill>
                  <a:schemeClr val="tx2"/>
                </a:solidFill>
              </a:rPr>
              <a:pPr/>
              <a:t>4/9/2013</a:t>
            </a:fld>
            <a:endParaRPr lang="en-US" dirty="0"/>
          </a:p>
        </p:txBody>
      </p:sp>
      <p:sp>
        <p:nvSpPr>
          <p:cNvPr id="8" name="Rectangle 7"/>
          <p:cNvSpPr>
            <a:spLocks noGrp="1"/>
          </p:cNvSpPr>
          <p:nvPr>
            <p:ph type="sldNum" sz="quarter" idx="30"/>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31"/>
          </p:nvPr>
        </p:nvSpPr>
        <p:spPr/>
        <p:txBody>
          <a:bodyPr/>
          <a:lstStyle/>
          <a:p>
            <a:fld id="{F30C84A2-23CF-44F5-B813-5187ED5C7D1C}" type="datetimeFigureOut">
              <a:rPr lang="en-US" sz="1200" smtClean="0">
                <a:solidFill>
                  <a:schemeClr val="tx2"/>
                </a:solidFill>
              </a:rPr>
              <a:pPr/>
              <a:t>4/9/2013</a:t>
            </a:fld>
            <a:endParaRPr lang="en-US" dirty="0"/>
          </a:p>
        </p:txBody>
      </p:sp>
      <p:sp>
        <p:nvSpPr>
          <p:cNvPr id="8" name="Rectangle 7"/>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lstStyle>
          <a:p>
            <a:pPr lvl="0"/>
            <a:r>
              <a:rPr lang="en-US" dirty="0" smtClean="0"/>
              <a:t>Click to add caption</a:t>
            </a:r>
            <a:endParaRPr lang="en-US" dirty="0"/>
          </a:p>
        </p:txBody>
      </p:sp>
      <p:sp>
        <p:nvSpPr>
          <p:cNvPr id="5" name="Rectangle 4"/>
          <p:cNvSpPr>
            <a:spLocks noGrp="1"/>
          </p:cNvSpPr>
          <p:nvPr>
            <p:ph type="dt" sz="half" idx="16"/>
          </p:nvPr>
        </p:nvSpPr>
        <p:spPr/>
        <p:txBody>
          <a:bodyPr/>
          <a:lstStyle/>
          <a:p>
            <a:fld id="{F30C84A2-23CF-44F5-B813-5187ED5C7D1C}" type="datetimeFigureOut">
              <a:rPr lang="en-US" sz="1200" smtClean="0">
                <a:solidFill>
                  <a:schemeClr val="tx2"/>
                </a:solidFill>
              </a:rPr>
              <a:pPr/>
              <a:t>4/9/2013</a:t>
            </a:fld>
            <a:endParaRPr lang="en-US" dirty="0"/>
          </a:p>
        </p:txBody>
      </p:sp>
      <p:sp>
        <p:nvSpPr>
          <p:cNvPr id="6" name="Rectangle 5"/>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FontTx/>
              <a:buNone/>
            </a:pPr>
            <a:r>
              <a:rPr lang="en-US" sz="2400" i="0" smtClean="0"/>
              <a:t>Click icon to add picture</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lstStyle>
          <a:p>
            <a:pPr lvl="0"/>
            <a:r>
              <a:rPr lang="en-US" dirty="0" smtClean="0"/>
              <a:t>Click to add caption</a:t>
            </a:r>
            <a:endParaRPr lang="en-US" dirty="0"/>
          </a:p>
        </p:txBody>
      </p:sp>
      <p:sp>
        <p:nvSpPr>
          <p:cNvPr id="9" name="Rectangle 8"/>
          <p:cNvSpPr>
            <a:spLocks noGrp="1"/>
          </p:cNvSpPr>
          <p:nvPr>
            <p:ph type="dt" sz="half" idx="17"/>
          </p:nvPr>
        </p:nvSpPr>
        <p:spPr/>
        <p:txBody>
          <a:bodyPr/>
          <a:lstStyle/>
          <a:p>
            <a:fld id="{F30C84A2-23CF-44F5-B813-5187ED5C7D1C}" type="datetimeFigureOut">
              <a:rPr lang="en-US" sz="1200" smtClean="0">
                <a:solidFill>
                  <a:schemeClr val="tx2"/>
                </a:solidFill>
              </a:rPr>
              <a:pPr/>
              <a:t>4/9/2013</a:t>
            </a:fld>
            <a:endParaRPr lang="en-US" dirty="0"/>
          </a:p>
        </p:txBody>
      </p:sp>
      <p:sp>
        <p:nvSpPr>
          <p:cNvPr id="10" name="Rectangle 9"/>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lstStyle>
          <a:p>
            <a:pPr marL="0" marR="0" indent="1588" algn="ctr" rtl="0" latinLnBrk="0">
              <a:spcBef>
                <a:spcPct val="20000"/>
              </a:spcBef>
              <a:buFontTx/>
              <a:buNone/>
            </a:pPr>
            <a:r>
              <a:rPr lang="en-US" sz="2400" i="0" smtClean="0">
                <a:solidFill>
                  <a:schemeClr val="tx1"/>
                </a:solidFill>
                <a:latin typeface="+mn-lt"/>
                <a:ea typeface="+mn-ea"/>
                <a:cs typeface="+mn-cs"/>
              </a:rPr>
              <a:t>Click icon to add picture</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add caption</a:t>
            </a:r>
            <a:endParaRPr lang="en-US" dirty="0"/>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4/9/2013</a:t>
            </a:fld>
            <a:endParaRPr lang="en-US" dirty="0"/>
          </a:p>
        </p:txBody>
      </p:sp>
      <p:sp>
        <p:nvSpPr>
          <p:cNvPr id="6" name="Rectangle 5"/>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lstStyle>
          <a:p>
            <a:pPr lvl="0"/>
            <a:r>
              <a:rPr lang="en-US" dirty="0" smtClean="0"/>
              <a:t>Click to add caption</a:t>
            </a:r>
            <a:endParaRPr lang="en-US" dirty="0"/>
          </a:p>
        </p:txBody>
      </p:sp>
      <p:sp>
        <p:nvSpPr>
          <p:cNvPr id="5" name="Rectangle 4"/>
          <p:cNvSpPr>
            <a:spLocks noGrp="1"/>
          </p:cNvSpPr>
          <p:nvPr>
            <p:ph type="dt" sz="half" idx="31"/>
          </p:nvPr>
        </p:nvSpPr>
        <p:spPr/>
        <p:txBody>
          <a:bodyPr/>
          <a:lstStyle/>
          <a:p>
            <a:fld id="{F30C84A2-23CF-44F5-B813-5187ED5C7D1C}" type="datetimeFigureOut">
              <a:rPr lang="en-US" sz="1200" smtClean="0">
                <a:solidFill>
                  <a:schemeClr val="tx2"/>
                </a:solidFill>
              </a:rPr>
              <a:pPr/>
              <a:t>4/9/2013</a:t>
            </a:fld>
            <a:endParaRPr lang="en-US" dirty="0"/>
          </a:p>
        </p:txBody>
      </p:sp>
      <p:sp>
        <p:nvSpPr>
          <p:cNvPr id="6" name="Rectangle 5"/>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p>
            <a:r>
              <a:rPr lang="en-US" noProof="1" smtClean="0"/>
              <a:t>Click to edit Master title style</a:t>
            </a:r>
            <a:endParaRPr lang="en-US"/>
          </a:p>
        </p:txBody>
      </p:sp>
      <p:sp>
        <p:nvSpPr>
          <p:cNvPr id="14" name="Rectangle 6"/>
          <p:cNvSpPr>
            <a:spLocks noGrp="1"/>
          </p:cNvSpPr>
          <p:nvPr>
            <p:ph idx="1"/>
          </p:nvPr>
        </p:nvSpPr>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p>
            <a:fld id="{ACB2EC6F-6501-4E04-BD6C-A8A6CABB2C5B}" type="datetimeFigureOut">
              <a:rPr lang="en-US" smtClean="0"/>
              <a:pPr/>
              <a:t>4/9/2013</a:t>
            </a:fld>
            <a:endParaRPr lang="en-US" dirty="0"/>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FontTx/>
              <a:buNone/>
            </a:pPr>
            <a:r>
              <a:rPr lang="en-US" i="0" smtClean="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add caption</a:t>
            </a:r>
            <a:endParaRPr lang="en-US" dirty="0"/>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4/9/2013</a:t>
            </a:fld>
            <a:endParaRPr lang="en-US" dirty="0"/>
          </a:p>
        </p:txBody>
      </p:sp>
      <p:sp>
        <p:nvSpPr>
          <p:cNvPr id="5" name="Rectangle 4"/>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smtClean="0"/>
              <a:t>Click icon to add picture</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smtClean="0"/>
              <a:t>Click icon to add picture</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smtClean="0"/>
              <a:t>Click icon to add picture</a:t>
            </a:r>
            <a:endParaRPr lang="en-US" sz="2000" dirty="0"/>
          </a:p>
        </p:txBody>
      </p:sp>
      <p:sp>
        <p:nvSpPr>
          <p:cNvPr id="8" name="Rectangle 7"/>
          <p:cNvSpPr>
            <a:spLocks noGrp="1"/>
          </p:cNvSpPr>
          <p:nvPr>
            <p:ph type="dt" sz="half" idx="17"/>
          </p:nvPr>
        </p:nvSpPr>
        <p:spPr/>
        <p:txBody>
          <a:bodyPr/>
          <a:lstStyle/>
          <a:p>
            <a:fld id="{F30C84A2-23CF-44F5-B813-5187ED5C7D1C}" type="datetimeFigureOut">
              <a:rPr lang="en-US" sz="1200" smtClean="0">
                <a:solidFill>
                  <a:schemeClr val="tx2"/>
                </a:solidFill>
              </a:rPr>
              <a:pPr/>
              <a:t>4/9/2013</a:t>
            </a:fld>
            <a:endParaRPr lang="en-US" dirty="0"/>
          </a:p>
        </p:txBody>
      </p:sp>
      <p:sp>
        <p:nvSpPr>
          <p:cNvPr id="9" name="Rectangle 8"/>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FontTx/>
              <a:buNone/>
            </a:pPr>
            <a:r>
              <a:rPr lang="en-US" sz="2400" i="0" smtClean="0"/>
              <a:t>Click icon to add picture</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FontTx/>
              <a:buNone/>
            </a:pPr>
            <a:r>
              <a:rPr lang="en-US" sz="2400" i="0" smtClean="0"/>
              <a:t>Click icon to add picture</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add caption</a:t>
            </a:r>
            <a:endParaRPr lang="en-US" dirty="0"/>
          </a:p>
        </p:txBody>
      </p:sp>
      <p:sp>
        <p:nvSpPr>
          <p:cNvPr id="6" name="Rectangle 5"/>
          <p:cNvSpPr>
            <a:spLocks noGrp="1"/>
          </p:cNvSpPr>
          <p:nvPr>
            <p:ph type="dt" sz="half" idx="16"/>
          </p:nvPr>
        </p:nvSpPr>
        <p:spPr/>
        <p:txBody>
          <a:bodyPr/>
          <a:lstStyle/>
          <a:p>
            <a:fld id="{F30C84A2-23CF-44F5-B813-5187ED5C7D1C}" type="datetimeFigureOut">
              <a:rPr lang="en-US" sz="1200" smtClean="0">
                <a:solidFill>
                  <a:schemeClr val="tx2"/>
                </a:solidFill>
              </a:rPr>
              <a:pPr/>
              <a:t>4/9/2013</a:t>
            </a:fld>
            <a:endParaRPr lang="en-US" dirty="0"/>
          </a:p>
        </p:txBody>
      </p:sp>
      <p:sp>
        <p:nvSpPr>
          <p:cNvPr id="7" name="Rectangle 6"/>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add caption</a:t>
            </a:r>
            <a:endParaRPr lang="en-US" dirty="0"/>
          </a:p>
        </p:txBody>
      </p:sp>
      <p:sp>
        <p:nvSpPr>
          <p:cNvPr id="6" name="Rectangle 5"/>
          <p:cNvSpPr>
            <a:spLocks noGrp="1"/>
          </p:cNvSpPr>
          <p:nvPr>
            <p:ph type="dt" sz="half" idx="18"/>
          </p:nvPr>
        </p:nvSpPr>
        <p:spPr/>
        <p:txBody>
          <a:bodyPr/>
          <a:lstStyle/>
          <a:p>
            <a:fld id="{F30C84A2-23CF-44F5-B813-5187ED5C7D1C}" type="datetimeFigureOut">
              <a:rPr lang="en-US" sz="1200" smtClean="0">
                <a:solidFill>
                  <a:schemeClr val="tx2"/>
                </a:solidFill>
              </a:rPr>
              <a:pPr/>
              <a:t>4/9/2013</a:t>
            </a:fld>
            <a:endParaRPr lang="en-US" dirty="0"/>
          </a:p>
        </p:txBody>
      </p:sp>
      <p:sp>
        <p:nvSpPr>
          <p:cNvPr id="7" name="Rectangle 6"/>
          <p:cNvSpPr>
            <a:spLocks noGrp="1"/>
          </p:cNvSpPr>
          <p:nvPr>
            <p:ph type="sldNum" sz="quarter" idx="19"/>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add caption</a:t>
            </a:r>
            <a:endParaRPr lang="en-US" dirty="0"/>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4/9/2013</a:t>
            </a:fld>
            <a:endParaRPr lang="en-US" dirty="0"/>
          </a:p>
        </p:txBody>
      </p:sp>
      <p:sp>
        <p:nvSpPr>
          <p:cNvPr id="7" name="Rectangle 6"/>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add caption</a:t>
            </a:r>
            <a:endParaRPr lang="en-US" dirty="0"/>
          </a:p>
        </p:txBody>
      </p:sp>
      <p:sp>
        <p:nvSpPr>
          <p:cNvPr id="8" name="Rectangle 7"/>
          <p:cNvSpPr>
            <a:spLocks noGrp="1"/>
          </p:cNvSpPr>
          <p:nvPr>
            <p:ph type="dt" sz="half" idx="16"/>
          </p:nvPr>
        </p:nvSpPr>
        <p:spPr/>
        <p:txBody>
          <a:bodyPr/>
          <a:lstStyle/>
          <a:p>
            <a:fld id="{F30C84A2-23CF-44F5-B813-5187ED5C7D1C}" type="datetimeFigureOut">
              <a:rPr lang="en-US" sz="1200" smtClean="0">
                <a:solidFill>
                  <a:schemeClr val="tx2"/>
                </a:solidFill>
              </a:rPr>
              <a:pPr/>
              <a:t>4/9/2013</a:t>
            </a:fld>
            <a:endParaRPr lang="en-US" dirty="0"/>
          </a:p>
        </p:txBody>
      </p:sp>
      <p:sp>
        <p:nvSpPr>
          <p:cNvPr id="9" name="Rectangle 8"/>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Autofit/>
          </a:bodyPr>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lstStyle>
          <a:p>
            <a:fld id="{F30C84A2-23CF-44F5-B813-5187ED5C7D1C}" type="datetimeFigureOut">
              <a:rPr lang="en-US" sz="1200" smtClean="0">
                <a:solidFill>
                  <a:schemeClr val="tx2"/>
                </a:solidFill>
              </a:rPr>
              <a:pPr/>
              <a:t>4/9/2013</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l" rtl="0" eaLnBrk="1" latinLnBrk="0" hangingPunct="1">
        <a:spcBef>
          <a:spcPct val="0"/>
        </a:spcBef>
        <a:buNone/>
        <a:defRPr sz="4000" cap="all" baseline="0">
          <a:solidFill>
            <a:schemeClr val="tx1"/>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1" latinLnBrk="0" hangingPunct="1">
        <a:spcBef>
          <a:spcPct val="20000"/>
        </a:spcBef>
        <a:buChar char="•"/>
        <a:defRPr sz="3200">
          <a:solidFill>
            <a:schemeClr val="bg1"/>
          </a:solidFill>
          <a:latin typeface="Cambria"/>
          <a:ea typeface="+mn-ea"/>
          <a:cs typeface="Cambria"/>
        </a:defRPr>
      </a:lvl1pPr>
      <a:lvl2pPr marL="742950" indent="-285750" algn="l" rtl="0" eaLnBrk="1" latinLnBrk="0" hangingPunct="1">
        <a:spcBef>
          <a:spcPct val="20000"/>
        </a:spcBef>
        <a:buChar char="–"/>
        <a:defRPr sz="2800">
          <a:solidFill>
            <a:schemeClr val="bg1"/>
          </a:solidFill>
          <a:latin typeface="Cambria"/>
          <a:ea typeface="+mn-ea"/>
          <a:cs typeface="Cambria"/>
        </a:defRPr>
      </a:lvl2pPr>
      <a:lvl3pPr marL="1143000" indent="-228600" algn="l" rtl="0" eaLnBrk="1" latinLnBrk="0" hangingPunct="1">
        <a:spcBef>
          <a:spcPct val="20000"/>
        </a:spcBef>
        <a:buChar char="•"/>
        <a:defRPr sz="2400">
          <a:solidFill>
            <a:schemeClr val="bg1"/>
          </a:solidFill>
          <a:latin typeface="Cambria"/>
          <a:ea typeface="+mn-ea"/>
          <a:cs typeface="Cambria"/>
        </a:defRPr>
      </a:lvl3pPr>
      <a:lvl4pPr marL="1600200" indent="-228600" algn="l" rtl="0" eaLnBrk="1" latinLnBrk="0" hangingPunct="1">
        <a:spcBef>
          <a:spcPct val="20000"/>
        </a:spcBef>
        <a:buChar char="–"/>
        <a:defRPr sz="2000">
          <a:solidFill>
            <a:schemeClr val="bg1"/>
          </a:solidFill>
          <a:latin typeface="Cambria"/>
          <a:ea typeface="+mn-ea"/>
          <a:cs typeface="Cambria"/>
        </a:defRPr>
      </a:lvl4pPr>
      <a:lvl5pPr marL="2057400" indent="-228600" algn="l" rtl="0" eaLnBrk="1" latinLnBrk="0" hangingPunct="1">
        <a:spcBef>
          <a:spcPct val="20000"/>
        </a:spcBef>
        <a:buChar char="»"/>
        <a:defRPr sz="1800">
          <a:solidFill>
            <a:schemeClr val="bg1"/>
          </a:solidFill>
          <a:latin typeface="Cambria"/>
          <a:ea typeface="+mn-ea"/>
          <a:cs typeface="Cambria"/>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p:cNvSpPr>
          <p:nvPr>
            <p:ph type="body" sz="quarter" idx="10"/>
          </p:nvPr>
        </p:nvSpPr>
        <p:spPr>
          <a:xfrm>
            <a:off x="2133600" y="5334000"/>
            <a:ext cx="6386946" cy="962025"/>
          </a:xfrm>
        </p:spPr>
        <p:txBody>
          <a:bodyPr/>
          <a:lstStyle/>
          <a:p>
            <a:r>
              <a:rPr lang="en-US" dirty="0" smtClean="0"/>
              <a:t>NTW PRESENTATION APRIL 2013</a:t>
            </a:r>
          </a:p>
          <a:p>
            <a:r>
              <a:rPr lang="en-US" dirty="0" smtClean="0"/>
              <a:t>TANA BECKSTEAD, AGRABILITY OF UTAH</a:t>
            </a:r>
            <a:endParaRPr lang="en-US" dirty="0"/>
          </a:p>
        </p:txBody>
      </p:sp>
      <p:sp>
        <p:nvSpPr>
          <p:cNvPr id="7" name="Title 6"/>
          <p:cNvSpPr>
            <a:spLocks noGrp="1"/>
          </p:cNvSpPr>
          <p:nvPr>
            <p:ph type="title"/>
          </p:nvPr>
        </p:nvSpPr>
        <p:spPr>
          <a:xfrm>
            <a:off x="0" y="4114800"/>
            <a:ext cx="9144000" cy="1066800"/>
          </a:xfrm>
        </p:spPr>
        <p:txBody>
          <a:bodyPr>
            <a:noAutofit/>
          </a:bodyPr>
          <a:lstStyle/>
          <a:p>
            <a:r>
              <a:rPr lang="en-US" sz="4200" dirty="0" smtClean="0"/>
              <a:t>Ranching with a disability</a:t>
            </a:r>
            <a:endParaRPr lang="en-US" sz="4200" dirty="0"/>
          </a:p>
        </p:txBody>
      </p:sp>
      <p:pic>
        <p:nvPicPr>
          <p:cNvPr id="3" name="Picture Placeholder 2" descr="cows in feedline 3.JPG"/>
          <p:cNvPicPr>
            <a:picLocks noGrp="1" noChangeAspect="1"/>
          </p:cNvPicPr>
          <p:nvPr>
            <p:ph type="pic" sz="quarter" idx="11"/>
          </p:nvPr>
        </p:nvPicPr>
        <p:blipFill>
          <a:blip r:embed="rId3" cstate="print">
            <a:extLst>
              <a:ext uri="{28A0092B-C50C-407E-A947-70E740481C1C}">
                <a14:useLocalDpi xmlns:a14="http://schemas.microsoft.com/office/drawing/2010/main" xmlns="" val="0"/>
              </a:ext>
            </a:extLst>
          </a:blip>
          <a:srcRect l="12500" r="12500"/>
          <a:stretch>
            <a:fillRect/>
          </a:stretch>
        </p:blipFill>
        <p:spPr>
          <a:xfrm>
            <a:off x="914400" y="228600"/>
            <a:ext cx="4038600"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MG_0345.JPG"/>
          <p:cNvPicPr>
            <a:picLocks noGrp="1" noChangeAspect="1"/>
          </p:cNvPicPr>
          <p:nvPr>
            <p:ph type="pic" sz="quarter" idx="11"/>
          </p:nvPr>
        </p:nvPicPr>
        <p:blipFill>
          <a:blip r:embed="rId2" cstate="print">
            <a:extLst>
              <a:ext uri="{28A0092B-C50C-407E-A947-70E740481C1C}">
                <a14:useLocalDpi xmlns:a14="http://schemas.microsoft.com/office/drawing/2010/main" xmlns="" val="0"/>
              </a:ext>
            </a:extLst>
          </a:blip>
          <a:srcRect l="7925" r="7925"/>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Placeholder 9"/>
          <p:cNvPicPr>
            <a:picLocks noGrp="1" noChangeAspect="1"/>
          </p:cNvPicPr>
          <p:nvPr>
            <p:ph type="pic" sz="quarter" idx="12"/>
          </p:nvPr>
        </p:nvPicPr>
        <p:blipFill>
          <a:blip r:embed="rId3" cstate="print"/>
          <a:srcRect t="206" b="206"/>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8" descr="horses7.JPG"/>
          <p:cNvPicPr>
            <a:picLocks noGrp="1" noChangeAspect="1"/>
          </p:cNvPicPr>
          <p:nvPr>
            <p:ph type="pic" sz="quarter" idx="13"/>
          </p:nvPr>
        </p:nvPicPr>
        <p:blipFill>
          <a:blip r:embed="rId4" cstate="print">
            <a:extLst>
              <a:ext uri="{28A0092B-C50C-407E-A947-70E740481C1C}">
                <a14:useLocalDpi xmlns:a14="http://schemas.microsoft.com/office/drawing/2010/main" xmlns="" val="0"/>
              </a:ext>
            </a:extLst>
          </a:blip>
          <a:srcRect l="2501" r="2501"/>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idx="4294967295"/>
          </p:nvPr>
        </p:nvSpPr>
        <p:spPr>
          <a:xfrm>
            <a:off x="457200" y="4495800"/>
            <a:ext cx="4419600" cy="1066800"/>
          </a:xfrm>
        </p:spPr>
        <p:txBody>
          <a:bodyPr/>
          <a:lstStyle/>
          <a:p>
            <a:r>
              <a:rPr lang="en-US" sz="3600" dirty="0" smtClean="0">
                <a:solidFill>
                  <a:schemeClr val="bg1"/>
                </a:solidFill>
              </a:rPr>
              <a:t>Horses – </a:t>
            </a:r>
            <a:br>
              <a:rPr lang="en-US" sz="3600" dirty="0" smtClean="0">
                <a:solidFill>
                  <a:schemeClr val="bg1"/>
                </a:solidFill>
              </a:rPr>
            </a:br>
            <a:r>
              <a:rPr lang="en-US" sz="3600" dirty="0" smtClean="0">
                <a:solidFill>
                  <a:schemeClr val="bg1"/>
                </a:solidFill>
              </a:rPr>
              <a:t># 1 tool of working cowboys</a:t>
            </a:r>
            <a:endParaRPr lang="en-US" sz="3600" dirty="0">
              <a:solidFill>
                <a:schemeClr val="bg1"/>
              </a:solidFill>
            </a:endParaRPr>
          </a:p>
        </p:txBody>
      </p:sp>
    </p:spTree>
    <p:extLst>
      <p:ext uri="{BB962C8B-B14F-4D97-AF65-F5344CB8AC3E}">
        <p14:creationId xmlns:p14="http://schemas.microsoft.com/office/powerpoint/2010/main" xmlns="" val="50834222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Tana\Pictures\2009-07-13\0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3144" t="2995"/>
          <a:stretch>
            <a:fillRect/>
          </a:stretch>
        </p:blipFill>
        <p:spPr bwMode="auto">
          <a:xfrm>
            <a:off x="533400" y="3581400"/>
            <a:ext cx="3643803" cy="2737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6" name="Picture Placeholder 15"/>
          <p:cNvPicPr>
            <a:picLocks noGrp="1" noChangeAspect="1"/>
          </p:cNvPicPr>
          <p:nvPr>
            <p:ph type="pic" sz="quarter" idx="14"/>
          </p:nvPr>
        </p:nvPicPr>
        <p:blipFill rotWithShape="1">
          <a:blip r:embed="rId3" cstate="print"/>
          <a:srcRect t="21932" b="21932"/>
          <a:stretch/>
        </p:blipFill>
        <p:spPr>
          <a:xfrm>
            <a:off x="533400" y="457200"/>
            <a:ext cx="3653297"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 Placeholder 19"/>
          <p:cNvSpPr>
            <a:spLocks noGrp="1"/>
          </p:cNvSpPr>
          <p:nvPr>
            <p:ph type="body" sz="quarter" idx="16"/>
          </p:nvPr>
        </p:nvSpPr>
        <p:spPr>
          <a:xfrm>
            <a:off x="685800" y="5867400"/>
            <a:ext cx="3657600" cy="304800"/>
          </a:xfrm>
        </p:spPr>
        <p:txBody>
          <a:bodyPr>
            <a:noAutofit/>
          </a:bodyPr>
          <a:lstStyle/>
          <a:p>
            <a:r>
              <a:rPr lang="en-US" sz="2200" dirty="0" smtClean="0">
                <a:solidFill>
                  <a:schemeClr val="tx1"/>
                </a:solidFill>
              </a:rPr>
              <a:t>Rough terrain</a:t>
            </a:r>
            <a:endParaRPr lang="en-US" sz="2200" dirty="0">
              <a:solidFill>
                <a:schemeClr val="tx1"/>
              </a:solidFill>
            </a:endParaRPr>
          </a:p>
        </p:txBody>
      </p:sp>
      <p:pic>
        <p:nvPicPr>
          <p:cNvPr id="19" name="Picture Placeholder 18"/>
          <p:cNvPicPr>
            <a:picLocks noGrp="1" noChangeAspect="1"/>
          </p:cNvPicPr>
          <p:nvPr>
            <p:ph type="pic" sz="quarter" idx="17"/>
          </p:nvPr>
        </p:nvPicPr>
        <p:blipFill>
          <a:blip r:embed="rId4" cstate="print"/>
          <a:srcRect l="206" r="206"/>
          <a:stretch>
            <a:fillRect/>
          </a:stretch>
        </p:blipFill>
        <p:spPr>
          <a:xfrm>
            <a:off x="4724400" y="457200"/>
            <a:ext cx="3657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 Placeholder 20"/>
          <p:cNvSpPr>
            <a:spLocks noGrp="1"/>
          </p:cNvSpPr>
          <p:nvPr>
            <p:ph type="body" sz="quarter" idx="22"/>
          </p:nvPr>
        </p:nvSpPr>
        <p:spPr>
          <a:xfrm>
            <a:off x="762000" y="2819400"/>
            <a:ext cx="3657600" cy="304800"/>
          </a:xfrm>
        </p:spPr>
        <p:txBody>
          <a:bodyPr>
            <a:normAutofit fontScale="25000" lnSpcReduction="20000"/>
          </a:bodyPr>
          <a:lstStyle/>
          <a:p>
            <a:r>
              <a:rPr lang="en-US" sz="8800" dirty="0" smtClean="0">
                <a:solidFill>
                  <a:schemeClr val="tx1"/>
                </a:solidFill>
              </a:rPr>
              <a:t>Transporting new calves</a:t>
            </a:r>
            <a:r>
              <a:rPr lang="en-US" dirty="0" smtClean="0"/>
              <a:t>		</a:t>
            </a:r>
            <a:endParaRPr lang="en-US" dirty="0"/>
          </a:p>
        </p:txBody>
      </p:sp>
      <p:pic>
        <p:nvPicPr>
          <p:cNvPr id="13" name="Picture Placeholder 17"/>
          <p:cNvPicPr>
            <a:picLocks noGrp="1" noChangeAspect="1"/>
          </p:cNvPicPr>
          <p:nvPr>
            <p:ph type="pic" sz="quarter" idx="19"/>
          </p:nvPr>
        </p:nvPicPr>
        <p:blipFill>
          <a:blip r:embed="rId5" cstate="print">
            <a:extLst>
              <a:ext uri="{28A0092B-C50C-407E-A947-70E740481C1C}">
                <a14:useLocalDpi xmlns:a14="http://schemas.microsoft.com/office/drawing/2010/main" xmlns="" val="0"/>
              </a:ext>
            </a:extLst>
          </a:blip>
          <a:srcRect l="152" r="152"/>
          <a:stretch>
            <a:fillRect/>
          </a:stretch>
        </p:blipFill>
        <p:spPr>
          <a:xfrm>
            <a:off x="4724400" y="3581400"/>
            <a:ext cx="3657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 Placeholder 20"/>
          <p:cNvSpPr txBox="1">
            <a:spLocks/>
          </p:cNvSpPr>
          <p:nvPr/>
        </p:nvSpPr>
        <p:spPr>
          <a:xfrm>
            <a:off x="4876800" y="2819400"/>
            <a:ext cx="3657600" cy="304800"/>
          </a:xfrm>
          <a:prstGeom prst="rect">
            <a:avLst/>
          </a:prstGeom>
        </p:spPr>
        <p:txBody>
          <a:bodyPr lIns="9144" anchor="t" anchorCtr="0">
            <a:normAutofit fontScale="25000" lnSpcReduction="20000"/>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8800" b="0" i="0" u="none" strike="noStrike" kern="0" cap="none" spc="0" normalizeH="0" baseline="0" noProof="0" dirty="0" smtClean="0">
                <a:ln>
                  <a:noFill/>
                </a:ln>
                <a:solidFill>
                  <a:schemeClr val="tx1"/>
                </a:solidFill>
                <a:effectLst/>
                <a:uLnTx/>
                <a:uFillTx/>
                <a:latin typeface="Cambria"/>
                <a:ea typeface="+mn-ea"/>
                <a:cs typeface="Cambria"/>
              </a:rPr>
              <a:t>Doctoring sick animals</a:t>
            </a:r>
            <a:r>
              <a:rPr kumimoji="0" lang="en-US" sz="1600" b="0" i="0" u="none" strike="noStrike" kern="0" cap="none" spc="0" normalizeH="0" baseline="0" noProof="0" dirty="0" smtClean="0">
                <a:ln>
                  <a:noFill/>
                </a:ln>
                <a:solidFill>
                  <a:schemeClr val="bg1"/>
                </a:solidFill>
                <a:effectLst/>
                <a:uLnTx/>
                <a:uFillTx/>
                <a:latin typeface="Cambria"/>
                <a:ea typeface="+mn-ea"/>
                <a:cs typeface="Cambria"/>
              </a:rPr>
              <a:t>		</a:t>
            </a:r>
            <a:endParaRPr kumimoji="0" lang="en-US" sz="1600" b="0" i="0" u="none" strike="noStrike" kern="0" cap="none" spc="0" normalizeH="0" baseline="0" noProof="0" dirty="0">
              <a:ln>
                <a:noFill/>
              </a:ln>
              <a:solidFill>
                <a:schemeClr val="bg1"/>
              </a:solidFill>
              <a:effectLst/>
              <a:uLnTx/>
              <a:uFillTx/>
              <a:latin typeface="Cambria"/>
              <a:ea typeface="+mn-ea"/>
              <a:cs typeface="Cambria"/>
            </a:endParaRPr>
          </a:p>
        </p:txBody>
      </p:sp>
      <p:sp>
        <p:nvSpPr>
          <p:cNvPr id="22" name="Text Placeholder 21"/>
          <p:cNvSpPr>
            <a:spLocks noGrp="1"/>
          </p:cNvSpPr>
          <p:nvPr>
            <p:ph type="body" sz="quarter" idx="23"/>
          </p:nvPr>
        </p:nvSpPr>
        <p:spPr>
          <a:xfrm>
            <a:off x="4953000" y="5867400"/>
            <a:ext cx="3657600" cy="304800"/>
          </a:xfrm>
        </p:spPr>
        <p:txBody>
          <a:bodyPr>
            <a:noAutofit/>
          </a:bodyPr>
          <a:lstStyle/>
          <a:p>
            <a:r>
              <a:rPr lang="en-US" sz="2200" dirty="0" smtClean="0">
                <a:solidFill>
                  <a:schemeClr val="tx1"/>
                </a:solidFill>
              </a:rPr>
              <a:t>Branding</a:t>
            </a:r>
            <a:endParaRPr lang="en-US" sz="2200" dirty="0">
              <a:solidFill>
                <a:schemeClr val="tx1"/>
              </a:solidFill>
            </a:endParaRPr>
          </a:p>
        </p:txBody>
      </p:sp>
    </p:spTree>
    <p:extLst>
      <p:ext uri="{BB962C8B-B14F-4D97-AF65-F5344CB8AC3E}">
        <p14:creationId xmlns:p14="http://schemas.microsoft.com/office/powerpoint/2010/main" xmlns="" val="228415122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257800" y="685800"/>
            <a:ext cx="3773425" cy="5257800"/>
          </a:xfrm>
        </p:spPr>
        <p:txBody>
          <a:bodyPr/>
          <a:lstStyle/>
          <a:p>
            <a:pPr>
              <a:spcAft>
                <a:spcPts val="1800"/>
              </a:spcAft>
            </a:pPr>
            <a:r>
              <a:rPr lang="en-US" sz="3400" dirty="0" smtClean="0"/>
              <a:t>Results in long days in a saddle working around livestock:</a:t>
            </a:r>
          </a:p>
          <a:p>
            <a:pPr>
              <a:spcAft>
                <a:spcPts val="1200"/>
              </a:spcAft>
              <a:buFont typeface="Arial"/>
              <a:buChar char="•"/>
            </a:pPr>
            <a:r>
              <a:rPr lang="en-US" sz="2800" dirty="0" smtClean="0"/>
              <a:t> Joint &amp; back issues</a:t>
            </a:r>
          </a:p>
          <a:p>
            <a:pPr>
              <a:spcAft>
                <a:spcPts val="1200"/>
              </a:spcAft>
              <a:buFont typeface="Arial"/>
              <a:buChar char="•"/>
            </a:pPr>
            <a:r>
              <a:rPr lang="en-US" sz="2800" dirty="0" smtClean="0"/>
              <a:t> Rope burns</a:t>
            </a:r>
          </a:p>
          <a:p>
            <a:pPr>
              <a:spcAft>
                <a:spcPts val="600"/>
              </a:spcAft>
              <a:buFont typeface="Arial"/>
              <a:buChar char="•"/>
            </a:pPr>
            <a:r>
              <a:rPr lang="en-US" sz="2800" dirty="0" smtClean="0"/>
              <a:t> Weather</a:t>
            </a:r>
          </a:p>
          <a:p>
            <a:pPr>
              <a:buFont typeface="Arial"/>
              <a:buChar char="•"/>
            </a:pPr>
            <a:r>
              <a:rPr lang="en-US" sz="2800" dirty="0" smtClean="0"/>
              <a:t> Physical terrain</a:t>
            </a:r>
          </a:p>
          <a:p>
            <a:pPr>
              <a:buFont typeface="Arial"/>
              <a:buChar char="•"/>
            </a:pPr>
            <a:endParaRPr lang="en-US" sz="2800" dirty="0" smtClean="0"/>
          </a:p>
          <a:p>
            <a:pPr>
              <a:buFont typeface="Arial"/>
              <a:buChar char="•"/>
            </a:pPr>
            <a:endParaRPr lang="en-US" sz="2800" dirty="0" smtClean="0"/>
          </a:p>
          <a:p>
            <a:pPr>
              <a:buFont typeface="Arial"/>
              <a:buChar char="•"/>
            </a:pPr>
            <a:endParaRPr lang="en-US" sz="2800" dirty="0"/>
          </a:p>
        </p:txBody>
      </p:sp>
      <p:pic>
        <p:nvPicPr>
          <p:cNvPr id="8" name="Picture Placeholder 5" descr="IMG_1281.JPG"/>
          <p:cNvPicPr>
            <a:picLocks noGrp="1" noChangeAspect="1"/>
          </p:cNvPicPr>
          <p:nvPr>
            <p:ph type="pic" sz="quarter" idx="4294967295"/>
          </p:nvPr>
        </p:nvPicPr>
        <p:blipFill rotWithShape="1">
          <a:blip r:embed="rId2" cstate="print">
            <a:extLst>
              <a:ext uri="{BEBA8EAE-BF5A-486C-A8C5-ECC9F3942E4B}">
                <a14:imgProps xmlns:a14="http://schemas.microsoft.com/office/drawing/2010/main" xmlns="">
                  <a14:imgLayer r:embed="rId3">
                    <a14:imgEffect>
                      <a14:brightnessContrast bright="40000" contrast="-40000"/>
                    </a14:imgEffect>
                  </a14:imgLayer>
                </a14:imgProps>
              </a:ext>
              <a:ext uri="{28A0092B-C50C-407E-A947-70E740481C1C}">
                <a14:useLocalDpi xmlns:a14="http://schemas.microsoft.com/office/drawing/2010/main" xmlns="" val="0"/>
              </a:ext>
            </a:extLst>
          </a:blip>
          <a:srcRect l="9418" r="36914"/>
          <a:stretch/>
        </p:blipFill>
        <p:spPr>
          <a:xfrm>
            <a:off x="304800" y="342900"/>
            <a:ext cx="4640305"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25519018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t="5088" b="5088"/>
          <a:stretch>
            <a:fillRect/>
          </a:stretch>
        </p:blipFill>
        <p:spPr>
          <a:xfrm>
            <a:off x="228600" y="1371600"/>
            <a:ext cx="27432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Placeholder 10" descr="Doug's new saddle.jpg"/>
          <p:cNvPicPr>
            <a:picLocks noGrp="1" noChangeAspect="1"/>
          </p:cNvPicPr>
          <p:nvPr>
            <p:ph type="pic" sz="quarter" idx="11"/>
          </p:nvPr>
        </p:nvPicPr>
        <p:blipFill>
          <a:blip r:embed="rId3" cstate="print">
            <a:extLst>
              <a:ext uri="{28A0092B-C50C-407E-A947-70E740481C1C}">
                <a14:useLocalDpi xmlns:a14="http://schemas.microsoft.com/office/drawing/2010/main" xmlns="" val="0"/>
              </a:ext>
            </a:extLst>
          </a:blip>
          <a:srcRect t="12431" b="12431"/>
          <a:stretch>
            <a:fillRect/>
          </a:stretch>
        </p:blipFill>
        <p:spPr>
          <a:xfrm>
            <a:off x="6172200" y="1371600"/>
            <a:ext cx="27432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13"/>
          <p:cNvSpPr>
            <a:spLocks noGrp="1"/>
          </p:cNvSpPr>
          <p:nvPr>
            <p:ph type="body" sz="quarter" idx="13"/>
          </p:nvPr>
        </p:nvSpPr>
        <p:spPr>
          <a:xfrm>
            <a:off x="381000" y="5029200"/>
            <a:ext cx="2743200" cy="1447800"/>
          </a:xfrm>
        </p:spPr>
        <p:txBody>
          <a:bodyPr/>
          <a:lstStyle/>
          <a:p>
            <a:pPr marL="342900" indent="-342900">
              <a:buFont typeface="Arial"/>
              <a:buChar char="•"/>
            </a:pPr>
            <a:r>
              <a:rPr lang="en-US" sz="2000" dirty="0"/>
              <a:t>H</a:t>
            </a:r>
            <a:r>
              <a:rPr lang="en-US" sz="2000" dirty="0" smtClean="0"/>
              <a:t>ead restraint</a:t>
            </a:r>
          </a:p>
          <a:p>
            <a:pPr marL="342900" indent="-342900">
              <a:buFont typeface="Arial"/>
              <a:buChar char="•"/>
            </a:pPr>
            <a:r>
              <a:rPr lang="en-US" sz="2000" dirty="0" smtClean="0"/>
              <a:t>Back support	</a:t>
            </a:r>
            <a:endParaRPr lang="en-US" sz="2000" dirty="0"/>
          </a:p>
        </p:txBody>
      </p:sp>
      <p:sp>
        <p:nvSpPr>
          <p:cNvPr id="15" name="Text Placeholder 14"/>
          <p:cNvSpPr>
            <a:spLocks noGrp="1"/>
          </p:cNvSpPr>
          <p:nvPr>
            <p:ph type="body" sz="quarter" idx="14"/>
          </p:nvPr>
        </p:nvSpPr>
        <p:spPr>
          <a:xfrm>
            <a:off x="6248400" y="5105400"/>
            <a:ext cx="2743200" cy="1447800"/>
          </a:xfrm>
        </p:spPr>
        <p:txBody>
          <a:bodyPr/>
          <a:lstStyle/>
          <a:p>
            <a:pPr marL="342900" indent="-342900">
              <a:buFont typeface="Arial"/>
              <a:buChar char="•"/>
            </a:pPr>
            <a:r>
              <a:rPr lang="en-US" sz="2000" dirty="0" smtClean="0"/>
              <a:t>Memory foam seat </a:t>
            </a:r>
          </a:p>
          <a:p>
            <a:pPr marL="342900" indent="-342900">
              <a:buFont typeface="Arial"/>
              <a:buChar char="•"/>
            </a:pPr>
            <a:r>
              <a:rPr lang="en-US" sz="2000" dirty="0"/>
              <a:t>H</a:t>
            </a:r>
            <a:r>
              <a:rPr lang="en-US" sz="2000" dirty="0" smtClean="0"/>
              <a:t>igh back	</a:t>
            </a:r>
          </a:p>
          <a:p>
            <a:pPr marL="342900" indent="-342900">
              <a:buFont typeface="Arial"/>
              <a:buChar char="•"/>
            </a:pPr>
            <a:r>
              <a:rPr lang="en-US" sz="2000" dirty="0" smtClean="0"/>
              <a:t>Bell stirrups</a:t>
            </a:r>
            <a:endParaRPr lang="en-US" sz="2000" dirty="0"/>
          </a:p>
        </p:txBody>
      </p:sp>
      <p:sp>
        <p:nvSpPr>
          <p:cNvPr id="16" name="Text Placeholder 15"/>
          <p:cNvSpPr>
            <a:spLocks noGrp="1"/>
          </p:cNvSpPr>
          <p:nvPr>
            <p:ph type="body" sz="quarter" idx="15"/>
          </p:nvPr>
        </p:nvSpPr>
        <p:spPr>
          <a:xfrm>
            <a:off x="3200400" y="5105400"/>
            <a:ext cx="2743200" cy="1447800"/>
          </a:xfrm>
        </p:spPr>
        <p:txBody>
          <a:bodyPr/>
          <a:lstStyle/>
          <a:p>
            <a:pPr marL="342900" indent="-342900">
              <a:buFont typeface="Arial" pitchFamily="34" charset="0"/>
              <a:buChar char="•"/>
            </a:pPr>
            <a:r>
              <a:rPr lang="en-US" sz="2000" dirty="0" smtClean="0"/>
              <a:t>Handle instead of horn</a:t>
            </a:r>
          </a:p>
          <a:p>
            <a:pPr marL="342900" indent="-342900">
              <a:buFont typeface="Arial" pitchFamily="34" charset="0"/>
              <a:buChar char="•"/>
            </a:pPr>
            <a:r>
              <a:rPr lang="en-US" sz="2000" dirty="0" smtClean="0"/>
              <a:t>Quick release latch</a:t>
            </a:r>
            <a:endParaRPr lang="en-US" sz="2000" dirty="0"/>
          </a:p>
        </p:txBody>
      </p:sp>
      <p:sp>
        <p:nvSpPr>
          <p:cNvPr id="9" name="Text Placeholder 13"/>
          <p:cNvSpPr txBox="1">
            <a:spLocks/>
          </p:cNvSpPr>
          <p:nvPr/>
        </p:nvSpPr>
        <p:spPr>
          <a:xfrm>
            <a:off x="228600" y="304800"/>
            <a:ext cx="8686800" cy="6096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Tack</a:t>
            </a:r>
            <a:r>
              <a:rPr lang="en-US" sz="2000" dirty="0" smtClean="0"/>
              <a:t>	</a:t>
            </a:r>
            <a:endParaRPr lang="en-US" sz="2000" dirty="0"/>
          </a:p>
        </p:txBody>
      </p:sp>
      <p:pic>
        <p:nvPicPr>
          <p:cNvPr id="4" name="Picture Placeholder 3"/>
          <p:cNvPicPr>
            <a:picLocks noGrp="1" noChangeAspect="1"/>
          </p:cNvPicPr>
          <p:nvPr>
            <p:ph type="pic" sz="quarter" idx="12"/>
          </p:nvPr>
        </p:nvPicPr>
        <p:blipFill>
          <a:blip r:embed="rId4" cstate="print">
            <a:extLst>
              <a:ext uri="{28A0092B-C50C-407E-A947-70E740481C1C}">
                <a14:useLocalDpi xmlns:a14="http://schemas.microsoft.com/office/drawing/2010/main" xmlns="" val="0"/>
              </a:ext>
            </a:extLst>
          </a:blip>
          <a:srcRect l="23333" r="20000"/>
          <a:stretch>
            <a:fillRect/>
          </a:stretch>
        </p:blipFill>
        <p:spPr>
          <a:xfrm>
            <a:off x="3190237" y="1371600"/>
            <a:ext cx="2763525"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81997832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r="3454"/>
          <a:stretch>
            <a:fillRect/>
          </a:stretch>
        </p:blipFill>
        <p:spPr>
          <a:xfrm>
            <a:off x="304800" y="1066800"/>
            <a:ext cx="5664759" cy="4087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13"/>
          <p:cNvSpPr>
            <a:spLocks noGrp="1"/>
          </p:cNvSpPr>
          <p:nvPr>
            <p:ph type="body" sz="quarter" idx="13"/>
          </p:nvPr>
        </p:nvSpPr>
        <p:spPr>
          <a:xfrm>
            <a:off x="457200" y="228600"/>
            <a:ext cx="8305800" cy="762000"/>
          </a:xfrm>
        </p:spPr>
        <p:txBody>
          <a:bodyPr/>
          <a:lstStyle/>
          <a:p>
            <a:pPr marL="285750" indent="-285750"/>
            <a:r>
              <a:rPr lang="en-US" sz="3200" dirty="0" smtClean="0"/>
              <a:t>Assistive Technology - Tack</a:t>
            </a:r>
            <a:endParaRPr lang="en-US" sz="3200" dirty="0"/>
          </a:p>
        </p:txBody>
      </p:sp>
      <p:sp>
        <p:nvSpPr>
          <p:cNvPr id="15" name="Text Placeholder 14"/>
          <p:cNvSpPr>
            <a:spLocks noGrp="1"/>
          </p:cNvSpPr>
          <p:nvPr>
            <p:ph type="body" sz="quarter" idx="14"/>
          </p:nvPr>
        </p:nvSpPr>
        <p:spPr>
          <a:xfrm>
            <a:off x="152400" y="5486400"/>
            <a:ext cx="5105400" cy="533400"/>
          </a:xfrm>
        </p:spPr>
        <p:txBody>
          <a:bodyPr/>
          <a:lstStyle/>
          <a:p>
            <a:pPr marL="285750" indent="-285750"/>
            <a:r>
              <a:rPr lang="en-US" sz="2000" dirty="0" err="1" smtClean="0"/>
              <a:t>Armitas</a:t>
            </a:r>
            <a:r>
              <a:rPr lang="en-US" sz="2000" dirty="0" smtClean="0"/>
              <a:t> or chinks (long fringe chaps)</a:t>
            </a:r>
            <a:endParaRPr lang="en-US" sz="2000" dirty="0"/>
          </a:p>
        </p:txBody>
      </p:sp>
      <p:sp>
        <p:nvSpPr>
          <p:cNvPr id="16" name="Text Placeholder 15"/>
          <p:cNvSpPr>
            <a:spLocks noGrp="1"/>
          </p:cNvSpPr>
          <p:nvPr>
            <p:ph type="body" sz="quarter" idx="15"/>
          </p:nvPr>
        </p:nvSpPr>
        <p:spPr>
          <a:xfrm>
            <a:off x="7696200" y="1219200"/>
            <a:ext cx="1219200" cy="838200"/>
          </a:xfrm>
        </p:spPr>
        <p:txBody>
          <a:bodyPr/>
          <a:lstStyle/>
          <a:p>
            <a:pPr marL="285750" indent="-285750"/>
            <a:r>
              <a:rPr lang="en-US" sz="2000" dirty="0" smtClean="0"/>
              <a:t>Gloves</a:t>
            </a:r>
            <a:endParaRPr lang="en-US" sz="2000" dirty="0"/>
          </a:p>
        </p:txBody>
      </p:sp>
      <p:pic>
        <p:nvPicPr>
          <p:cNvPr id="12" name="Picture Placeholder 9"/>
          <p:cNvPicPr>
            <a:picLocks noGrp="1" noChangeAspect="1"/>
          </p:cNvPicPr>
          <p:nvPr>
            <p:ph type="pic" sz="quarter" idx="11"/>
          </p:nvPr>
        </p:nvPicPr>
        <p:blipFill rotWithShape="1">
          <a:blip r:embed="rId2" cstate="print">
            <a:extLst>
              <a:ext uri="{28A0092B-C50C-407E-A947-70E740481C1C}">
                <a14:useLocalDpi xmlns:a14="http://schemas.microsoft.com/office/drawing/2010/main" xmlns="" val="0"/>
              </a:ext>
            </a:extLst>
          </a:blip>
          <a:srcRect l="45589" t="38711" r="31083" b="14315"/>
          <a:stretch/>
        </p:blipFill>
        <p:spPr>
          <a:xfrm>
            <a:off x="4800600" y="4495800"/>
            <a:ext cx="1461044" cy="2100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18"/>
          <p:cNvPicPr>
            <a:picLocks noGrp="1" noChangeAspect="1"/>
          </p:cNvPicPr>
          <p:nvPr>
            <p:ph type="pic" sz="quarter" idx="4294967295"/>
          </p:nvPr>
        </p:nvPicPr>
        <p:blipFill>
          <a:blip r:embed="rId3" cstate="print">
            <a:extLst>
              <a:ext uri="{28A0092B-C50C-407E-A947-70E740481C1C}">
                <a14:useLocalDpi xmlns:a14="http://schemas.microsoft.com/office/drawing/2010/main" xmlns="" val="0"/>
              </a:ext>
            </a:extLst>
          </a:blip>
          <a:srcRect l="32500" t="13394" r="40000" b="23440"/>
          <a:stretch>
            <a:fillRect/>
          </a:stretch>
        </p:blipFill>
        <p:spPr>
          <a:xfrm>
            <a:off x="6400800" y="2286000"/>
            <a:ext cx="2424334" cy="4159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Placeholder 9"/>
          <p:cNvPicPr>
            <a:picLocks noChangeAspect="1"/>
          </p:cNvPicPr>
          <p:nvPr/>
        </p:nvPicPr>
        <p:blipFill>
          <a:blip r:embed="rId2" cstate="print">
            <a:extLst>
              <a:ext uri="{28A0092B-C50C-407E-A947-70E740481C1C}">
                <a14:useLocalDpi xmlns:a14="http://schemas.microsoft.com/office/drawing/2010/main" xmlns="" val="0"/>
              </a:ext>
            </a:extLst>
          </a:blip>
          <a:srcRect l="41444" t="31351" r="48352" b="46345"/>
          <a:stretch>
            <a:fillRect/>
          </a:stretch>
        </p:blipFill>
        <p:spPr>
          <a:xfrm>
            <a:off x="6172200" y="533400"/>
            <a:ext cx="1404910" cy="2139399"/>
          </a:xfrm>
          <a:prstGeom prst="rect">
            <a:avLst/>
          </a:prstGeom>
          <a:noFill/>
          <a:ln w="38100" cap="sq" cmpd="sng" algn="ctr">
            <a:solidFill>
              <a:srgbClr val="000000"/>
            </a:solidFill>
            <a:prstDash val="solid"/>
            <a:miter lim="800000"/>
          </a:ln>
          <a:effectLst>
            <a:outerShdw blurRad="50800" dist="38100" dir="2700000" algn="tl" rotWithShape="0">
              <a:srgbClr val="000000">
                <a:alpha val="43000"/>
              </a:srgbClr>
            </a:outerShdw>
          </a:effectLst>
        </p:spPr>
      </p:pic>
      <p:sp>
        <p:nvSpPr>
          <p:cNvPr id="11" name="Text Placeholder 14"/>
          <p:cNvSpPr txBox="1">
            <a:spLocks/>
          </p:cNvSpPr>
          <p:nvPr/>
        </p:nvSpPr>
        <p:spPr>
          <a:xfrm>
            <a:off x="6477000" y="6019800"/>
            <a:ext cx="2286000" cy="533400"/>
          </a:xfrm>
          <a:prstGeom prst="rect">
            <a:avLst/>
          </a:prstGeom>
        </p:spPr>
        <p:txBody>
          <a:bodyPr anchor="t" anchorCtr="0">
            <a:noAutofit/>
          </a:bodyPr>
          <a:lstStyle/>
          <a:p>
            <a:pPr marL="285750" marR="0" lvl="0" indent="-285750" algn="l" defTabSz="914400" rtl="0" eaLnBrk="1" fontAlgn="auto" latinLnBrk="0" hangingPunct="1">
              <a:lnSpc>
                <a:spcPct val="100000"/>
              </a:lnSpc>
              <a:spcBef>
                <a:spcPct val="20000"/>
              </a:spcBef>
              <a:spcAft>
                <a:spcPts val="0"/>
              </a:spcAft>
              <a:buClrTx/>
              <a:buSzTx/>
              <a:buFontTx/>
              <a:buNone/>
              <a:tabLst/>
              <a:defRPr/>
            </a:pPr>
            <a:r>
              <a:rPr lang="en-US" sz="2000" kern="0" dirty="0" smtClean="0"/>
              <a:t>Legging</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s</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a:t>
            </a:r>
            <a:r>
              <a:rPr lang="en-US" sz="2000" kern="0" dirty="0" smtClean="0"/>
              <a:t>shot gun </a:t>
            </a:r>
            <a:r>
              <a:rPr kumimoji="0" lang="en-US" sz="2000" b="0" i="0" u="none" strike="noStrike" kern="0" cap="none" spc="0" normalizeH="0" baseline="0" noProof="0" dirty="0" smtClean="0">
                <a:ln>
                  <a:noFill/>
                </a:ln>
                <a:solidFill>
                  <a:schemeClr val="tx1"/>
                </a:solidFill>
                <a:effectLst/>
                <a:uLnTx/>
                <a:uFillTx/>
                <a:latin typeface="+mn-lt"/>
                <a:ea typeface="+mn-ea"/>
                <a:cs typeface="+mn-cs"/>
              </a:rPr>
              <a:t>chaps)</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31304481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4294967295"/>
          </p:nvPr>
        </p:nvPicPr>
        <p:blipFill>
          <a:blip r:embed="rId2" cstate="print">
            <a:extLst>
              <a:ext uri="{28A0092B-C50C-407E-A947-70E740481C1C}">
                <a14:useLocalDpi xmlns:a14="http://schemas.microsoft.com/office/drawing/2010/main" xmlns="" val="0"/>
              </a:ext>
            </a:extLst>
          </a:blip>
          <a:srcRect l="21841" r="21841"/>
          <a:stretch>
            <a:fillRect/>
          </a:stretch>
        </p:blipFill>
        <p:spPr>
          <a:xfrm>
            <a:off x="533400" y="1143000"/>
            <a:ext cx="3890963" cy="518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334000" y="1524000"/>
            <a:ext cx="2966527" cy="4431983"/>
          </a:xfrm>
          <a:prstGeom prst="rect">
            <a:avLst/>
          </a:prstGeom>
          <a:noFill/>
        </p:spPr>
        <p:txBody>
          <a:bodyPr wrap="none" rtlCol="0">
            <a:spAutoFit/>
          </a:bodyPr>
          <a:lstStyle/>
          <a:p>
            <a:pPr marL="285750" indent="-285750"/>
            <a:r>
              <a:rPr lang="en-US" sz="2400" dirty="0" err="1" smtClean="0"/>
              <a:t>Tapederos</a:t>
            </a:r>
            <a:r>
              <a:rPr lang="en-US" sz="2400" dirty="0" smtClean="0"/>
              <a:t> or “taps”</a:t>
            </a:r>
          </a:p>
          <a:p>
            <a:pPr marL="285750" indent="-285750"/>
            <a:r>
              <a:rPr lang="en-US" sz="2400" dirty="0" smtClean="0"/>
              <a:t>(covered stirrup)</a:t>
            </a:r>
          </a:p>
          <a:p>
            <a:pPr marL="285750" indent="-285750"/>
            <a:endParaRPr lang="en-US" sz="2400" dirty="0" smtClean="0"/>
          </a:p>
          <a:p>
            <a:pPr marL="285750" indent="-285750"/>
            <a:endParaRPr lang="en-US" sz="2400" dirty="0" smtClean="0"/>
          </a:p>
          <a:p>
            <a:pPr marL="285750" indent="-285750"/>
            <a:endParaRPr lang="en-US" sz="2400" dirty="0" smtClean="0"/>
          </a:p>
          <a:p>
            <a:pPr marL="285750" indent="-285750"/>
            <a:endParaRPr lang="en-US" sz="2400" dirty="0" smtClean="0"/>
          </a:p>
          <a:p>
            <a:pPr marL="285750" indent="-285750"/>
            <a:endParaRPr lang="en-US" sz="2400" dirty="0" smtClean="0"/>
          </a:p>
          <a:p>
            <a:pPr marL="285750" indent="-285750"/>
            <a:endParaRPr lang="en-US" sz="2400" dirty="0" smtClean="0"/>
          </a:p>
          <a:p>
            <a:pPr marL="285750" indent="-285750"/>
            <a:endParaRPr lang="en-US" sz="2400" dirty="0" smtClean="0"/>
          </a:p>
          <a:p>
            <a:pPr marL="285750" indent="-285750"/>
            <a:endParaRPr lang="en-US" sz="2400" dirty="0" smtClean="0"/>
          </a:p>
          <a:p>
            <a:pPr marL="285750" indent="-285750"/>
            <a:endParaRPr lang="en-US" sz="2400" dirty="0" smtClean="0"/>
          </a:p>
          <a:p>
            <a:pPr marL="285750" indent="-285750">
              <a:buFont typeface="Arial"/>
              <a:buChar char="•"/>
            </a:pPr>
            <a:endParaRPr lang="en-US" dirty="0"/>
          </a:p>
        </p:txBody>
      </p:sp>
      <p:sp>
        <p:nvSpPr>
          <p:cNvPr id="4" name="Text Placeholder 13"/>
          <p:cNvSpPr txBox="1">
            <a:spLocks/>
          </p:cNvSpPr>
          <p:nvPr/>
        </p:nvSpPr>
        <p:spPr>
          <a:xfrm>
            <a:off x="457200" y="228600"/>
            <a:ext cx="8305800" cy="762000"/>
          </a:xfrm>
          <a:prstGeom prst="rect">
            <a:avLst/>
          </a:prstGeom>
        </p:spPr>
        <p:txBody>
          <a:bodyPr anchor="t" anchorCtr="0">
            <a:noAutofit/>
          </a:bodyPr>
          <a:lstStyle/>
          <a:p>
            <a:pPr marL="285750" marR="0" lvl="0" indent="-28575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Assistive Technology - Tack</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Placeholder 10"/>
          <p:cNvPicPr>
            <a:picLocks noChangeAspect="1"/>
          </p:cNvPicPr>
          <p:nvPr/>
        </p:nvPicPr>
        <p:blipFill>
          <a:blip r:embed="rId2" cstate="print">
            <a:extLst>
              <a:ext uri="{28A0092B-C50C-407E-A947-70E740481C1C}">
                <a14:useLocalDpi xmlns:a14="http://schemas.microsoft.com/office/drawing/2010/main" xmlns="" val="0"/>
              </a:ext>
            </a:extLst>
          </a:blip>
          <a:srcRect l="54000" t="47942" r="21841"/>
          <a:stretch>
            <a:fillRect/>
          </a:stretch>
        </p:blipFill>
        <p:spPr>
          <a:xfrm>
            <a:off x="5943600" y="2667000"/>
            <a:ext cx="1669128" cy="2700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65161529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aves horse and gear3.JPG"/>
          <p:cNvPicPr>
            <a:picLocks noGrp="1" noChangeAspect="1"/>
          </p:cNvPicPr>
          <p:nvPr>
            <p:ph type="pic" sz="quarter" idx="10"/>
          </p:nvPr>
        </p:nvPicPr>
        <p:blipFill rotWithShape="1">
          <a:blip r:embed="rId2" cstate="print">
            <a:extLst>
              <a:ext uri="{28A0092B-C50C-407E-A947-70E740481C1C}">
                <a14:useLocalDpi xmlns:a14="http://schemas.microsoft.com/office/drawing/2010/main" xmlns="" val="0"/>
              </a:ext>
            </a:extLst>
          </a:blip>
          <a:srcRect t="2403" b="8255"/>
          <a:stretch/>
        </p:blipFill>
        <p:spPr>
          <a:xfrm>
            <a:off x="674790" y="990600"/>
            <a:ext cx="7794419"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13"/>
          <p:cNvSpPr txBox="1">
            <a:spLocks/>
          </p:cNvSpPr>
          <p:nvPr/>
        </p:nvSpPr>
        <p:spPr>
          <a:xfrm>
            <a:off x="457200" y="228600"/>
            <a:ext cx="8305800" cy="762000"/>
          </a:xfrm>
          <a:prstGeom prst="rect">
            <a:avLst/>
          </a:prstGeom>
        </p:spPr>
        <p:txBody>
          <a:bodyPr anchor="t" anchorCtr="0">
            <a:noAutofit/>
          </a:bodyPr>
          <a:lstStyle/>
          <a:p>
            <a:pPr marL="285750" marR="0" lvl="0" indent="-28575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Assistive Technology - Tack</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7" name="Text Placeholder 6"/>
          <p:cNvSpPr>
            <a:spLocks noGrp="1"/>
          </p:cNvSpPr>
          <p:nvPr>
            <p:ph type="body" sz="quarter" idx="11"/>
          </p:nvPr>
        </p:nvSpPr>
        <p:spPr>
          <a:xfrm>
            <a:off x="609600" y="5867400"/>
            <a:ext cx="7924800" cy="533400"/>
          </a:xfrm>
        </p:spPr>
        <p:txBody>
          <a:bodyPr/>
          <a:lstStyle/>
          <a:p>
            <a:pPr marL="285750" indent="-285750"/>
            <a:r>
              <a:rPr lang="en-US" sz="2400" dirty="0" smtClean="0"/>
              <a:t>“Get down” with nose band </a:t>
            </a:r>
            <a:endParaRPr lang="en-US" sz="2400" dirty="0"/>
          </a:p>
        </p:txBody>
      </p:sp>
    </p:spTree>
    <p:extLst>
      <p:ext uri="{BB962C8B-B14F-4D97-AF65-F5344CB8AC3E}">
        <p14:creationId xmlns:p14="http://schemas.microsoft.com/office/powerpoint/2010/main" xmlns="" val="347220036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49362"/>
          </a:xfrm>
        </p:spPr>
        <p:txBody>
          <a:bodyPr/>
          <a:lstStyle/>
          <a:p>
            <a:r>
              <a:rPr lang="en-US" dirty="0" smtClean="0"/>
              <a:t>cattle ranching with a disability</a:t>
            </a:r>
            <a:endParaRPr lang="en-US" dirty="0"/>
          </a:p>
        </p:txBody>
      </p:sp>
      <p:sp>
        <p:nvSpPr>
          <p:cNvPr id="3" name="Content Placeholder 2"/>
          <p:cNvSpPr>
            <a:spLocks noGrp="1"/>
          </p:cNvSpPr>
          <p:nvPr>
            <p:ph idx="1"/>
          </p:nvPr>
        </p:nvSpPr>
        <p:spPr>
          <a:xfrm>
            <a:off x="457200" y="2590800"/>
            <a:ext cx="4572000" cy="3657600"/>
          </a:xfrm>
        </p:spPr>
        <p:txBody>
          <a:bodyPr>
            <a:normAutofit/>
          </a:bodyPr>
          <a:lstStyle/>
          <a:p>
            <a:r>
              <a:rPr lang="en-US" sz="3600" dirty="0" smtClean="0">
                <a:solidFill>
                  <a:schemeClr val="bg1">
                    <a:lumMod val="50000"/>
                    <a:lumOff val="50000"/>
                  </a:schemeClr>
                </a:solidFill>
              </a:rPr>
              <a:t>Riding horses</a:t>
            </a:r>
          </a:p>
          <a:p>
            <a:endParaRPr lang="en-US" sz="3600" dirty="0" smtClean="0"/>
          </a:p>
          <a:p>
            <a:r>
              <a:rPr lang="en-US" sz="3600" dirty="0" smtClean="0"/>
              <a:t>Feeding livestock</a:t>
            </a:r>
          </a:p>
          <a:p>
            <a:endParaRPr lang="en-US" sz="3600" dirty="0" smtClean="0"/>
          </a:p>
        </p:txBody>
      </p:sp>
      <p:pic>
        <p:nvPicPr>
          <p:cNvPr id="5" name="Picture 4"/>
          <p:cNvPicPr>
            <a:picLocks noChangeAspect="1"/>
          </p:cNvPicPr>
          <p:nvPr/>
        </p:nvPicPr>
        <p:blipFill>
          <a:blip r:embed="rId2" cstate="print"/>
          <a:stretch>
            <a:fillRect/>
          </a:stretch>
        </p:blipFill>
        <p:spPr>
          <a:xfrm>
            <a:off x="4876800" y="2514600"/>
            <a:ext cx="4084168" cy="2743200"/>
          </a:xfrm>
          <a:prstGeom prst="rect">
            <a:avLst/>
          </a:prstGeom>
        </p:spPr>
      </p:pic>
    </p:spTree>
    <p:extLst>
      <p:ext uri="{BB962C8B-B14F-4D97-AF65-F5344CB8AC3E}">
        <p14:creationId xmlns:p14="http://schemas.microsoft.com/office/powerpoint/2010/main" xmlns="" val="2800499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print"/>
          <a:srcRect l="206" r="206"/>
          <a:stretch>
            <a:fillRect/>
          </a:stretch>
        </p:blipFill>
        <p:spPr>
          <a:xfrm>
            <a:off x="304800" y="3886200"/>
            <a:ext cx="35560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quarter" idx="17"/>
          </p:nvPr>
        </p:nvSpPr>
        <p:spPr>
          <a:xfrm>
            <a:off x="457200" y="3962400"/>
            <a:ext cx="2590800" cy="838200"/>
          </a:xfrm>
        </p:spPr>
        <p:txBody>
          <a:bodyPr/>
          <a:lstStyle/>
          <a:p>
            <a:r>
              <a:rPr lang="en-US" sz="2400" dirty="0" smtClean="0">
                <a:solidFill>
                  <a:srgbClr val="302C24"/>
                </a:solidFill>
              </a:rPr>
              <a:t>3x4 bales</a:t>
            </a:r>
          </a:p>
          <a:p>
            <a:endParaRPr lang="en-US" dirty="0"/>
          </a:p>
          <a:p>
            <a:endParaRPr lang="en-US" dirty="0"/>
          </a:p>
        </p:txBody>
      </p:sp>
      <p:sp>
        <p:nvSpPr>
          <p:cNvPr id="9" name="Text Placeholder 13"/>
          <p:cNvSpPr txBox="1">
            <a:spLocks/>
          </p:cNvSpPr>
          <p:nvPr/>
        </p:nvSpPr>
        <p:spPr>
          <a:xfrm>
            <a:off x="838200" y="152400"/>
            <a:ext cx="8534400" cy="6096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r>
              <a:rPr lang="en-US" sz="3200" dirty="0" smtClean="0"/>
              <a:t>Feeding</a:t>
            </a:r>
            <a:r>
              <a:rPr lang="en-US" sz="2000" dirty="0" smtClean="0"/>
              <a:t>	</a:t>
            </a:r>
            <a:endParaRPr lang="en-US" sz="2000" dirty="0"/>
          </a:p>
        </p:txBody>
      </p:sp>
      <p:pic>
        <p:nvPicPr>
          <p:cNvPr id="10" name="Picture Placeholder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38600" y="1828800"/>
            <a:ext cx="4891852" cy="3657600"/>
          </a:xfrm>
          <a:prstGeom prst="rect">
            <a:avLst/>
          </a:prstGeom>
          <a:noFill/>
          <a:ln w="38100" cap="sq" cmpd="sng" algn="ctr">
            <a:solidFill>
              <a:srgbClr val="000000"/>
            </a:solidFill>
            <a:prstDash val="solid"/>
            <a:miter lim="800000"/>
          </a:ln>
          <a:effectLst>
            <a:outerShdw blurRad="50800" dist="38100" dir="2700000" algn="tl" rotWithShape="0">
              <a:srgbClr val="000000">
                <a:alpha val="43000"/>
              </a:srgbClr>
            </a:outerShdw>
          </a:effectLst>
        </p:spPr>
      </p:pic>
      <p:pic>
        <p:nvPicPr>
          <p:cNvPr id="11" name="Picture Placeholder 10" descr="pulling surface wrap 1.JPG"/>
          <p:cNvPicPr>
            <a:picLocks noChangeAspect="1"/>
          </p:cNvPicPr>
          <p:nvPr/>
        </p:nvPicPr>
        <p:blipFill>
          <a:blip r:embed="rId4" cstate="print">
            <a:extLst>
              <a:ext uri="{28A0092B-C50C-407E-A947-70E740481C1C}">
                <a14:useLocalDpi xmlns:a14="http://schemas.microsoft.com/office/drawing/2010/main" xmlns="" val="0"/>
              </a:ext>
            </a:extLst>
          </a:blip>
          <a:srcRect l="2497" t="14" b="14"/>
          <a:stretch>
            <a:fillRect/>
          </a:stretch>
        </p:blipFill>
        <p:spPr>
          <a:xfrm>
            <a:off x="304800" y="990600"/>
            <a:ext cx="3566264" cy="2743200"/>
          </a:xfrm>
          <a:prstGeom prst="rect">
            <a:avLst/>
          </a:prstGeom>
          <a:noFill/>
          <a:ln w="38100" cap="sq" cmpd="sng" algn="ctr">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quarter" idx="16"/>
          </p:nvPr>
        </p:nvSpPr>
        <p:spPr>
          <a:xfrm>
            <a:off x="381000" y="3276600"/>
            <a:ext cx="4038600" cy="685800"/>
          </a:xfrm>
        </p:spPr>
        <p:txBody>
          <a:bodyPr/>
          <a:lstStyle/>
          <a:p>
            <a:r>
              <a:rPr lang="en-US" sz="2400" dirty="0" smtClean="0">
                <a:solidFill>
                  <a:schemeClr val="bg1"/>
                </a:solidFill>
              </a:rPr>
              <a:t> 1-ton round bales </a:t>
            </a:r>
            <a:endParaRPr lang="en-US" sz="2400" dirty="0">
              <a:solidFill>
                <a:schemeClr val="bg1"/>
              </a:solidFill>
            </a:endParaRPr>
          </a:p>
        </p:txBody>
      </p:sp>
    </p:spTree>
    <p:extLst>
      <p:ext uri="{BB962C8B-B14F-4D97-AF65-F5344CB8AC3E}">
        <p14:creationId xmlns:p14="http://schemas.microsoft.com/office/powerpoint/2010/main" xmlns="" val="147040393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ractor and round bales.JPG"/>
          <p:cNvPicPr>
            <a:picLocks noGrp="1" noChangeAspect="1"/>
          </p:cNvPicPr>
          <p:nvPr>
            <p:ph type="pic" sz="quarter" idx="11"/>
          </p:nvPr>
        </p:nvPicPr>
        <p:blipFill>
          <a:blip r:embed="rId2" cstate="print">
            <a:extLst>
              <a:ext uri="{28A0092B-C50C-407E-A947-70E740481C1C}">
                <a14:useLocalDpi xmlns:a14="http://schemas.microsoft.com/office/drawing/2010/main" xmlns="" val="0"/>
              </a:ext>
            </a:extLst>
          </a:blip>
          <a:srcRect l="2630" r="2630" b="6331"/>
          <a:stretch>
            <a:fillRect/>
          </a:stretch>
        </p:blipFill>
        <p:spPr>
          <a:xfrm>
            <a:off x="5105400" y="3886200"/>
            <a:ext cx="3649900" cy="2706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Placeholder 4" descr="feeding round bales 3.JPG"/>
          <p:cNvPicPr>
            <a:picLocks noGrp="1" noChangeAspect="1"/>
          </p:cNvPicPr>
          <p:nvPr>
            <p:ph type="pic" sz="quarter" idx="12"/>
          </p:nvPr>
        </p:nvPicPr>
        <p:blipFill>
          <a:blip r:embed="rId3" cstate="print">
            <a:extLst>
              <a:ext uri="{28A0092B-C50C-407E-A947-70E740481C1C}">
                <a14:useLocalDpi xmlns:a14="http://schemas.microsoft.com/office/drawing/2010/main" xmlns="" val="0"/>
              </a:ext>
            </a:extLst>
          </a:blip>
          <a:srcRect l="21875" t="1540" r="21875"/>
          <a:stretch>
            <a:fillRect/>
          </a:stretch>
        </p:blipFill>
        <p:spPr>
          <a:xfrm>
            <a:off x="457200" y="951193"/>
            <a:ext cx="4267200" cy="5602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descr="Deweze bed bale roller2.JPG"/>
          <p:cNvPicPr>
            <a:picLocks noGrp="1" noChangeAspect="1"/>
          </p:cNvPicPr>
          <p:nvPr>
            <p:ph type="pic" sz="quarter" idx="13"/>
          </p:nvPr>
        </p:nvPicPr>
        <p:blipFill>
          <a:blip r:embed="rId4" cstate="print">
            <a:extLst>
              <a:ext uri="{28A0092B-C50C-407E-A947-70E740481C1C}">
                <a14:useLocalDpi xmlns:a14="http://schemas.microsoft.com/office/drawing/2010/main" xmlns="" val="0"/>
              </a:ext>
            </a:extLst>
          </a:blip>
          <a:srcRect l="2501" t="6331" r="2501"/>
          <a:stretch>
            <a:fillRect/>
          </a:stretch>
        </p:blipFill>
        <p:spPr>
          <a:xfrm>
            <a:off x="5105400" y="990600"/>
            <a:ext cx="3657600" cy="2704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486400" y="6096000"/>
            <a:ext cx="2819400" cy="369332"/>
          </a:xfrm>
          <a:prstGeom prst="rect">
            <a:avLst/>
          </a:prstGeom>
          <a:noFill/>
        </p:spPr>
        <p:txBody>
          <a:bodyPr wrap="square" rtlCol="0">
            <a:spAutoFit/>
          </a:bodyPr>
          <a:lstStyle/>
          <a:p>
            <a:r>
              <a:rPr lang="en-US" b="1" dirty="0" smtClean="0">
                <a:solidFill>
                  <a:srgbClr val="302C24"/>
                </a:solidFill>
              </a:rPr>
              <a:t>Bale roller on tractor</a:t>
            </a:r>
            <a:endParaRPr lang="en-US" b="1" dirty="0">
              <a:solidFill>
                <a:srgbClr val="302C24"/>
              </a:solidFill>
            </a:endParaRPr>
          </a:p>
        </p:txBody>
      </p:sp>
      <p:sp>
        <p:nvSpPr>
          <p:cNvPr id="8" name="TextBox 7"/>
          <p:cNvSpPr txBox="1"/>
          <p:nvPr/>
        </p:nvSpPr>
        <p:spPr>
          <a:xfrm>
            <a:off x="5105400" y="3244334"/>
            <a:ext cx="3657600" cy="369332"/>
          </a:xfrm>
          <a:prstGeom prst="rect">
            <a:avLst/>
          </a:prstGeom>
          <a:noFill/>
        </p:spPr>
        <p:txBody>
          <a:bodyPr wrap="square" rtlCol="0">
            <a:spAutoFit/>
          </a:bodyPr>
          <a:lstStyle/>
          <a:p>
            <a:pPr algn="ctr"/>
            <a:r>
              <a:rPr lang="en-US" dirty="0" smtClean="0"/>
              <a:t>Bale roller on flat bed pickup</a:t>
            </a:r>
            <a:endParaRPr lang="en-US" dirty="0"/>
          </a:p>
        </p:txBody>
      </p:sp>
      <p:sp>
        <p:nvSpPr>
          <p:cNvPr id="9" name="Text Placeholder 13"/>
          <p:cNvSpPr txBox="1">
            <a:spLocks/>
          </p:cNvSpPr>
          <p:nvPr/>
        </p:nvSpPr>
        <p:spPr>
          <a:xfrm>
            <a:off x="457200" y="228600"/>
            <a:ext cx="8686800" cy="6096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r>
              <a:rPr lang="en-US" sz="3200" dirty="0" smtClean="0"/>
              <a:t>Assistive Technology - Feeding</a:t>
            </a:r>
            <a:r>
              <a:rPr lang="en-US" sz="2000" dirty="0" smtClean="0"/>
              <a:t>	</a:t>
            </a:r>
            <a:endParaRPr lang="en-US" sz="2000" dirty="0"/>
          </a:p>
        </p:txBody>
      </p:sp>
    </p:spTree>
    <p:extLst>
      <p:ext uri="{BB962C8B-B14F-4D97-AF65-F5344CB8AC3E}">
        <p14:creationId xmlns:p14="http://schemas.microsoft.com/office/powerpoint/2010/main" xmlns="" val="125295562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0390471.jpg"/>
          <p:cNvPicPr>
            <a:picLocks noGrp="1" noChangeAspect="1"/>
          </p:cNvPicPr>
          <p:nvPr>
            <p:ph type="pic" sz="quarter" idx="10"/>
          </p:nvPr>
        </p:nvPicPr>
        <p:blipFill>
          <a:blip r:embed="rId3" cstate="print">
            <a:extLst>
              <a:ext uri="{28A0092B-C50C-407E-A947-70E740481C1C}">
                <a14:useLocalDpi xmlns:a14="http://schemas.microsoft.com/office/drawing/2010/main" xmlns="" val="0"/>
              </a:ext>
            </a:extLst>
          </a:blip>
          <a:stretch>
            <a:fillRect/>
          </a:stretch>
        </p:blipFill>
        <p:spPr>
          <a:xfrm>
            <a:off x="3657600" y="2362200"/>
            <a:ext cx="5026616"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quarter" idx="11"/>
          </p:nvPr>
        </p:nvSpPr>
        <p:spPr>
          <a:xfrm>
            <a:off x="533400" y="3733800"/>
            <a:ext cx="2743200" cy="2590800"/>
          </a:xfrm>
        </p:spPr>
        <p:txBody>
          <a:bodyPr/>
          <a:lstStyle/>
          <a:p>
            <a:pPr marL="342900" indent="-342900">
              <a:buFont typeface="Arial"/>
              <a:buChar char="•"/>
            </a:pPr>
            <a:r>
              <a:rPr lang="en-US" sz="2800" dirty="0" smtClean="0">
                <a:latin typeface="Cambria"/>
                <a:cs typeface="Cambria"/>
              </a:rPr>
              <a:t>Raise one kind of crop or animal</a:t>
            </a:r>
          </a:p>
          <a:p>
            <a:pPr marL="342900" indent="-342900">
              <a:buFont typeface="Arial"/>
              <a:buChar char="•"/>
            </a:pPr>
            <a:r>
              <a:rPr lang="en-US" sz="2800" dirty="0" smtClean="0">
                <a:latin typeface="Cambria"/>
                <a:cs typeface="Cambria"/>
              </a:rPr>
              <a:t>Typically a family operation</a:t>
            </a:r>
          </a:p>
          <a:p>
            <a:endParaRPr lang="en-US" sz="2400" dirty="0"/>
          </a:p>
          <a:p>
            <a:endParaRPr lang="en-US" dirty="0"/>
          </a:p>
        </p:txBody>
      </p:sp>
      <p:sp>
        <p:nvSpPr>
          <p:cNvPr id="6" name="Text Placeholder 4"/>
          <p:cNvSpPr txBox="1">
            <a:spLocks/>
          </p:cNvSpPr>
          <p:nvPr/>
        </p:nvSpPr>
        <p:spPr>
          <a:xfrm>
            <a:off x="457200" y="381000"/>
            <a:ext cx="8229600" cy="3200400"/>
          </a:xfrm>
          <a:prstGeom prst="rect">
            <a:avLst/>
          </a:prstGeom>
        </p:spPr>
        <p:txBody>
          <a:bodyPr tIns="91440" bIns="91440" anchor="b" anchorCtr="0">
            <a:noAutofit/>
          </a:bodyPr>
          <a:lstStyle/>
          <a:p>
            <a:pPr marL="0" marR="0" lvl="0" indent="0" algn="l" defTabSz="914400" rtl="0" eaLnBrk="1" fontAlgn="auto" latinLnBrk="0" hangingPunct="1">
              <a:lnSpc>
                <a:spcPct val="100000"/>
              </a:lnSpc>
              <a:spcBef>
                <a:spcPct val="20000"/>
              </a:spcBef>
              <a:spcAft>
                <a:spcPts val="240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RANCH</a:t>
            </a:r>
          </a:p>
          <a:p>
            <a:pPr marL="342900" marR="0" lvl="0" indent="-342900" algn="l" defTabSz="914400" rtl="0" eaLnBrk="1" fontAlgn="auto" latinLnBrk="0" hangingPunct="1">
              <a:lnSpc>
                <a:spcPct val="100000"/>
              </a:lnSpc>
              <a:spcBef>
                <a:spcPct val="20000"/>
              </a:spcBef>
              <a:spcAft>
                <a:spcPts val="600"/>
              </a:spcAft>
              <a:buClrTx/>
              <a:buSzTx/>
              <a:buFont typeface="Arial"/>
              <a:buChar char="•"/>
              <a:tabLst/>
              <a:defRPr/>
            </a:pPr>
            <a:r>
              <a:rPr kumimoji="0" lang="en-US" sz="2800" b="0" i="0" u="none" strike="noStrike" kern="0" cap="none" spc="0" normalizeH="0" baseline="0" noProof="0" dirty="0" smtClean="0">
                <a:ln>
                  <a:noFill/>
                </a:ln>
                <a:solidFill>
                  <a:schemeClr val="tx1"/>
                </a:solidFill>
                <a:effectLst/>
                <a:uLnTx/>
                <a:uFillTx/>
                <a:latin typeface="Cambria"/>
                <a:ea typeface="+mn-ea"/>
                <a:cs typeface="Cambria"/>
              </a:rPr>
              <a:t>Primarily Western US and Canada</a:t>
            </a:r>
          </a:p>
          <a:p>
            <a:pPr marL="342900" marR="0" lvl="0" indent="-342900" algn="l" defTabSz="914400" rtl="0" eaLnBrk="1" fontAlgn="auto" latinLnBrk="0" hangingPunct="1">
              <a:lnSpc>
                <a:spcPct val="100000"/>
              </a:lnSpc>
              <a:spcBef>
                <a:spcPct val="20000"/>
              </a:spcBef>
              <a:spcAft>
                <a:spcPts val="600"/>
              </a:spcAft>
              <a:buClrTx/>
              <a:buSzTx/>
              <a:buFont typeface="Arial"/>
              <a:buChar char="•"/>
              <a:tabLst/>
              <a:defRPr/>
            </a:pPr>
            <a:r>
              <a:rPr kumimoji="0" lang="en-US" sz="2800" b="0" i="0" u="none" strike="noStrike" kern="0" cap="none" spc="0" normalizeH="0" baseline="0" noProof="0" dirty="0" smtClean="0">
                <a:ln>
                  <a:noFill/>
                </a:ln>
                <a:solidFill>
                  <a:schemeClr val="tx1"/>
                </a:solidFill>
                <a:effectLst/>
                <a:uLnTx/>
                <a:uFillTx/>
                <a:latin typeface="Cambria"/>
                <a:ea typeface="+mn-ea"/>
                <a:cs typeface="Cambria"/>
              </a:rPr>
              <a:t>Large farm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Cambria"/>
              <a:ea typeface="+mn-ea"/>
              <a:cs typeface="Cambria"/>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Cambria"/>
              <a:ea typeface="+mn-ea"/>
              <a:cs typeface="Cambria"/>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49362"/>
          </a:xfrm>
        </p:spPr>
        <p:txBody>
          <a:bodyPr/>
          <a:lstStyle/>
          <a:p>
            <a:r>
              <a:rPr lang="en-US" dirty="0" smtClean="0"/>
              <a:t>cattle ranching with a disability</a:t>
            </a:r>
            <a:endParaRPr lang="en-US" dirty="0"/>
          </a:p>
        </p:txBody>
      </p:sp>
      <p:sp>
        <p:nvSpPr>
          <p:cNvPr id="3" name="Content Placeholder 2"/>
          <p:cNvSpPr>
            <a:spLocks noGrp="1"/>
          </p:cNvSpPr>
          <p:nvPr>
            <p:ph idx="1"/>
          </p:nvPr>
        </p:nvSpPr>
        <p:spPr>
          <a:xfrm>
            <a:off x="457200" y="2590800"/>
            <a:ext cx="4572000" cy="3657600"/>
          </a:xfrm>
        </p:spPr>
        <p:txBody>
          <a:bodyPr>
            <a:normAutofit/>
          </a:bodyPr>
          <a:lstStyle/>
          <a:p>
            <a:r>
              <a:rPr lang="en-US" sz="3600" dirty="0" smtClean="0">
                <a:solidFill>
                  <a:schemeClr val="bg1">
                    <a:lumMod val="50000"/>
                    <a:lumOff val="50000"/>
                  </a:schemeClr>
                </a:solidFill>
              </a:rPr>
              <a:t>Riding horses</a:t>
            </a:r>
          </a:p>
          <a:p>
            <a:endParaRPr lang="en-US" sz="3600" dirty="0" smtClean="0">
              <a:solidFill>
                <a:schemeClr val="bg1">
                  <a:lumMod val="50000"/>
                  <a:lumOff val="50000"/>
                </a:schemeClr>
              </a:solidFill>
            </a:endParaRPr>
          </a:p>
          <a:p>
            <a:r>
              <a:rPr lang="en-US" sz="3600" dirty="0" smtClean="0">
                <a:solidFill>
                  <a:schemeClr val="bg1">
                    <a:lumMod val="50000"/>
                    <a:lumOff val="50000"/>
                  </a:schemeClr>
                </a:solidFill>
              </a:rPr>
              <a:t>Feeding livestock</a:t>
            </a:r>
          </a:p>
          <a:p>
            <a:endParaRPr lang="en-US" sz="3600" dirty="0" smtClean="0"/>
          </a:p>
          <a:p>
            <a:r>
              <a:rPr lang="en-US" sz="3600" dirty="0" smtClean="0"/>
              <a:t>Livestock handling</a:t>
            </a:r>
            <a:endParaRPr lang="en-US" sz="3600" dirty="0"/>
          </a:p>
        </p:txBody>
      </p:sp>
      <p:pic>
        <p:nvPicPr>
          <p:cNvPr id="5" name="Picture 4"/>
          <p:cNvPicPr>
            <a:picLocks noChangeAspect="1"/>
          </p:cNvPicPr>
          <p:nvPr/>
        </p:nvPicPr>
        <p:blipFill>
          <a:blip r:embed="rId2" cstate="print"/>
          <a:stretch>
            <a:fillRect/>
          </a:stretch>
        </p:blipFill>
        <p:spPr>
          <a:xfrm>
            <a:off x="4876800" y="2514600"/>
            <a:ext cx="4084168" cy="2743200"/>
          </a:xfrm>
          <a:prstGeom prst="rect">
            <a:avLst/>
          </a:prstGeom>
        </p:spPr>
      </p:pic>
    </p:spTree>
    <p:extLst>
      <p:ext uri="{BB962C8B-B14F-4D97-AF65-F5344CB8AC3E}">
        <p14:creationId xmlns:p14="http://schemas.microsoft.com/office/powerpoint/2010/main" xmlns="" val="2800499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calf table doug climbing.jp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l="21882" r="21882"/>
          <a:stretch>
            <a:fillRect/>
          </a:stretch>
        </p:blipFill>
        <p:spPr>
          <a:xfrm>
            <a:off x="5029200" y="1600200"/>
            <a:ext cx="3431353" cy="4575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p:cNvSpPr>
            <a:spLocks noGrp="1"/>
          </p:cNvSpPr>
          <p:nvPr>
            <p:ph type="body" sz="quarter" idx="14"/>
          </p:nvPr>
        </p:nvSpPr>
        <p:spPr>
          <a:xfrm>
            <a:off x="914400" y="6248400"/>
            <a:ext cx="3429000" cy="457200"/>
          </a:xfrm>
        </p:spPr>
        <p:txBody>
          <a:bodyPr/>
          <a:lstStyle/>
          <a:p>
            <a:pPr marL="285750" indent="-285750"/>
            <a:r>
              <a:rPr lang="en-US" sz="2400" dirty="0" smtClean="0">
                <a:latin typeface="Cambria"/>
                <a:cs typeface="Cambria"/>
              </a:rPr>
              <a:t>Calf table</a:t>
            </a:r>
            <a:endParaRPr lang="en-US" sz="2400" dirty="0">
              <a:latin typeface="Cambria"/>
              <a:cs typeface="Cambria"/>
            </a:endParaRPr>
          </a:p>
        </p:txBody>
      </p:sp>
      <p:sp>
        <p:nvSpPr>
          <p:cNvPr id="7" name="Text Placeholder 6"/>
          <p:cNvSpPr>
            <a:spLocks noGrp="1"/>
          </p:cNvSpPr>
          <p:nvPr>
            <p:ph type="body" sz="quarter" idx="15"/>
          </p:nvPr>
        </p:nvSpPr>
        <p:spPr>
          <a:xfrm>
            <a:off x="5181600" y="6172200"/>
            <a:ext cx="3429000" cy="685800"/>
          </a:xfrm>
        </p:spPr>
        <p:txBody>
          <a:bodyPr/>
          <a:lstStyle/>
          <a:p>
            <a:pPr marL="285750" indent="-285750"/>
            <a:r>
              <a:rPr lang="en-US" sz="2400" dirty="0" smtClean="0">
                <a:latin typeface="Cambria"/>
                <a:cs typeface="Cambria"/>
              </a:rPr>
              <a:t>Climbing on calf table</a:t>
            </a:r>
            <a:endParaRPr lang="en-US" sz="2400" dirty="0">
              <a:latin typeface="Cambria"/>
              <a:cs typeface="Cambria"/>
            </a:endParaRPr>
          </a:p>
        </p:txBody>
      </p:sp>
      <p:pic>
        <p:nvPicPr>
          <p:cNvPr id="1026" name="Picture 2" descr="C:\Users\Tana\Pictures\2009-04-13 spring 09\spring 09 010.JPG"/>
          <p:cNvPicPr>
            <a:picLocks noGrp="1" noChangeAspect="1" noChangeArrowheads="1"/>
          </p:cNvPicPr>
          <p:nvPr>
            <p:ph type="pic" sz="quarter" idx="11"/>
          </p:nvPr>
        </p:nvPicPr>
        <p:blipFill>
          <a:blip r:embed="rId3" cstate="print">
            <a:extLst>
              <a:ext uri="{28A0092B-C50C-407E-A947-70E740481C1C}">
                <a14:useLocalDpi xmlns:a14="http://schemas.microsoft.com/office/drawing/2010/main" xmlns="" val="0"/>
              </a:ext>
            </a:extLst>
          </a:blip>
          <a:srcRect l="21875" r="21875"/>
          <a:stretch>
            <a:fillRect/>
          </a:stretch>
        </p:blipFill>
        <p:spPr bwMode="auto">
          <a:xfrm>
            <a:off x="838200" y="1600200"/>
            <a:ext cx="3429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8"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Tree>
    <p:extLst>
      <p:ext uri="{BB962C8B-B14F-4D97-AF65-F5344CB8AC3E}">
        <p14:creationId xmlns:p14="http://schemas.microsoft.com/office/powerpoint/2010/main" xmlns="" val="104721823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2"/>
          </p:nvPr>
        </p:nvPicPr>
        <p:blipFill>
          <a:blip r:embed="rId2" cstate="print">
            <a:extLst>
              <a:ext uri="{28A0092B-C50C-407E-A947-70E740481C1C}">
                <a14:useLocalDpi xmlns:a14="http://schemas.microsoft.com/office/drawing/2010/main" xmlns="" val="0"/>
              </a:ext>
            </a:extLst>
          </a:blip>
          <a:srcRect t="1368" b="1368"/>
          <a:stretch>
            <a:fillRect/>
          </a:stretch>
        </p:blipFill>
        <p:spPr>
          <a:xfrm>
            <a:off x="4800600" y="1676400"/>
            <a:ext cx="4023360" cy="301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Placeholder 20" descr="jake and nordfork.jpg"/>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l="9306" r="9306"/>
          <a:stretch>
            <a:fillRect/>
          </a:stretch>
        </p:blipFill>
        <p:spPr>
          <a:xfrm>
            <a:off x="457200" y="2819400"/>
            <a:ext cx="4800600" cy="360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 Placeholder 19"/>
          <p:cNvSpPr>
            <a:spLocks noGrp="1"/>
          </p:cNvSpPr>
          <p:nvPr>
            <p:ph type="body" sz="quarter" idx="14"/>
          </p:nvPr>
        </p:nvSpPr>
        <p:spPr>
          <a:xfrm>
            <a:off x="533400" y="1600200"/>
            <a:ext cx="4480560" cy="1600200"/>
          </a:xfrm>
        </p:spPr>
        <p:txBody>
          <a:bodyPr>
            <a:normAutofit fontScale="47500" lnSpcReduction="20000"/>
          </a:bodyPr>
          <a:lstStyle/>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smtClean="0"/>
          </a:p>
          <a:p>
            <a:pPr marL="285750" indent="-285750"/>
            <a:r>
              <a:rPr lang="en-US" sz="6000" dirty="0" smtClean="0"/>
              <a:t>“Nord fork”</a:t>
            </a:r>
          </a:p>
          <a:p>
            <a:pPr marL="285750" indent="-285750">
              <a:buFont typeface="Arial"/>
              <a:buChar char="•"/>
            </a:pPr>
            <a:endParaRPr lang="en-US" dirty="0" smtClean="0"/>
          </a:p>
          <a:p>
            <a:endParaRPr lang="en-US" dirty="0"/>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a:p>
        </p:txBody>
      </p:sp>
      <p:sp>
        <p:nvSpPr>
          <p:cNvPr id="6"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
        <p:nvSpPr>
          <p:cNvPr id="8" name="Text Placeholder 19"/>
          <p:cNvSpPr txBox="1">
            <a:spLocks/>
          </p:cNvSpPr>
          <p:nvPr/>
        </p:nvSpPr>
        <p:spPr>
          <a:xfrm>
            <a:off x="5638800" y="4953000"/>
            <a:ext cx="3048000" cy="1600200"/>
          </a:xfrm>
          <a:prstGeom prst="rect">
            <a:avLst/>
          </a:prstGeom>
        </p:spPr>
        <p:txBody>
          <a:bodyPr anchor="b" anchorCtr="0">
            <a:normAutofit fontScale="40000" lnSpcReduction="20000"/>
          </a:bodyPr>
          <a:lstStyle/>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Tx/>
              <a:buNone/>
              <a:tabLst/>
              <a:defRPr/>
            </a:pPr>
            <a:r>
              <a:rPr kumimoji="0" lang="en-US" sz="6000" b="0" i="0" u="none" strike="noStrike" kern="0" cap="none" spc="0" normalizeH="0" baseline="0" noProof="0" dirty="0" smtClean="0">
                <a:ln>
                  <a:noFill/>
                </a:ln>
                <a:solidFill>
                  <a:schemeClr val="tx1"/>
                </a:solidFill>
                <a:effectLst/>
                <a:uLnTx/>
                <a:uFillTx/>
                <a:latin typeface="+mn-lt"/>
                <a:ea typeface="+mn-ea"/>
                <a:cs typeface="+mn-cs"/>
              </a:rPr>
              <a:t>Horse and rope do the work</a:t>
            </a: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06255595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Tana\Pictures\2010-04-26 spring 2010\spring 2010 087.JPG"/>
          <p:cNvPicPr>
            <a:picLocks noGrp="1" noChangeAspect="1" noChangeArrowheads="1"/>
          </p:cNvPicPr>
          <p:nvPr>
            <p:ph type="pic" sz="quarter" idx="10"/>
          </p:nvPr>
        </p:nvPicPr>
        <p:blipFill>
          <a:blip r:embed="rId2" cstate="print">
            <a:extLst>
              <a:ext uri="{28A0092B-C50C-407E-A947-70E740481C1C}">
                <a14:useLocalDpi xmlns:a14="http://schemas.microsoft.com/office/drawing/2010/main" xmlns="" val="0"/>
              </a:ext>
            </a:extLst>
          </a:blip>
          <a:srcRect t="2000" b="6"/>
          <a:stretch>
            <a:fillRect/>
          </a:stretch>
        </p:blipFill>
        <p:spPr bwMode="auto">
          <a:xfrm>
            <a:off x="1066800" y="1447800"/>
            <a:ext cx="7010400" cy="5152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
        <p:nvSpPr>
          <p:cNvPr id="7" name="Text Placeholder 6"/>
          <p:cNvSpPr>
            <a:spLocks noGrp="1"/>
          </p:cNvSpPr>
          <p:nvPr>
            <p:ph type="body" sz="quarter" idx="11"/>
          </p:nvPr>
        </p:nvSpPr>
        <p:spPr>
          <a:xfrm>
            <a:off x="1143000" y="6096000"/>
            <a:ext cx="7467600" cy="381000"/>
          </a:xfrm>
        </p:spPr>
        <p:txBody>
          <a:bodyPr/>
          <a:lstStyle/>
          <a:p>
            <a:pPr marL="285750" indent="-285750"/>
            <a:r>
              <a:rPr lang="en-US" dirty="0" smtClean="0">
                <a:solidFill>
                  <a:schemeClr val="bg1"/>
                </a:solidFill>
              </a:rPr>
              <a:t>Waiting to “fork” a calf</a:t>
            </a:r>
            <a:endParaRPr lang="en-US" dirty="0">
              <a:solidFill>
                <a:schemeClr val="bg1"/>
              </a:solidFill>
            </a:endParaRPr>
          </a:p>
        </p:txBody>
      </p:sp>
    </p:spTree>
    <p:extLst>
      <p:ext uri="{BB962C8B-B14F-4D97-AF65-F5344CB8AC3E}">
        <p14:creationId xmlns:p14="http://schemas.microsoft.com/office/powerpoint/2010/main" xmlns="" val="398005987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Tana\Pictures\2010-04-26 spring 2010\spring 2010 086.JPG"/>
          <p:cNvPicPr>
            <a:picLocks noGrp="1" noChangeAspect="1" noChangeArrowheads="1"/>
          </p:cNvPicPr>
          <p:nvPr>
            <p:ph type="pic" sz="quarter" idx="10"/>
          </p:nvPr>
        </p:nvPicPr>
        <p:blipFill>
          <a:blip r:embed="rId2" cstate="print">
            <a:extLst>
              <a:ext uri="{28A0092B-C50C-407E-A947-70E740481C1C}">
                <a14:useLocalDpi xmlns:a14="http://schemas.microsoft.com/office/drawing/2010/main" xmlns="" val="0"/>
              </a:ext>
            </a:extLst>
          </a:blip>
          <a:srcRect t="1000" b="6"/>
          <a:stretch>
            <a:fillRect/>
          </a:stretch>
        </p:blipFill>
        <p:spPr bwMode="auto">
          <a:xfrm>
            <a:off x="1066800" y="1500068"/>
            <a:ext cx="7010400" cy="5205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Text Placeholder 4"/>
          <p:cNvSpPr>
            <a:spLocks noGrp="1"/>
          </p:cNvSpPr>
          <p:nvPr>
            <p:ph type="body" sz="quarter" idx="11"/>
          </p:nvPr>
        </p:nvSpPr>
        <p:spPr>
          <a:xfrm>
            <a:off x="1219200" y="1752600"/>
            <a:ext cx="7467600" cy="381000"/>
          </a:xfrm>
        </p:spPr>
        <p:txBody>
          <a:bodyPr/>
          <a:lstStyle/>
          <a:p>
            <a:pPr marL="285750" indent="-285750"/>
            <a:r>
              <a:rPr lang="en-US" sz="2200" dirty="0" smtClean="0">
                <a:solidFill>
                  <a:srgbClr val="302C24"/>
                </a:solidFill>
              </a:rPr>
              <a:t>Branding and vaccinations</a:t>
            </a:r>
            <a:endParaRPr lang="en-US" sz="2200" dirty="0">
              <a:solidFill>
                <a:srgbClr val="302C24"/>
              </a:solidFill>
            </a:endParaRPr>
          </a:p>
        </p:txBody>
      </p:sp>
      <p:sp>
        <p:nvSpPr>
          <p:cNvPr id="4"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Tree>
    <p:extLst>
      <p:ext uri="{BB962C8B-B14F-4D97-AF65-F5344CB8AC3E}">
        <p14:creationId xmlns:p14="http://schemas.microsoft.com/office/powerpoint/2010/main" xmlns="" val="278428629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ana\Pictures\2010-04-26 spring 2010\spring 2010 124.JPG"/>
          <p:cNvPicPr>
            <a:picLocks noGrp="1" noChangeAspect="1" noChangeArrowheads="1"/>
          </p:cNvPicPr>
          <p:nvPr>
            <p:ph type="pic" sz="quarter" idx="10"/>
          </p:nvPr>
        </p:nvPicPr>
        <p:blipFill>
          <a:blip r:embed="rId2" cstate="print">
            <a:extLst>
              <a:ext uri="{28A0092B-C50C-407E-A947-70E740481C1C}">
                <a14:useLocalDpi xmlns:a14="http://schemas.microsoft.com/office/drawing/2010/main" xmlns="" val="0"/>
              </a:ext>
            </a:extLst>
          </a:blip>
          <a:srcRect l="14252" t="27000" b="6"/>
          <a:stretch>
            <a:fillRect/>
          </a:stretch>
        </p:blipFill>
        <p:spPr bwMode="auto">
          <a:xfrm>
            <a:off x="1066800" y="1524000"/>
            <a:ext cx="7543800" cy="4816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
        <p:nvSpPr>
          <p:cNvPr id="3" name="Text Placeholder 2"/>
          <p:cNvSpPr>
            <a:spLocks noGrp="1"/>
          </p:cNvSpPr>
          <p:nvPr>
            <p:ph type="body" sz="quarter" idx="11"/>
          </p:nvPr>
        </p:nvSpPr>
        <p:spPr>
          <a:xfrm>
            <a:off x="1600200" y="6324600"/>
            <a:ext cx="5943600" cy="381000"/>
          </a:xfrm>
        </p:spPr>
        <p:txBody>
          <a:bodyPr/>
          <a:lstStyle/>
          <a:p>
            <a:pPr marL="285750" indent="-285750"/>
            <a:r>
              <a:rPr lang="en-US" sz="2400" dirty="0" smtClean="0"/>
              <a:t>Rubber inner tubes attached to forks</a:t>
            </a:r>
            <a:endParaRPr lang="en-US" sz="2400" dirty="0"/>
          </a:p>
        </p:txBody>
      </p:sp>
    </p:spTree>
    <p:extLst>
      <p:ext uri="{BB962C8B-B14F-4D97-AF65-F5344CB8AC3E}">
        <p14:creationId xmlns:p14="http://schemas.microsoft.com/office/powerpoint/2010/main" xmlns="" val="67339251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IMG_0502.JPG"/>
          <p:cNvPicPr>
            <a:picLocks noGrp="1" noChangeAspect="1"/>
          </p:cNvPicPr>
          <p:nvPr>
            <p:ph type="pic" sz="quarter" idx="11"/>
          </p:nvPr>
        </p:nvPicPr>
        <p:blipFill>
          <a:blip r:embed="rId2" cstate="print">
            <a:extLst>
              <a:ext uri="{28A0092B-C50C-407E-A947-70E740481C1C}">
                <a14:useLocalDpi xmlns:a14="http://schemas.microsoft.com/office/drawing/2010/main" xmlns="" val="0"/>
              </a:ext>
            </a:extLst>
          </a:blip>
          <a:srcRect l="213" r="213"/>
          <a:stretch>
            <a:fillRect/>
          </a:stretch>
        </p:blipFill>
        <p:spPr>
          <a:xfrm>
            <a:off x="5257800" y="3276600"/>
            <a:ext cx="3773424" cy="2830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Placeholder 10" descr="IMG_0505.JPG"/>
          <p:cNvPicPr>
            <a:picLocks noGrp="1" noChangeAspect="1"/>
          </p:cNvPicPr>
          <p:nvPr>
            <p:ph type="pic" sz="quarter" idx="12"/>
          </p:nvPr>
        </p:nvPicPr>
        <p:blipFill>
          <a:blip r:embed="rId3" cstate="print">
            <a:extLst>
              <a:ext uri="{28A0092B-C50C-407E-A947-70E740481C1C}">
                <a14:useLocalDpi xmlns:a14="http://schemas.microsoft.com/office/drawing/2010/main" xmlns="" val="0"/>
              </a:ext>
            </a:extLst>
          </a:blip>
          <a:srcRect l="21991" t="3079" r="21991" b="9237"/>
          <a:stretch>
            <a:fillRect/>
          </a:stretch>
        </p:blipFill>
        <p:spPr>
          <a:xfrm>
            <a:off x="533400" y="1447800"/>
            <a:ext cx="4462272" cy="5216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quarter" idx="13"/>
          </p:nvPr>
        </p:nvSpPr>
        <p:spPr>
          <a:xfrm>
            <a:off x="5029200" y="1943100"/>
            <a:ext cx="3962400" cy="2971800"/>
          </a:xfrm>
        </p:spPr>
        <p:txBody>
          <a:bodyPr>
            <a:normAutofit/>
          </a:bodyPr>
          <a:lstStyle/>
          <a:p>
            <a:pPr marL="571500" indent="-228600">
              <a:buFont typeface="Arial"/>
              <a:buChar char="•"/>
            </a:pPr>
            <a:r>
              <a:rPr lang="en-US" sz="2400" dirty="0" smtClean="0"/>
              <a:t>Protective mama cows</a:t>
            </a:r>
          </a:p>
          <a:p>
            <a:pPr marL="571500" indent="-228600">
              <a:buFont typeface="Arial"/>
              <a:buChar char="•"/>
            </a:pPr>
            <a:r>
              <a:rPr lang="en-US" sz="2400" dirty="0" smtClean="0"/>
              <a:t>Extra help</a:t>
            </a:r>
          </a:p>
          <a:p>
            <a:endParaRPr lang="en-US" sz="2800" dirty="0" smtClean="0"/>
          </a:p>
        </p:txBody>
      </p:sp>
      <p:sp>
        <p:nvSpPr>
          <p:cNvPr id="6"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Tree>
    <p:extLst>
      <p:ext uri="{BB962C8B-B14F-4D97-AF65-F5344CB8AC3E}">
        <p14:creationId xmlns:p14="http://schemas.microsoft.com/office/powerpoint/2010/main" xmlns="" val="297535161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calving head catch 1.JPG"/>
          <p:cNvPicPr>
            <a:picLocks noGrp="1" noChangeAspect="1"/>
          </p:cNvPicPr>
          <p:nvPr>
            <p:ph type="pic" sz="quarter" idx="10"/>
          </p:nvPr>
        </p:nvPicPr>
        <p:blipFill rotWithShape="1">
          <a:blip r:embed="rId2" cstate="print">
            <a:extLst>
              <a:ext uri="{28A0092B-C50C-407E-A947-70E740481C1C}">
                <a14:useLocalDpi xmlns:a14="http://schemas.microsoft.com/office/drawing/2010/main" xmlns="" val="0"/>
              </a:ext>
            </a:extLst>
          </a:blip>
          <a:srcRect l="15925" r="24944"/>
          <a:stretch/>
        </p:blipFill>
        <p:spPr>
          <a:xfrm>
            <a:off x="685800" y="1676400"/>
            <a:ext cx="3611880" cy="4575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Placeholder 22" descr="calving head catch 4.JPG"/>
          <p:cNvPicPr>
            <a:picLocks noGrp="1" noChangeAspect="1"/>
          </p:cNvPicPr>
          <p:nvPr>
            <p:ph type="pic" sz="quarter" idx="11"/>
          </p:nvPr>
        </p:nvPicPr>
        <p:blipFill>
          <a:blip r:embed="rId3" cstate="print">
            <a:extLst>
              <a:ext uri="{28A0092B-C50C-407E-A947-70E740481C1C}">
                <a14:useLocalDpi xmlns:a14="http://schemas.microsoft.com/office/drawing/2010/main" xmlns="" val="0"/>
              </a:ext>
            </a:extLst>
          </a:blip>
          <a:srcRect l="21896" r="21896"/>
          <a:stretch>
            <a:fillRect/>
          </a:stretch>
        </p:blipFill>
        <p:spPr>
          <a:xfrm>
            <a:off x="5105400" y="1676400"/>
            <a:ext cx="3429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
        <p:nvSpPr>
          <p:cNvPr id="11" name="Text Placeholder 10"/>
          <p:cNvSpPr>
            <a:spLocks noGrp="1"/>
          </p:cNvSpPr>
          <p:nvPr>
            <p:ph type="body" sz="quarter" idx="14"/>
          </p:nvPr>
        </p:nvSpPr>
        <p:spPr>
          <a:xfrm>
            <a:off x="4800600" y="6248400"/>
            <a:ext cx="4114800" cy="457200"/>
          </a:xfrm>
        </p:spPr>
        <p:txBody>
          <a:bodyPr anchor="ctr"/>
          <a:lstStyle/>
          <a:p>
            <a:pPr marL="285750" indent="-285750">
              <a:spcAft>
                <a:spcPts val="600"/>
              </a:spcAft>
            </a:pPr>
            <a:r>
              <a:rPr lang="en-US" sz="2000" dirty="0" smtClean="0">
                <a:solidFill>
                  <a:schemeClr val="tx1"/>
                </a:solidFill>
                <a:latin typeface="Cambria"/>
                <a:cs typeface="Cambria"/>
              </a:rPr>
              <a:t>	</a:t>
            </a:r>
            <a:r>
              <a:rPr lang="en-US" sz="2000" dirty="0" smtClean="0">
                <a:solidFill>
                  <a:srgbClr val="FFFFFF"/>
                </a:solidFill>
                <a:latin typeface="Cambria"/>
                <a:cs typeface="Cambria"/>
              </a:rPr>
              <a:t>Restrained for birthing assistance</a:t>
            </a:r>
            <a:endParaRPr lang="en-US" sz="2000" dirty="0">
              <a:solidFill>
                <a:srgbClr val="FFFFFF"/>
              </a:solidFill>
              <a:latin typeface="Cambria"/>
              <a:cs typeface="Cambria"/>
            </a:endParaRPr>
          </a:p>
        </p:txBody>
      </p:sp>
      <p:sp>
        <p:nvSpPr>
          <p:cNvPr id="4" name="Text Placeholder 3"/>
          <p:cNvSpPr>
            <a:spLocks noGrp="1"/>
          </p:cNvSpPr>
          <p:nvPr>
            <p:ph type="body" sz="quarter" idx="15"/>
          </p:nvPr>
        </p:nvSpPr>
        <p:spPr>
          <a:xfrm>
            <a:off x="685800" y="6324600"/>
            <a:ext cx="3429000" cy="685800"/>
          </a:xfrm>
        </p:spPr>
        <p:txBody>
          <a:bodyPr/>
          <a:lstStyle/>
          <a:p>
            <a:pPr marL="285750" indent="-285750"/>
            <a:r>
              <a:rPr lang="en-US" sz="2000" dirty="0" smtClean="0">
                <a:latin typeface="Cambria"/>
                <a:cs typeface="Cambria"/>
              </a:rPr>
              <a:t>Self catching head catch</a:t>
            </a:r>
          </a:p>
          <a:p>
            <a:pPr marL="285750" indent="-285750">
              <a:buFont typeface="Arial"/>
              <a:buChar char="•"/>
            </a:pPr>
            <a:endParaRPr lang="en-US" dirty="0"/>
          </a:p>
        </p:txBody>
      </p:sp>
    </p:spTree>
    <p:extLst>
      <p:ext uri="{BB962C8B-B14F-4D97-AF65-F5344CB8AC3E}">
        <p14:creationId xmlns:p14="http://schemas.microsoft.com/office/powerpoint/2010/main" xmlns="" val="360110083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calf warmer1.JP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l="12333" r="12333"/>
          <a:stretch>
            <a:fillRect/>
          </a:stretch>
        </p:blipFill>
        <p:spPr>
          <a:xfrm>
            <a:off x="5715000" y="1447800"/>
            <a:ext cx="3198127"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Placeholder 54" descr="calf puller1.JPG"/>
          <p:cNvPicPr>
            <a:picLocks noGrp="1" noChangeAspect="1"/>
          </p:cNvPicPr>
          <p:nvPr>
            <p:ph type="pic" sz="quarter" idx="14"/>
          </p:nvPr>
        </p:nvPicPr>
        <p:blipFill>
          <a:blip r:embed="rId3" cstate="print">
            <a:extLst>
              <a:ext uri="{28A0092B-C50C-407E-A947-70E740481C1C}">
                <a14:useLocalDpi xmlns:a14="http://schemas.microsoft.com/office/drawing/2010/main" xmlns="" val="0"/>
              </a:ext>
            </a:extLst>
          </a:blip>
          <a:srcRect l="12504" r="12504"/>
          <a:stretch>
            <a:fillRect/>
          </a:stretch>
        </p:blipFill>
        <p:spPr>
          <a:xfrm rot="5400000">
            <a:off x="229736" y="1446664"/>
            <a:ext cx="3198127"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4" name="Text Placeholder 63"/>
          <p:cNvSpPr>
            <a:spLocks noGrp="1"/>
          </p:cNvSpPr>
          <p:nvPr>
            <p:ph type="body" sz="quarter" idx="15"/>
          </p:nvPr>
        </p:nvSpPr>
        <p:spPr>
          <a:xfrm>
            <a:off x="6934200" y="4648200"/>
            <a:ext cx="2057400" cy="762000"/>
          </a:xfrm>
        </p:spPr>
        <p:txBody>
          <a:bodyPr>
            <a:normAutofit/>
          </a:bodyPr>
          <a:lstStyle/>
          <a:p>
            <a:r>
              <a:rPr lang="en-US" sz="2400" dirty="0"/>
              <a:t> </a:t>
            </a:r>
            <a:r>
              <a:rPr lang="en-US" sz="2400" dirty="0" smtClean="0"/>
              <a:t> </a:t>
            </a:r>
            <a:r>
              <a:rPr lang="en-US" sz="2400" dirty="0" smtClean="0">
                <a:solidFill>
                  <a:schemeClr val="tx1"/>
                </a:solidFill>
              </a:rPr>
              <a:t>Calf warmer</a:t>
            </a:r>
            <a:endParaRPr lang="en-US" sz="2400" dirty="0">
              <a:solidFill>
                <a:schemeClr val="tx1"/>
              </a:solidFill>
            </a:endParaRPr>
          </a:p>
        </p:txBody>
      </p:sp>
      <p:sp>
        <p:nvSpPr>
          <p:cNvPr id="63" name="Text Placeholder 62"/>
          <p:cNvSpPr>
            <a:spLocks noGrp="1"/>
          </p:cNvSpPr>
          <p:nvPr>
            <p:ph type="body" sz="quarter" idx="16"/>
          </p:nvPr>
        </p:nvSpPr>
        <p:spPr>
          <a:xfrm>
            <a:off x="457200" y="4648200"/>
            <a:ext cx="2286000" cy="685800"/>
          </a:xfrm>
        </p:spPr>
        <p:txBody>
          <a:bodyPr>
            <a:noAutofit/>
          </a:bodyPr>
          <a:lstStyle/>
          <a:p>
            <a:r>
              <a:rPr lang="en-US" sz="2400" dirty="0" smtClean="0">
                <a:solidFill>
                  <a:schemeClr val="tx1"/>
                </a:solidFill>
              </a:rPr>
              <a:t>Calf puller</a:t>
            </a:r>
            <a:endParaRPr lang="en-US" sz="2400" dirty="0">
              <a:solidFill>
                <a:schemeClr val="tx1"/>
              </a:solidFill>
            </a:endParaRPr>
          </a:p>
        </p:txBody>
      </p:sp>
      <p:pic>
        <p:nvPicPr>
          <p:cNvPr id="7" name="Picture Placeholder 19" descr="bottle feeding doug.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a:xfrm>
            <a:off x="2743200" y="3581400"/>
            <a:ext cx="3657600" cy="2743200"/>
          </a:xfrm>
          <a:prstGeom prst="rect">
            <a:avLst/>
          </a:prstGeom>
          <a:noFill/>
          <a:ln w="38100" cap="sq" cmpd="sng" algn="ctr">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
        <p:nvSpPr>
          <p:cNvPr id="61" name="Text Placeholder 60"/>
          <p:cNvSpPr>
            <a:spLocks noGrp="1"/>
          </p:cNvSpPr>
          <p:nvPr>
            <p:ph type="body" sz="quarter" idx="4294967295"/>
          </p:nvPr>
        </p:nvSpPr>
        <p:spPr>
          <a:xfrm>
            <a:off x="3276600" y="6324600"/>
            <a:ext cx="3048000" cy="304800"/>
          </a:xfrm>
        </p:spPr>
        <p:txBody>
          <a:bodyPr>
            <a:noAutofit/>
          </a:bodyPr>
          <a:lstStyle/>
          <a:p>
            <a:pPr marL="0" indent="0">
              <a:buNone/>
            </a:pPr>
            <a:r>
              <a:rPr lang="en-US" sz="2400" dirty="0" smtClean="0">
                <a:solidFill>
                  <a:schemeClr val="tx1"/>
                </a:solidFill>
              </a:rPr>
              <a:t>Bottle-feeding</a:t>
            </a:r>
            <a:endParaRPr lang="en-US" sz="2400" dirty="0">
              <a:solidFill>
                <a:schemeClr val="tx1"/>
              </a:solidFill>
            </a:endParaRPr>
          </a:p>
        </p:txBody>
      </p:sp>
    </p:spTree>
    <p:extLst>
      <p:ext uri="{BB962C8B-B14F-4D97-AF65-F5344CB8AC3E}">
        <p14:creationId xmlns:p14="http://schemas.microsoft.com/office/powerpoint/2010/main" xmlns="" val="414292844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Hydraulic squeeze chute.png"/>
          <p:cNvPicPr>
            <a:picLocks noGrp="1" noChangeAspect="1"/>
          </p:cNvPicPr>
          <p:nvPr>
            <p:ph type="pic" sz="quarter" idx="13"/>
          </p:nvPr>
        </p:nvPicPr>
        <p:blipFill rotWithShape="1">
          <a:blip r:embed="rId2" cstate="print">
            <a:extLst>
              <a:ext uri="{28A0092B-C50C-407E-A947-70E740481C1C}">
                <a14:useLocalDpi xmlns:a14="http://schemas.microsoft.com/office/drawing/2010/main" xmlns="" val="0"/>
              </a:ext>
            </a:extLst>
          </a:blip>
          <a:srcRect l="3026" r="3026"/>
          <a:stretch/>
        </p:blipFill>
        <p:spPr>
          <a:xfrm>
            <a:off x="4800600" y="1914525"/>
            <a:ext cx="4038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Placeholder 17" descr="squeeze chute1.JPG"/>
          <p:cNvPicPr>
            <a:picLocks noGrp="1" noChangeAspect="1"/>
          </p:cNvPicPr>
          <p:nvPr>
            <p:ph type="pic" sz="quarter" idx="14"/>
          </p:nvPr>
        </p:nvPicPr>
        <p:blipFill>
          <a:blip r:embed="rId3" cstate="print">
            <a:extLst>
              <a:ext uri="{28A0092B-C50C-407E-A947-70E740481C1C}">
                <a14:useLocalDpi xmlns:a14="http://schemas.microsoft.com/office/drawing/2010/main" xmlns="" val="0"/>
              </a:ext>
            </a:extLst>
          </a:blip>
          <a:srcRect l="37" r="37"/>
          <a:stretch>
            <a:fillRect/>
          </a:stretch>
        </p:blipFill>
        <p:spPr>
          <a:xfrm>
            <a:off x="381000" y="1914525"/>
            <a:ext cx="4038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7"/>
          <p:cNvSpPr>
            <a:spLocks noGrp="1"/>
          </p:cNvSpPr>
          <p:nvPr>
            <p:ph type="body" sz="quarter" idx="16"/>
          </p:nvPr>
        </p:nvSpPr>
        <p:spPr>
          <a:xfrm>
            <a:off x="533400" y="5181600"/>
            <a:ext cx="4038600" cy="1238250"/>
          </a:xfrm>
        </p:spPr>
        <p:txBody>
          <a:bodyPr/>
          <a:lstStyle/>
          <a:p>
            <a:pPr marL="285750" indent="-285750"/>
            <a:r>
              <a:rPr lang="en-US" sz="2400" dirty="0" smtClean="0">
                <a:latin typeface="Cambria"/>
                <a:cs typeface="Cambria"/>
              </a:rPr>
              <a:t>Manual squeeze chute</a:t>
            </a:r>
            <a:r>
              <a:rPr lang="en-US" dirty="0" smtClean="0"/>
              <a:t>	</a:t>
            </a:r>
            <a:endParaRPr lang="en-US" dirty="0"/>
          </a:p>
        </p:txBody>
      </p:sp>
      <p:sp>
        <p:nvSpPr>
          <p:cNvPr id="9" name="Text Placeholder 8"/>
          <p:cNvSpPr>
            <a:spLocks noGrp="1"/>
          </p:cNvSpPr>
          <p:nvPr>
            <p:ph type="body" sz="quarter" idx="17"/>
          </p:nvPr>
        </p:nvSpPr>
        <p:spPr>
          <a:xfrm>
            <a:off x="4953000" y="5181600"/>
            <a:ext cx="4038600" cy="1238250"/>
          </a:xfrm>
        </p:spPr>
        <p:txBody>
          <a:bodyPr/>
          <a:lstStyle/>
          <a:p>
            <a:pPr marL="285750" indent="-285750"/>
            <a:r>
              <a:rPr lang="en-US" sz="2400" dirty="0" smtClean="0">
                <a:latin typeface="Cambria"/>
                <a:cs typeface="Cambria"/>
              </a:rPr>
              <a:t>Hydraulic squeeze chute</a:t>
            </a:r>
          </a:p>
          <a:p>
            <a:endParaRPr lang="en-US" sz="2800" dirty="0"/>
          </a:p>
        </p:txBody>
      </p:sp>
      <p:sp>
        <p:nvSpPr>
          <p:cNvPr id="10"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Tree>
    <p:extLst>
      <p:ext uri="{BB962C8B-B14F-4D97-AF65-F5344CB8AC3E}">
        <p14:creationId xmlns:p14="http://schemas.microsoft.com/office/powerpoint/2010/main" xmlns="" val="97885804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ctagon 9"/>
          <p:cNvPicPr>
            <a:picLocks noGrp="1" noChangeAspect="1"/>
          </p:cNvPicPr>
          <p:nvPr>
            <p:ph type="pic" sz="quarter" idx="12"/>
          </p:nvPr>
        </p:nvPicPr>
        <p:blipFill>
          <a:blip r:embed="rId3" cstate="print">
            <a:extLst>
              <a:ext uri="{28A0092B-C50C-407E-A947-70E740481C1C}">
                <a14:useLocalDpi xmlns:a14="http://schemas.microsoft.com/office/drawing/2010/main" xmlns="" val="0"/>
              </a:ext>
            </a:extLst>
          </a:blip>
          <a:stretch>
            <a:fillRect/>
          </a:stretch>
        </p:blipFill>
        <p:spPr>
          <a:xfrm>
            <a:off x="3276600" y="762000"/>
            <a:ext cx="2731911"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W¥ل云玗İαЂÕØÚáÛ丫:Téxt Plàçèhòlðêr 表¥鷗字㌍_W 10"/>
          <p:cNvSpPr>
            <a:spLocks noGrp="1"/>
          </p:cNvSpPr>
          <p:nvPr>
            <p:ph type="body" sz="quarter" idx="13"/>
          </p:nvPr>
        </p:nvSpPr>
        <p:spPr>
          <a:xfrm>
            <a:off x="228600" y="4876800"/>
            <a:ext cx="8610600" cy="1752600"/>
          </a:xfrm>
        </p:spPr>
        <p:txBody>
          <a:bodyPr/>
          <a:lstStyle/>
          <a:p>
            <a:pPr marL="571500" indent="-571500"/>
            <a:r>
              <a:rPr lang="en-US" sz="4000" dirty="0" smtClean="0">
                <a:latin typeface="Cambria"/>
                <a:cs typeface="Cambria"/>
              </a:rPr>
              <a:t>	Ranchers wear many hats NOT just a cowboy hat.</a:t>
            </a:r>
            <a:endParaRPr lang="en-US" sz="4000" dirty="0">
              <a:latin typeface="Cambria"/>
              <a:cs typeface="Cambria"/>
            </a:endParaRPr>
          </a:p>
        </p:txBody>
      </p:sp>
      <p:pic>
        <p:nvPicPr>
          <p:cNvPr id="9" name="mnts-sky.png"/>
          <p:cNvPicPr>
            <a:picLocks noGrp="1" noChangeAspect="1"/>
          </p:cNvPicPr>
          <p:nvPr>
            <p:ph type="pic" sz="quarter" idx="10"/>
          </p:nvPr>
        </p:nvPicPr>
        <p:blipFill>
          <a:blip r:embed="rId4" cstate="print">
            <a:extLst>
              <a:ext uri="{28A0092B-C50C-407E-A947-70E740481C1C}">
                <a14:useLocalDpi xmlns:a14="http://schemas.microsoft.com/office/drawing/2010/main" xmlns="" val="0"/>
              </a:ext>
            </a:extLst>
          </a:blip>
          <a:stretch>
            <a:fillRect/>
          </a:stretch>
        </p:blipFill>
        <p:spPr>
          <a:xfrm>
            <a:off x="228600" y="1871133"/>
            <a:ext cx="2743199" cy="2048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trees_j0202227.png"/>
          <p:cNvPicPr>
            <a:picLocks noGrp="1" noChangeAspect="1"/>
          </p:cNvPicPr>
          <p:nvPr>
            <p:ph type="pic" sz="quarter" idx="11"/>
          </p:nvPr>
        </p:nvPicPr>
        <p:blipFill>
          <a:blip r:embed="rId5" cstate="print">
            <a:extLst>
              <a:ext uri="{28A0092B-C50C-407E-A947-70E740481C1C}">
                <a14:useLocalDpi xmlns:a14="http://schemas.microsoft.com/office/drawing/2010/main" xmlns="" val="0"/>
              </a:ext>
            </a:extLst>
          </a:blip>
          <a:stretch>
            <a:fillRect/>
          </a:stretch>
        </p:blipFill>
        <p:spPr>
          <a:xfrm>
            <a:off x="6248400" y="1981200"/>
            <a:ext cx="27432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gate latch 3.JPG"/>
          <p:cNvPicPr>
            <a:picLocks noGrp="1" noChangeAspect="1"/>
          </p:cNvPicPr>
          <p:nvPr>
            <p:ph type="pic" sz="quarter" idx="14"/>
          </p:nvPr>
        </p:nvPicPr>
        <p:blipFill>
          <a:blip r:embed="rId2" cstate="print">
            <a:extLst>
              <a:ext uri="{28A0092B-C50C-407E-A947-70E740481C1C}">
                <a14:useLocalDpi xmlns:a14="http://schemas.microsoft.com/office/drawing/2010/main" xmlns="" val="0"/>
              </a:ext>
            </a:extLst>
          </a:blip>
          <a:srcRect l="16639" t="24615" r="35126" b="24615"/>
          <a:stretch>
            <a:fillRect/>
          </a:stretch>
        </p:blipFill>
        <p:spPr>
          <a:xfrm>
            <a:off x="5334000" y="1214522"/>
            <a:ext cx="3124200" cy="246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Placeholder 9"/>
          <p:cNvPicPr>
            <a:picLocks noGrp="1" noChangeAspect="1"/>
          </p:cNvPicPr>
          <p:nvPr>
            <p:ph type="pic" sz="quarter" idx="25"/>
          </p:nvPr>
        </p:nvPicPr>
        <p:blipFill>
          <a:blip r:embed="rId3" cstate="print">
            <a:extLst>
              <a:ext uri="{28A0092B-C50C-407E-A947-70E740481C1C}">
                <a14:useLocalDpi xmlns:a14="http://schemas.microsoft.com/office/drawing/2010/main" xmlns="" val="0"/>
              </a:ext>
            </a:extLst>
          </a:blip>
          <a:stretch>
            <a:fillRect/>
          </a:stretch>
        </p:blipFill>
        <p:spPr>
          <a:xfrm>
            <a:off x="685800" y="1600200"/>
            <a:ext cx="4114800" cy="2746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Placeholder 20" descr="working pens2.JPG"/>
          <p:cNvPicPr>
            <a:picLocks noGrp="1" noChangeAspect="1"/>
          </p:cNvPicPr>
          <p:nvPr>
            <p:ph type="pic" sz="quarter" idx="26"/>
          </p:nvPr>
        </p:nvPicPr>
        <p:blipFill>
          <a:blip r:embed="rId4" cstate="print">
            <a:extLst>
              <a:ext uri="{28A0092B-C50C-407E-A947-70E740481C1C}">
                <a14:useLocalDpi xmlns:a14="http://schemas.microsoft.com/office/drawing/2010/main" xmlns="" val="0"/>
              </a:ext>
            </a:extLst>
          </a:blip>
          <a:srcRect l="32815" t="18462" r="30504" b="27692"/>
          <a:stretch>
            <a:fillRect/>
          </a:stretch>
        </p:blipFill>
        <p:spPr>
          <a:xfrm>
            <a:off x="6019800" y="3886200"/>
            <a:ext cx="2433655" cy="2680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Placeholder 19"/>
          <p:cNvPicPr>
            <a:picLocks noGrp="1" noChangeAspect="1"/>
          </p:cNvPicPr>
          <p:nvPr>
            <p:ph type="pic" sz="quarter" idx="27"/>
          </p:nvPr>
        </p:nvPicPr>
        <p:blipFill>
          <a:blip r:embed="rId5" cstate="print">
            <a:extLst>
              <a:ext uri="{28A0092B-C50C-407E-A947-70E740481C1C}">
                <a14:useLocalDpi xmlns:a14="http://schemas.microsoft.com/office/drawing/2010/main" xmlns="" val="0"/>
              </a:ext>
            </a:extLst>
          </a:blip>
          <a:srcRect l="4000" t="33846" r="28000" b="30769"/>
          <a:stretch>
            <a:fillRect/>
          </a:stretch>
        </p:blipFill>
        <p:spPr>
          <a:xfrm>
            <a:off x="685800" y="4648200"/>
            <a:ext cx="4839126" cy="1888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r>
              <a:rPr lang="en-US" sz="3200" dirty="0" smtClean="0"/>
              <a:t>Assistive Technology – Livestock Handling              			Equipment</a:t>
            </a:r>
            <a:r>
              <a:rPr lang="en-US" sz="2000" dirty="0" smtClean="0"/>
              <a:t>	</a:t>
            </a:r>
            <a:endParaRPr lang="en-US" sz="2000" dirty="0"/>
          </a:p>
        </p:txBody>
      </p:sp>
    </p:spTree>
    <p:extLst>
      <p:ext uri="{BB962C8B-B14F-4D97-AF65-F5344CB8AC3E}">
        <p14:creationId xmlns:p14="http://schemas.microsoft.com/office/powerpoint/2010/main" xmlns="" val="347875383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attle guard1.JP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t="2667" b="12000"/>
          <a:stretch>
            <a:fillRect/>
          </a:stretch>
        </p:blipFill>
        <p:spPr>
          <a:xfrm>
            <a:off x="838200" y="1447800"/>
            <a:ext cx="7467600" cy="4779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 Placeholder 1"/>
          <p:cNvSpPr>
            <a:spLocks noGrp="1"/>
          </p:cNvSpPr>
          <p:nvPr>
            <p:ph type="body" sz="quarter" idx="11"/>
          </p:nvPr>
        </p:nvSpPr>
        <p:spPr>
          <a:xfrm>
            <a:off x="838200" y="6324600"/>
            <a:ext cx="7467600" cy="381000"/>
          </a:xfrm>
        </p:spPr>
        <p:txBody>
          <a:bodyPr/>
          <a:lstStyle/>
          <a:p>
            <a:pPr marL="285750" indent="-285750"/>
            <a:r>
              <a:rPr lang="en-US" sz="2400" dirty="0" smtClean="0">
                <a:solidFill>
                  <a:schemeClr val="bg1"/>
                </a:solidFill>
                <a:latin typeface="Cambria"/>
                <a:cs typeface="Cambria"/>
              </a:rPr>
              <a:t>Cattle guards</a:t>
            </a:r>
          </a:p>
          <a:p>
            <a:endParaRPr lang="en-US" dirty="0"/>
          </a:p>
        </p:txBody>
      </p:sp>
      <p:sp>
        <p:nvSpPr>
          <p:cNvPr id="4" name="Text Placeholder 13"/>
          <p:cNvSpPr txBox="1">
            <a:spLocks/>
          </p:cNvSpPr>
          <p:nvPr/>
        </p:nvSpPr>
        <p:spPr>
          <a:xfrm>
            <a:off x="228600" y="304800"/>
            <a:ext cx="8686800" cy="1143000"/>
          </a:xfrm>
          <a:prstGeom prst="rect">
            <a:avLst/>
          </a:prstGeom>
        </p:spPr>
        <p:txBody>
          <a:bodyPr anchor="t" anchorCtr="0">
            <a:noAutofit/>
          </a:bodyPr>
          <a:lstStyle>
            <a:lvl1pPr marL="0" marR="0" indent="0" algn="l" rtl="0" eaLnBrk="1" latinLnBrk="0" hangingPunct="1">
              <a:spcBef>
                <a:spcPct val="20000"/>
              </a:spcBef>
              <a:buFontTx/>
              <a:buNone/>
              <a:defRPr sz="1800" baseline="0">
                <a:solidFill>
                  <a:schemeClr val="tx1"/>
                </a:solidFill>
                <a:latin typeface="+mn-lt"/>
                <a:ea typeface="+mn-ea"/>
                <a:cs typeface="+mn-cs"/>
              </a:defRPr>
            </a:lvl1pPr>
            <a:lvl2pPr marL="742950" indent="-285750" algn="l" rtl="0" eaLnBrk="1" latinLnBrk="0" hangingPunct="1">
              <a:spcBef>
                <a:spcPct val="20000"/>
              </a:spcBef>
              <a:buChar char="–"/>
              <a:defRPr sz="2800">
                <a:solidFill>
                  <a:schemeClr val="bg1"/>
                </a:solidFill>
                <a:latin typeface="+mn-lt"/>
                <a:ea typeface="+mn-ea"/>
                <a:cs typeface="+mn-cs"/>
              </a:defRPr>
            </a:lvl2pPr>
            <a:lvl3pPr marL="1143000" indent="-228600" algn="l" rtl="0" eaLnBrk="1" latinLnBrk="0" hangingPunct="1">
              <a:spcBef>
                <a:spcPct val="20000"/>
              </a:spcBef>
              <a:buChar char="•"/>
              <a:defRPr sz="2400">
                <a:solidFill>
                  <a:schemeClr val="bg1"/>
                </a:solidFill>
                <a:latin typeface="+mn-lt"/>
                <a:ea typeface="+mn-ea"/>
                <a:cs typeface="+mn-cs"/>
              </a:defRPr>
            </a:lvl3pPr>
            <a:lvl4pPr marL="1600200" indent="-228600" algn="l" rtl="0" eaLnBrk="1" latinLnBrk="0" hangingPunct="1">
              <a:spcBef>
                <a:spcPct val="20000"/>
              </a:spcBef>
              <a:buChar char="–"/>
              <a:defRPr sz="2000">
                <a:solidFill>
                  <a:schemeClr val="bg1"/>
                </a:solidFill>
                <a:latin typeface="+mn-lt"/>
                <a:ea typeface="+mn-ea"/>
                <a:cs typeface="+mn-cs"/>
              </a:defRPr>
            </a:lvl4pPr>
            <a:lvl5pPr marL="2057400" indent="-228600" algn="l" rtl="0" eaLnBrk="1" latinLnBrk="0" hangingPunct="1">
              <a:spcBef>
                <a:spcPct val="20000"/>
              </a:spcBef>
              <a:buChar char="»"/>
              <a:defRPr sz="1800">
                <a:solidFill>
                  <a:schemeClr val="bg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lstStyle>
          <a:p>
            <a:pPr algn="ctr"/>
            <a:r>
              <a:rPr lang="en-US" sz="3200" dirty="0" smtClean="0"/>
              <a:t>Assistive Technology – Livestock Handling       Equipment</a:t>
            </a:r>
            <a:r>
              <a:rPr lang="en-US" sz="2000" dirty="0" smtClean="0"/>
              <a:t>	</a:t>
            </a:r>
            <a:endParaRPr lang="en-US" sz="2000" dirty="0"/>
          </a:p>
        </p:txBody>
      </p:sp>
    </p:spTree>
    <p:extLst>
      <p:ext uri="{BB962C8B-B14F-4D97-AF65-F5344CB8AC3E}">
        <p14:creationId xmlns:p14="http://schemas.microsoft.com/office/powerpoint/2010/main" xmlns="" val="339991601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249362"/>
          </a:xfrm>
        </p:spPr>
        <p:txBody>
          <a:bodyPr/>
          <a:lstStyle/>
          <a:p>
            <a:r>
              <a:rPr lang="en-US" dirty="0" smtClean="0"/>
              <a:t>Ranching – </a:t>
            </a:r>
            <a:r>
              <a:rPr lang="en-US" dirty="0" err="1" smtClean="0"/>
              <a:t>traditionS</a:t>
            </a:r>
            <a:r>
              <a:rPr lang="en-US" dirty="0" smtClean="0"/>
              <a:t> &amp; </a:t>
            </a:r>
            <a:br>
              <a:rPr lang="en-US" dirty="0" smtClean="0"/>
            </a:br>
            <a:r>
              <a:rPr lang="en-US" dirty="0" smtClean="0"/>
              <a:t>A WAY OF LIFE</a:t>
            </a:r>
            <a:endParaRPr lang="en-US" dirty="0"/>
          </a:p>
        </p:txBody>
      </p:sp>
      <p:sp>
        <p:nvSpPr>
          <p:cNvPr id="3" name="Content Placeholder 2"/>
          <p:cNvSpPr>
            <a:spLocks noGrp="1"/>
          </p:cNvSpPr>
          <p:nvPr>
            <p:ph idx="1"/>
          </p:nvPr>
        </p:nvSpPr>
        <p:spPr>
          <a:xfrm>
            <a:off x="762000" y="1981200"/>
            <a:ext cx="2895600" cy="4525963"/>
          </a:xfrm>
        </p:spPr>
        <p:txBody>
          <a:bodyPr>
            <a:normAutofit/>
          </a:bodyPr>
          <a:lstStyle/>
          <a:p>
            <a:r>
              <a:rPr lang="en-US" sz="3200" dirty="0" smtClean="0"/>
              <a:t>HERITAGE</a:t>
            </a:r>
          </a:p>
          <a:p>
            <a:endParaRPr lang="en-US" sz="3200" dirty="0"/>
          </a:p>
          <a:p>
            <a:r>
              <a:rPr lang="en-US" sz="3200" dirty="0" smtClean="0"/>
              <a:t>COWBOYS</a:t>
            </a:r>
          </a:p>
          <a:p>
            <a:endParaRPr lang="en-US" sz="3200" dirty="0"/>
          </a:p>
          <a:p>
            <a:r>
              <a:rPr lang="en-US" sz="3200" dirty="0" smtClean="0"/>
              <a:t>HORSES</a:t>
            </a:r>
          </a:p>
          <a:p>
            <a:endParaRPr lang="en-US" sz="3200" dirty="0"/>
          </a:p>
          <a:p>
            <a:r>
              <a:rPr lang="en-US" sz="3200" dirty="0" smtClean="0"/>
              <a:t>FAMILY</a:t>
            </a:r>
            <a:endParaRPr lang="en-US" sz="3200" dirty="0"/>
          </a:p>
        </p:txBody>
      </p:sp>
      <p:pic>
        <p:nvPicPr>
          <p:cNvPr id="4" name="Picture Placeholder 12"/>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40000" contrast="-20000"/>
                    </a14:imgEffect>
                  </a14:imgLayer>
                </a14:imgProps>
              </a:ext>
              <a:ext uri="{28A0092B-C50C-407E-A947-70E740481C1C}">
                <a14:useLocalDpi xmlns:a14="http://schemas.microsoft.com/office/drawing/2010/main" xmlns="" val="0"/>
              </a:ext>
            </a:extLst>
          </a:blip>
          <a:srcRect l="21906" r="21906" b="12922"/>
          <a:stretch>
            <a:fillRect/>
          </a:stretch>
        </p:blipFill>
        <p:spPr>
          <a:xfrm>
            <a:off x="4343400" y="1524000"/>
            <a:ext cx="4462272" cy="5180919"/>
          </a:xfrm>
          <a:prstGeom prst="rect">
            <a:avLst/>
          </a:prstGeom>
          <a:noFill/>
          <a:ln w="38100" cap="sq" cmpd="sng" algn="ctr">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4083969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lstStyle/>
          <a:p>
            <a:r>
              <a:rPr lang="en-US" dirty="0" smtClean="0"/>
              <a:t>SO GOD MADE A COWBOY</a:t>
            </a:r>
            <a:endParaRPr lang="en-US" dirty="0"/>
          </a:p>
        </p:txBody>
      </p:sp>
      <p:sp>
        <p:nvSpPr>
          <p:cNvPr id="4" name="Content Placeholder 3"/>
          <p:cNvSpPr>
            <a:spLocks noGrp="1"/>
          </p:cNvSpPr>
          <p:nvPr>
            <p:ph idx="1"/>
          </p:nvPr>
        </p:nvSpPr>
        <p:spPr>
          <a:xfrm>
            <a:off x="457200" y="1166019"/>
            <a:ext cx="8458200" cy="1272381"/>
          </a:xfrm>
        </p:spPr>
        <p:txBody>
          <a:bodyPr>
            <a:noAutofit/>
          </a:bodyPr>
          <a:lstStyle/>
          <a:p>
            <a:pPr marL="0" indent="0" algn="ctr">
              <a:buNone/>
            </a:pPr>
            <a:endParaRPr lang="en-US" sz="1200" dirty="0"/>
          </a:p>
          <a:p>
            <a:pPr marL="0" indent="0">
              <a:buNone/>
            </a:pPr>
            <a:r>
              <a:rPr lang="en-US" sz="1800" dirty="0"/>
              <a:t>On the 8th day God made the farmer, but he was not done... He looked down on the wilds of his untamed earth and said, “I need someone who will never be broken”.</a:t>
            </a:r>
            <a:r>
              <a:rPr lang="en-US" sz="1800" dirty="0" smtClean="0"/>
              <a:t> </a:t>
            </a:r>
            <a:endParaRPr lang="en-US" sz="1100" dirty="0" smtClean="0"/>
          </a:p>
          <a:p>
            <a:endParaRPr lang="en-US" sz="1100" dirty="0"/>
          </a:p>
          <a:p>
            <a:pPr marL="0" indent="0">
              <a:buNone/>
            </a:pPr>
            <a:endParaRPr lang="en-US" sz="1200" dirty="0"/>
          </a:p>
        </p:txBody>
      </p:sp>
      <p:sp>
        <p:nvSpPr>
          <p:cNvPr id="7" name="Rectangle 6"/>
          <p:cNvSpPr/>
          <p:nvPr/>
        </p:nvSpPr>
        <p:spPr>
          <a:xfrm>
            <a:off x="457200" y="5029200"/>
            <a:ext cx="1981200" cy="738664"/>
          </a:xfrm>
          <a:prstGeom prst="rect">
            <a:avLst/>
          </a:prstGeom>
        </p:spPr>
        <p:txBody>
          <a:bodyPr wrap="square">
            <a:spAutoFit/>
          </a:bodyPr>
          <a:lstStyle/>
          <a:p>
            <a:r>
              <a:rPr lang="en-US" sz="1400" dirty="0" smtClean="0">
                <a:solidFill>
                  <a:schemeClr val="bg1"/>
                </a:solidFill>
              </a:rPr>
              <a:t>Poem </a:t>
            </a:r>
            <a:r>
              <a:rPr lang="en-US" sz="1400" dirty="0">
                <a:solidFill>
                  <a:schemeClr val="bg1"/>
                </a:solidFill>
              </a:rPr>
              <a:t>by</a:t>
            </a:r>
            <a:r>
              <a:rPr lang="en-US" sz="1400" dirty="0" smtClean="0">
                <a:solidFill>
                  <a:schemeClr val="bg1"/>
                </a:solidFill>
              </a:rPr>
              <a:t> </a:t>
            </a:r>
          </a:p>
          <a:p>
            <a:r>
              <a:rPr lang="en-US" sz="1400" dirty="0" err="1" smtClean="0">
                <a:solidFill>
                  <a:schemeClr val="bg1"/>
                </a:solidFill>
              </a:rPr>
              <a:t>Kalyn</a:t>
            </a:r>
            <a:r>
              <a:rPr lang="en-US" sz="1400" dirty="0" smtClean="0">
                <a:solidFill>
                  <a:schemeClr val="bg1"/>
                </a:solidFill>
              </a:rPr>
              <a:t> </a:t>
            </a:r>
            <a:r>
              <a:rPr lang="en-US" sz="1400" dirty="0">
                <a:solidFill>
                  <a:schemeClr val="bg1"/>
                </a:solidFill>
              </a:rPr>
              <a:t>M. Waters</a:t>
            </a:r>
            <a:r>
              <a:rPr lang="en-US" sz="1400" dirty="0" smtClean="0">
                <a:solidFill>
                  <a:schemeClr val="bg1"/>
                </a:solidFill>
              </a:rPr>
              <a:t> </a:t>
            </a:r>
          </a:p>
          <a:p>
            <a:r>
              <a:rPr lang="en-US" sz="1400" dirty="0" smtClean="0">
                <a:solidFill>
                  <a:schemeClr val="bg1"/>
                </a:solidFill>
              </a:rPr>
              <a:t>of </a:t>
            </a:r>
            <a:r>
              <a:rPr lang="en-US" sz="1400" dirty="0">
                <a:solidFill>
                  <a:schemeClr val="bg1"/>
                </a:solidFill>
              </a:rPr>
              <a:t>South Dakota</a:t>
            </a:r>
          </a:p>
        </p:txBody>
      </p:sp>
      <p:pic>
        <p:nvPicPr>
          <p:cNvPr id="6" name="Picture 2" descr="C:\Users\Tana\Pictures\2010-04-26 spring 2010\spring 2010 08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28503" t="18000" b="15000"/>
          <a:stretch>
            <a:fillRect/>
          </a:stretch>
        </p:blipFill>
        <p:spPr bwMode="auto">
          <a:xfrm>
            <a:off x="2438400" y="2209800"/>
            <a:ext cx="6400800" cy="4499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9" name="Content Placeholder 3"/>
          <p:cNvSpPr txBox="1">
            <a:spLocks/>
          </p:cNvSpPr>
          <p:nvPr/>
        </p:nvSpPr>
        <p:spPr>
          <a:xfrm>
            <a:off x="457200" y="2209800"/>
            <a:ext cx="1905000" cy="3352800"/>
          </a:xfrm>
          <a:prstGeom prst="rect">
            <a:avLst/>
          </a:prstGeom>
        </p:spPr>
        <p:txBody>
          <a:bodyP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Cambria"/>
                <a:ea typeface="+mn-ea"/>
                <a:cs typeface="Cambria"/>
              </a:rPr>
              <a:t>And so his greatest work began. First he filled their belly full of guts and hearts full of try, then he called them a Cowboy…….</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0" cap="none" spc="0" normalizeH="0" baseline="0" noProof="0" dirty="0" smtClean="0">
              <a:ln>
                <a:noFill/>
              </a:ln>
              <a:solidFill>
                <a:schemeClr val="bg1"/>
              </a:solidFill>
              <a:effectLst/>
              <a:uLnTx/>
              <a:uFillTx/>
              <a:latin typeface="Cambria"/>
              <a:ea typeface="+mn-ea"/>
              <a:cs typeface="Cambria"/>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0" cap="none" spc="0" normalizeH="0" baseline="0" noProof="0" dirty="0" smtClean="0">
              <a:ln>
                <a:noFill/>
              </a:ln>
              <a:solidFill>
                <a:schemeClr val="bg1"/>
              </a:solidFill>
              <a:effectLst/>
              <a:uLnTx/>
              <a:uFillTx/>
              <a:latin typeface="Cambria"/>
              <a:ea typeface="+mn-ea"/>
              <a:cs typeface="Cambria"/>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sz="1100" b="0" i="0" u="none" strike="noStrike" kern="0" cap="none" spc="0" normalizeH="0" baseline="0" noProof="0" dirty="0" smtClean="0">
              <a:ln>
                <a:noFill/>
              </a:ln>
              <a:solidFill>
                <a:schemeClr val="bg1"/>
              </a:solidFill>
              <a:effectLst/>
              <a:uLnTx/>
              <a:uFillTx/>
              <a:latin typeface="Cambria"/>
              <a:ea typeface="+mn-ea"/>
              <a:cs typeface="Cambria"/>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Cambria"/>
              <a:ea typeface="+mn-ea"/>
              <a:cs typeface="Cambria"/>
            </a:endParaRPr>
          </a:p>
        </p:txBody>
      </p:sp>
    </p:spTree>
    <p:extLst>
      <p:ext uri="{BB962C8B-B14F-4D97-AF65-F5344CB8AC3E}">
        <p14:creationId xmlns:p14="http://schemas.microsoft.com/office/powerpoint/2010/main" xmlns="" val="4024907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IMG_0511.JP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l="21992" r="21992"/>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quarter" idx="13"/>
          </p:nvPr>
        </p:nvSpPr>
        <p:spPr/>
        <p:txBody>
          <a:bodyPr/>
          <a:lstStyle/>
          <a:p>
            <a:r>
              <a:rPr lang="en-US" sz="3600" dirty="0" smtClean="0">
                <a:latin typeface="Cambria"/>
                <a:cs typeface="Cambria"/>
              </a:rPr>
              <a:t>Cattle</a:t>
            </a:r>
            <a:r>
              <a:rPr lang="en-US" sz="3200" dirty="0" smtClean="0"/>
              <a:t>	</a:t>
            </a:r>
            <a:endParaRPr lang="en-US" sz="3200" dirty="0"/>
          </a:p>
        </p:txBody>
      </p:sp>
      <p:sp>
        <p:nvSpPr>
          <p:cNvPr id="6" name="Text Placeholder 5"/>
          <p:cNvSpPr>
            <a:spLocks noGrp="1"/>
          </p:cNvSpPr>
          <p:nvPr>
            <p:ph type="body" sz="quarter" idx="14"/>
          </p:nvPr>
        </p:nvSpPr>
        <p:spPr/>
        <p:txBody>
          <a:bodyPr/>
          <a:lstStyle/>
          <a:p>
            <a:r>
              <a:rPr lang="en-US" sz="3600" dirty="0" smtClean="0">
                <a:latin typeface="Cambria"/>
                <a:cs typeface="Cambria"/>
              </a:rPr>
              <a:t>Alfalfa-Hay</a:t>
            </a:r>
            <a:endParaRPr lang="en-US" sz="3600" dirty="0">
              <a:latin typeface="Cambria"/>
              <a:cs typeface="Cambria"/>
            </a:endParaRPr>
          </a:p>
        </p:txBody>
      </p:sp>
      <p:sp>
        <p:nvSpPr>
          <p:cNvPr id="7" name="Text Placeholder 6"/>
          <p:cNvSpPr>
            <a:spLocks noGrp="1"/>
          </p:cNvSpPr>
          <p:nvPr>
            <p:ph type="body" sz="quarter" idx="15"/>
          </p:nvPr>
        </p:nvSpPr>
        <p:spPr/>
        <p:txBody>
          <a:bodyPr/>
          <a:lstStyle/>
          <a:p>
            <a:r>
              <a:rPr lang="en-US" sz="3600" dirty="0" smtClean="0">
                <a:latin typeface="Cambria"/>
                <a:cs typeface="Cambria"/>
              </a:rPr>
              <a:t>Barley-Wheat </a:t>
            </a:r>
            <a:endParaRPr lang="en-US" sz="3600" dirty="0">
              <a:latin typeface="Cambria"/>
              <a:cs typeface="Cambria"/>
            </a:endParaRPr>
          </a:p>
        </p:txBody>
      </p:sp>
      <p:pic>
        <p:nvPicPr>
          <p:cNvPr id="2050" name="Picture 2" descr="C:\Users\Tana\Pictures\2008-12-05\127.JPG"/>
          <p:cNvPicPr>
            <a:picLocks noGrp="1" noChangeAspect="1" noChangeArrowheads="1"/>
          </p:cNvPicPr>
          <p:nvPr>
            <p:ph type="pic" sz="quarter" idx="11"/>
          </p:nvPr>
        </p:nvPicPr>
        <p:blipFill>
          <a:blip r:embed="rId3" cstate="print">
            <a:extLst>
              <a:ext uri="{28A0092B-C50C-407E-A947-70E740481C1C}">
                <a14:useLocalDpi xmlns:a14="http://schemas.microsoft.com/office/drawing/2010/main" xmlns="" val="0"/>
              </a:ext>
            </a:extLst>
          </a:blip>
          <a:srcRect l="21875" r="21875"/>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2" descr="C:\Users\Tana\Pictures\2010-09-01 Harvest- school-Hazen's birthday\Harvest- school-Hazen's birthday 002.JPG"/>
          <p:cNvPicPr>
            <a:picLocks noGrp="1" noChangeAspect="1" noChangeArrowheads="1"/>
          </p:cNvPicPr>
          <p:nvPr>
            <p:ph type="pic" sz="quarter" idx="12"/>
          </p:nvPr>
        </p:nvPicPr>
        <p:blipFill>
          <a:blip r:embed="rId4" cstate="print">
            <a:extLst>
              <a:ext uri="{28A0092B-C50C-407E-A947-70E740481C1C}">
                <a14:useLocalDpi xmlns:a14="http://schemas.microsoft.com/office/drawing/2010/main" xmlns="" val="0"/>
              </a:ext>
            </a:extLst>
          </a:blip>
          <a:srcRect l="21887" r="21887"/>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312452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IMG_1027.JP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l="206" r="206"/>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Placeholder 2"/>
          <p:cNvSpPr>
            <a:spLocks noGrp="1"/>
          </p:cNvSpPr>
          <p:nvPr>
            <p:ph type="body" sz="quarter" idx="11"/>
          </p:nvPr>
        </p:nvSpPr>
        <p:spPr/>
        <p:txBody>
          <a:bodyPr/>
          <a:lstStyle/>
          <a:p>
            <a:r>
              <a:rPr lang="en-US" sz="3200" dirty="0" smtClean="0">
                <a:latin typeface="+mj-lt"/>
                <a:cs typeface="Cambria"/>
              </a:rPr>
              <a:t>THE RANCH- OXFORD MOUNTAIN</a:t>
            </a:r>
            <a:endParaRPr lang="en-US" sz="3200" dirty="0">
              <a:latin typeface="+mj-lt"/>
              <a:cs typeface="Cambria"/>
            </a:endParaRPr>
          </a:p>
        </p:txBody>
      </p:sp>
    </p:spTree>
    <p:extLst>
      <p:ext uri="{BB962C8B-B14F-4D97-AF65-F5344CB8AC3E}">
        <p14:creationId xmlns:p14="http://schemas.microsoft.com/office/powerpoint/2010/main" xmlns="" val="297713531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quarter" idx="14"/>
          </p:nvPr>
        </p:nvSpPr>
        <p:spPr>
          <a:xfrm>
            <a:off x="457200" y="5600700"/>
            <a:ext cx="8534400" cy="838200"/>
          </a:xfrm>
        </p:spPr>
        <p:txBody>
          <a:bodyPr>
            <a:noAutofit/>
          </a:bodyPr>
          <a:lstStyle/>
          <a:p>
            <a:pPr marL="0" indent="0"/>
            <a:endParaRPr lang="en-US" sz="2800" dirty="0" smtClean="0"/>
          </a:p>
          <a:p>
            <a:pPr marL="0" indent="0"/>
            <a:r>
              <a:rPr lang="en-US" sz="2800" dirty="0" smtClean="0"/>
              <a:t>Doug, Tana, Wiley, Savannah </a:t>
            </a:r>
            <a:r>
              <a:rPr lang="en-US" sz="2800" dirty="0"/>
              <a:t>&amp;</a:t>
            </a:r>
            <a:r>
              <a:rPr lang="en-US" sz="2800" dirty="0" smtClean="0"/>
              <a:t> Hazen Beckstead</a:t>
            </a:r>
            <a:endParaRPr lang="en-US" sz="2800" dirty="0"/>
          </a:p>
        </p:txBody>
      </p:sp>
      <p:pic>
        <p:nvPicPr>
          <p:cNvPr id="7" name="sunflower_j0262344.png"/>
          <p:cNvPicPr>
            <a:picLocks noGrp="1" noChangeAspect="1"/>
          </p:cNvPicPr>
          <p:nvPr>
            <p:ph type="pic" sz="quarter" idx="11"/>
          </p:nvPr>
        </p:nvPicPr>
        <p:blipFill>
          <a:blip r:embed="rId3" cstate="print">
            <a:extLst>
              <a:ext uri="{28A0092B-C50C-407E-A947-70E740481C1C}">
                <a14:useLocalDpi xmlns:a14="http://schemas.microsoft.com/office/drawing/2010/main" xmlns="" val="0"/>
              </a:ext>
            </a:extLst>
          </a:blip>
          <a:stretch>
            <a:fillRect/>
          </a:stretch>
        </p:blipFill>
        <p:spPr>
          <a:xfrm>
            <a:off x="304800" y="381000"/>
            <a:ext cx="3960760" cy="2633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j0313979.jpg"/>
          <p:cNvPicPr>
            <a:picLocks noGrp="1" noChangeAspect="1"/>
          </p:cNvPicPr>
          <p:nvPr>
            <p:ph type="pic" sz="quarter" idx="15"/>
          </p:nvPr>
        </p:nvPicPr>
        <p:blipFill>
          <a:blip r:embed="rId4" cstate="print">
            <a:extLst>
              <a:ext uri="{28A0092B-C50C-407E-A947-70E740481C1C}">
                <a14:useLocalDpi xmlns:a14="http://schemas.microsoft.com/office/drawing/2010/main" xmlns="" val="0"/>
              </a:ext>
            </a:extLst>
          </a:blip>
          <a:stretch>
            <a:fillRect/>
          </a:stretch>
        </p:blipFill>
        <p:spPr>
          <a:xfrm>
            <a:off x="4724400" y="381000"/>
            <a:ext cx="3968399" cy="2638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j0313971.jpg"/>
          <p:cNvPicPr>
            <a:picLocks noGrp="1" noChangeAspect="1"/>
          </p:cNvPicPr>
          <p:nvPr>
            <p:ph type="pic" sz="quarter" idx="16"/>
          </p:nvPr>
        </p:nvPicPr>
        <p:blipFill>
          <a:blip r:embed="rId5" cstate="print">
            <a:extLst>
              <a:ext uri="{28A0092B-C50C-407E-A947-70E740481C1C}">
                <a14:useLocalDpi xmlns:a14="http://schemas.microsoft.com/office/drawing/2010/main" xmlns="" val="0"/>
              </a:ext>
            </a:extLst>
          </a:blip>
          <a:stretch>
            <a:fillRect/>
          </a:stretch>
        </p:blipFill>
        <p:spPr>
          <a:xfrm>
            <a:off x="4724400" y="3276600"/>
            <a:ext cx="3960736" cy="2633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9"/>
          <p:cNvSpPr>
            <a:spLocks noGrp="1"/>
          </p:cNvSpPr>
          <p:nvPr>
            <p:ph type="title"/>
          </p:nvPr>
        </p:nvSpPr>
        <p:spPr>
          <a:xfrm>
            <a:off x="457200" y="4419600"/>
            <a:ext cx="5410200" cy="990600"/>
          </a:xfrm>
        </p:spPr>
        <p:txBody>
          <a:bodyPr/>
          <a:lstStyle/>
          <a:p>
            <a:r>
              <a:rPr lang="en-US" dirty="0" smtClean="0"/>
              <a:t>The RANCH HANDS</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IMG_0940.jp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t="134" b="13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Placeholder 2"/>
          <p:cNvSpPr>
            <a:spLocks noGrp="1"/>
          </p:cNvSpPr>
          <p:nvPr>
            <p:ph type="body" sz="quarter" idx="11"/>
          </p:nvPr>
        </p:nvSpPr>
        <p:spPr>
          <a:xfrm>
            <a:off x="5334000" y="1066800"/>
            <a:ext cx="3505200" cy="4343400"/>
          </a:xfrm>
        </p:spPr>
        <p:txBody>
          <a:bodyPr/>
          <a:lstStyle/>
          <a:p>
            <a:r>
              <a:rPr lang="en-US" sz="4000" dirty="0" smtClean="0">
                <a:latin typeface="Cambria"/>
                <a:cs typeface="Cambria"/>
              </a:rPr>
              <a:t>“The 4 Seasons” by Hazen Beckstead hangs in our local FSA office</a:t>
            </a:r>
            <a:endParaRPr lang="en-US" sz="4000" dirty="0">
              <a:latin typeface="Cambria"/>
              <a:cs typeface="Cambria"/>
            </a:endParaRPr>
          </a:p>
        </p:txBody>
      </p:sp>
    </p:spTree>
    <p:extLst>
      <p:ext uri="{BB962C8B-B14F-4D97-AF65-F5344CB8AC3E}">
        <p14:creationId xmlns:p14="http://schemas.microsoft.com/office/powerpoint/2010/main" xmlns="" val="213575629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49362"/>
          </a:xfrm>
        </p:spPr>
        <p:txBody>
          <a:bodyPr/>
          <a:lstStyle/>
          <a:p>
            <a:r>
              <a:rPr lang="en-US" dirty="0" smtClean="0"/>
              <a:t>cattle ranching with a disability</a:t>
            </a:r>
            <a:endParaRPr lang="en-US" dirty="0"/>
          </a:p>
        </p:txBody>
      </p:sp>
      <p:sp>
        <p:nvSpPr>
          <p:cNvPr id="3" name="Content Placeholder 2"/>
          <p:cNvSpPr>
            <a:spLocks noGrp="1"/>
          </p:cNvSpPr>
          <p:nvPr>
            <p:ph idx="1"/>
          </p:nvPr>
        </p:nvSpPr>
        <p:spPr>
          <a:xfrm>
            <a:off x="457200" y="2590800"/>
            <a:ext cx="4572000" cy="3657600"/>
          </a:xfrm>
        </p:spPr>
        <p:txBody>
          <a:bodyPr>
            <a:normAutofit/>
          </a:bodyPr>
          <a:lstStyle/>
          <a:p>
            <a:r>
              <a:rPr lang="en-US" sz="3600" dirty="0" smtClean="0"/>
              <a:t>Riding horses</a:t>
            </a:r>
          </a:p>
          <a:p>
            <a:endParaRPr lang="en-US" sz="3600" dirty="0" smtClean="0"/>
          </a:p>
          <a:p>
            <a:r>
              <a:rPr lang="en-US" sz="3600" dirty="0" smtClean="0"/>
              <a:t>Feeding livestock</a:t>
            </a:r>
          </a:p>
          <a:p>
            <a:endParaRPr lang="en-US" sz="3600" dirty="0" smtClean="0"/>
          </a:p>
          <a:p>
            <a:r>
              <a:rPr lang="en-US" sz="3600" dirty="0" smtClean="0"/>
              <a:t>Livestock handling</a:t>
            </a:r>
            <a:endParaRPr lang="en-US" sz="3600" dirty="0"/>
          </a:p>
        </p:txBody>
      </p:sp>
      <p:pic>
        <p:nvPicPr>
          <p:cNvPr id="5" name="Picture 4"/>
          <p:cNvPicPr>
            <a:picLocks noChangeAspect="1"/>
          </p:cNvPicPr>
          <p:nvPr/>
        </p:nvPicPr>
        <p:blipFill>
          <a:blip r:embed="rId2" cstate="print"/>
          <a:stretch>
            <a:fillRect/>
          </a:stretch>
        </p:blipFill>
        <p:spPr>
          <a:xfrm>
            <a:off x="4876800" y="2514600"/>
            <a:ext cx="4084168" cy="2743200"/>
          </a:xfrm>
          <a:prstGeom prst="rect">
            <a:avLst/>
          </a:prstGeom>
        </p:spPr>
      </p:pic>
    </p:spTree>
    <p:extLst>
      <p:ext uri="{BB962C8B-B14F-4D97-AF65-F5344CB8AC3E}">
        <p14:creationId xmlns:p14="http://schemas.microsoft.com/office/powerpoint/2010/main" xmlns="" val="2800499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49362"/>
          </a:xfrm>
        </p:spPr>
        <p:txBody>
          <a:bodyPr/>
          <a:lstStyle/>
          <a:p>
            <a:r>
              <a:rPr lang="en-US" dirty="0" smtClean="0"/>
              <a:t>cattle ranching with a disability</a:t>
            </a:r>
            <a:endParaRPr lang="en-US" dirty="0"/>
          </a:p>
        </p:txBody>
      </p:sp>
      <p:sp>
        <p:nvSpPr>
          <p:cNvPr id="3" name="Content Placeholder 2"/>
          <p:cNvSpPr>
            <a:spLocks noGrp="1"/>
          </p:cNvSpPr>
          <p:nvPr>
            <p:ph idx="1"/>
          </p:nvPr>
        </p:nvSpPr>
        <p:spPr>
          <a:xfrm>
            <a:off x="457200" y="2590800"/>
            <a:ext cx="4572000" cy="3657600"/>
          </a:xfrm>
        </p:spPr>
        <p:txBody>
          <a:bodyPr>
            <a:normAutofit/>
          </a:bodyPr>
          <a:lstStyle/>
          <a:p>
            <a:r>
              <a:rPr lang="en-US" sz="3600" dirty="0" smtClean="0"/>
              <a:t>Riding horses</a:t>
            </a:r>
          </a:p>
          <a:p>
            <a:endParaRPr lang="en-US" sz="3600" dirty="0" smtClean="0"/>
          </a:p>
        </p:txBody>
      </p:sp>
      <p:pic>
        <p:nvPicPr>
          <p:cNvPr id="5" name="Picture 4"/>
          <p:cNvPicPr>
            <a:picLocks noChangeAspect="1"/>
          </p:cNvPicPr>
          <p:nvPr/>
        </p:nvPicPr>
        <p:blipFill>
          <a:blip r:embed="rId2" cstate="print"/>
          <a:stretch>
            <a:fillRect/>
          </a:stretch>
        </p:blipFill>
        <p:spPr>
          <a:xfrm>
            <a:off x="4876800" y="2514600"/>
            <a:ext cx="4084168" cy="2743200"/>
          </a:xfrm>
          <a:prstGeom prst="rect">
            <a:avLst/>
          </a:prstGeom>
        </p:spPr>
      </p:pic>
    </p:spTree>
    <p:extLst>
      <p:ext uri="{BB962C8B-B14F-4D97-AF65-F5344CB8AC3E}">
        <p14:creationId xmlns:p14="http://schemas.microsoft.com/office/powerpoint/2010/main" xmlns="" val="28004999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436</Words>
  <Application>Microsoft Office PowerPoint</Application>
  <PresentationFormat>On-screen Show (4:3)</PresentationFormat>
  <Paragraphs>149</Paragraphs>
  <Slides>33</Slides>
  <Notes>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ClassicPhotoAlbum</vt:lpstr>
      <vt:lpstr>Ranching with a disability</vt:lpstr>
      <vt:lpstr>Slide 2</vt:lpstr>
      <vt:lpstr>Slide 3</vt:lpstr>
      <vt:lpstr>Slide 4</vt:lpstr>
      <vt:lpstr>Slide 5</vt:lpstr>
      <vt:lpstr>The RANCH HANDS</vt:lpstr>
      <vt:lpstr>Slide 7</vt:lpstr>
      <vt:lpstr>cattle ranching with a disability</vt:lpstr>
      <vt:lpstr>cattle ranching with a disability</vt:lpstr>
      <vt:lpstr>Horses –  # 1 tool of working cowboys</vt:lpstr>
      <vt:lpstr>Slide 11</vt:lpstr>
      <vt:lpstr>Slide 12</vt:lpstr>
      <vt:lpstr>Slide 13</vt:lpstr>
      <vt:lpstr>Slide 14</vt:lpstr>
      <vt:lpstr>Slide 15</vt:lpstr>
      <vt:lpstr>Slide 16</vt:lpstr>
      <vt:lpstr>cattle ranching with a disability</vt:lpstr>
      <vt:lpstr>Slide 18</vt:lpstr>
      <vt:lpstr>Slide 19</vt:lpstr>
      <vt:lpstr>cattle ranching with a disability</vt:lpstr>
      <vt:lpstr>Slide 21</vt:lpstr>
      <vt:lpstr>Slide 22</vt:lpstr>
      <vt:lpstr>Slide 23</vt:lpstr>
      <vt:lpstr>Slide 24</vt:lpstr>
      <vt:lpstr>Slide 25</vt:lpstr>
      <vt:lpstr>Slide 26</vt:lpstr>
      <vt:lpstr>Slide 27</vt:lpstr>
      <vt:lpstr>Slide 28</vt:lpstr>
      <vt:lpstr>Slide 29</vt:lpstr>
      <vt:lpstr>Slide 30</vt:lpstr>
      <vt:lpstr>Slide 31</vt:lpstr>
      <vt:lpstr>Ranching – traditionS &amp;  A WAY OF LIFE</vt:lpstr>
      <vt:lpstr>SO GOD MADE A COWBOY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2013-03-28T15:28:04Z</dcterms:created>
  <dcterms:modified xsi:type="dcterms:W3CDTF">2013-04-09T22:31:36Z</dcterms:modified>
</cp:coreProperties>
</file>