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257" r:id="rId3"/>
    <p:sldId id="265" r:id="rId4"/>
    <p:sldId id="260" r:id="rId5"/>
    <p:sldId id="286" r:id="rId6"/>
    <p:sldId id="289" r:id="rId7"/>
    <p:sldId id="287" r:id="rId8"/>
    <p:sldId id="288" r:id="rId9"/>
    <p:sldId id="290" r:id="rId10"/>
    <p:sldId id="291" r:id="rId11"/>
    <p:sldId id="258" r:id="rId12"/>
    <p:sldId id="309" r:id="rId13"/>
    <p:sldId id="294" r:id="rId14"/>
    <p:sldId id="295" r:id="rId15"/>
    <p:sldId id="269" r:id="rId16"/>
    <p:sldId id="270" r:id="rId17"/>
    <p:sldId id="276" r:id="rId18"/>
    <p:sldId id="271" r:id="rId19"/>
    <p:sldId id="277" r:id="rId20"/>
    <p:sldId id="272" r:id="rId21"/>
    <p:sldId id="278" r:id="rId22"/>
    <p:sldId id="310" r:id="rId23"/>
    <p:sldId id="311" r:id="rId24"/>
    <p:sldId id="273" r:id="rId25"/>
    <p:sldId id="279" r:id="rId26"/>
    <p:sldId id="282" r:id="rId27"/>
    <p:sldId id="316" r:id="rId28"/>
    <p:sldId id="283" r:id="rId29"/>
    <p:sldId id="300" r:id="rId30"/>
    <p:sldId id="307" r:id="rId31"/>
    <p:sldId id="308" r:id="rId32"/>
    <p:sldId id="261" r:id="rId33"/>
    <p:sldId id="262" r:id="rId34"/>
    <p:sldId id="321" r:id="rId35"/>
    <p:sldId id="315" r:id="rId36"/>
    <p:sldId id="319" r:id="rId37"/>
    <p:sldId id="313" r:id="rId38"/>
    <p:sldId id="314" r:id="rId39"/>
    <p:sldId id="292" r:id="rId40"/>
    <p:sldId id="293" r:id="rId41"/>
    <p:sldId id="302" r:id="rId42"/>
    <p:sldId id="312" r:id="rId43"/>
    <p:sldId id="263" r:id="rId44"/>
    <p:sldId id="26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7E7BF6-D704-4C0D-8D6E-08924D2A1122}" type="datetimeFigureOut">
              <a:rPr lang="en-US" smtClean="0"/>
              <a:t>4/3/2013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B8A48D-7AD2-45AC-B6C3-54B8029CFB79}" type="slidenum">
              <a:rPr lang="en-US" smtClean="0"/>
              <a:t>‹#›</a:t>
            </a:fld>
            <a:endParaRPr lang="en-US"/>
          </a:p>
        </p:txBody>
      </p:sp>
    </p:spTree>
    <p:extLst>
      <p:ext uri="{BB962C8B-B14F-4D97-AF65-F5344CB8AC3E}">
        <p14:creationId xmlns:p14="http://schemas.microsoft.com/office/powerpoint/2010/main" val="3325236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ABA82-3530-42D4-BC89-E718B6F568AC}" type="datetimeFigureOut">
              <a:rPr lang="en-US" smtClean="0"/>
              <a:t>4/3/2013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A18F4-47E4-48DA-B209-7269A9F72111}" type="slidenum">
              <a:rPr lang="en-US" smtClean="0"/>
              <a:t>‹#›</a:t>
            </a:fld>
            <a:endParaRPr lang="en-US"/>
          </a:p>
        </p:txBody>
      </p:sp>
    </p:spTree>
    <p:extLst>
      <p:ext uri="{BB962C8B-B14F-4D97-AF65-F5344CB8AC3E}">
        <p14:creationId xmlns:p14="http://schemas.microsoft.com/office/powerpoint/2010/main" val="362225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A18F4-47E4-48DA-B209-7269A9F72111}" type="slidenum">
              <a:rPr lang="en-US" smtClean="0"/>
              <a:t>12</a:t>
            </a:fld>
            <a:endParaRPr lang="en-US"/>
          </a:p>
        </p:txBody>
      </p:sp>
    </p:spTree>
    <p:extLst>
      <p:ext uri="{BB962C8B-B14F-4D97-AF65-F5344CB8AC3E}">
        <p14:creationId xmlns:p14="http://schemas.microsoft.com/office/powerpoint/2010/main" val="26741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A18F4-47E4-48DA-B209-7269A9F72111}" type="slidenum">
              <a:rPr lang="en-US" smtClean="0"/>
              <a:t>30</a:t>
            </a:fld>
            <a:endParaRPr lang="en-US"/>
          </a:p>
        </p:txBody>
      </p:sp>
    </p:spTree>
    <p:extLst>
      <p:ext uri="{BB962C8B-B14F-4D97-AF65-F5344CB8AC3E}">
        <p14:creationId xmlns:p14="http://schemas.microsoft.com/office/powerpoint/2010/main" val="302061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9D737B-5EF5-4002-8CE7-BD365B0A4AB6}" type="datetime1">
              <a:rPr lang="en-US" smtClean="0"/>
              <a:t>4/3/2013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252331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716C1-86B5-4297-A2DB-CD41A731C247}" type="datetime1">
              <a:rPr lang="en-US" smtClean="0"/>
              <a:t>4/3/2013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229503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C117B-CBE7-4AF8-BA12-889B5F045754}" type="datetime1">
              <a:rPr lang="en-US" smtClean="0"/>
              <a:t>4/3/2013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259066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B64C1-9E98-4119-A89C-443BA12C9EEB}" type="datetime1">
              <a:rPr lang="en-US" smtClean="0"/>
              <a:t>4/3/2013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12441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BE887-31F2-4BFF-BA54-0E530A2FFA39}" type="datetime1">
              <a:rPr lang="en-US" smtClean="0"/>
              <a:t>4/3/2013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3185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DA1C8-D35D-4673-94EA-E1DACAFD6E3D}" type="datetime1">
              <a:rPr lang="en-US" smtClean="0"/>
              <a:t>4/3/2013</a:t>
            </a:fld>
            <a:endParaRPr lang="en-US"/>
          </a:p>
        </p:txBody>
      </p:sp>
      <p:sp>
        <p:nvSpPr>
          <p:cNvPr id="6" name="Footer Placeholder 5"/>
          <p:cNvSpPr>
            <a:spLocks noGrp="1"/>
          </p:cNvSpPr>
          <p:nvPr>
            <p:ph type="ftr" sz="quarter" idx="11"/>
          </p:nvPr>
        </p:nvSpPr>
        <p:spPr/>
        <p:txBody>
          <a:bodyPr/>
          <a:lstStyle/>
          <a:p>
            <a:r>
              <a:rPr lang="en-US" smtClean="0"/>
              <a:t>www.agrability.org </a:t>
            </a:r>
            <a:endParaRPr lang="en-US"/>
          </a:p>
        </p:txBody>
      </p:sp>
      <p:sp>
        <p:nvSpPr>
          <p:cNvPr id="7" name="Slide Number Placeholder 6"/>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50172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E3AE40-128C-4BBD-83CE-76BB957F92F1}" type="datetime1">
              <a:rPr lang="en-US" smtClean="0"/>
              <a:t>4/3/2013</a:t>
            </a:fld>
            <a:endParaRPr lang="en-US"/>
          </a:p>
        </p:txBody>
      </p:sp>
      <p:sp>
        <p:nvSpPr>
          <p:cNvPr id="8" name="Footer Placeholder 7"/>
          <p:cNvSpPr>
            <a:spLocks noGrp="1"/>
          </p:cNvSpPr>
          <p:nvPr>
            <p:ph type="ftr" sz="quarter" idx="11"/>
          </p:nvPr>
        </p:nvSpPr>
        <p:spPr/>
        <p:txBody>
          <a:bodyPr/>
          <a:lstStyle/>
          <a:p>
            <a:r>
              <a:rPr lang="en-US" smtClean="0"/>
              <a:t>www.agrability.org </a:t>
            </a:r>
            <a:endParaRPr lang="en-US"/>
          </a:p>
        </p:txBody>
      </p:sp>
      <p:sp>
        <p:nvSpPr>
          <p:cNvPr id="9" name="Slide Number Placeholder 8"/>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246820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2355C4-3F34-4A7E-ACF8-1AE69861D8AF}" type="datetime1">
              <a:rPr lang="en-US" smtClean="0"/>
              <a:t>4/3/2013</a:t>
            </a:fld>
            <a:endParaRPr lang="en-US"/>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41965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A7B46-B1E2-4BAA-BAB6-4081A221A61F}" type="datetime1">
              <a:rPr lang="en-US" smtClean="0"/>
              <a:t>4/3/2013</a:t>
            </a:fld>
            <a:endParaRPr lang="en-US"/>
          </a:p>
        </p:txBody>
      </p:sp>
      <p:sp>
        <p:nvSpPr>
          <p:cNvPr id="3" name="Footer Placeholder 2"/>
          <p:cNvSpPr>
            <a:spLocks noGrp="1"/>
          </p:cNvSpPr>
          <p:nvPr>
            <p:ph type="ftr" sz="quarter" idx="11"/>
          </p:nvPr>
        </p:nvSpPr>
        <p:spPr/>
        <p:txBody>
          <a:bodyPr/>
          <a:lstStyle/>
          <a:p>
            <a:r>
              <a:rPr lang="en-US" smtClean="0"/>
              <a:t>www.agrability.org </a:t>
            </a:r>
            <a:endParaRPr lang="en-US"/>
          </a:p>
        </p:txBody>
      </p:sp>
      <p:sp>
        <p:nvSpPr>
          <p:cNvPr id="4" name="Slide Number Placeholder 3"/>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387742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04418-0CCA-4C03-9D89-C56D1E9B3430}" type="datetime1">
              <a:rPr lang="en-US" smtClean="0"/>
              <a:t>4/3/2013</a:t>
            </a:fld>
            <a:endParaRPr lang="en-US"/>
          </a:p>
        </p:txBody>
      </p:sp>
      <p:sp>
        <p:nvSpPr>
          <p:cNvPr id="6" name="Footer Placeholder 5"/>
          <p:cNvSpPr>
            <a:spLocks noGrp="1"/>
          </p:cNvSpPr>
          <p:nvPr>
            <p:ph type="ftr" sz="quarter" idx="11"/>
          </p:nvPr>
        </p:nvSpPr>
        <p:spPr/>
        <p:txBody>
          <a:bodyPr/>
          <a:lstStyle/>
          <a:p>
            <a:r>
              <a:rPr lang="en-US" smtClean="0"/>
              <a:t>www.agrability.org </a:t>
            </a:r>
            <a:endParaRPr lang="en-US"/>
          </a:p>
        </p:txBody>
      </p:sp>
      <p:sp>
        <p:nvSpPr>
          <p:cNvPr id="7" name="Slide Number Placeholder 6"/>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41060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78ECD-3E39-4206-BBC6-C2C9DE466B6A}" type="datetime1">
              <a:rPr lang="en-US" smtClean="0"/>
              <a:t>4/3/2013</a:t>
            </a:fld>
            <a:endParaRPr lang="en-US"/>
          </a:p>
        </p:txBody>
      </p:sp>
      <p:sp>
        <p:nvSpPr>
          <p:cNvPr id="6" name="Footer Placeholder 5"/>
          <p:cNvSpPr>
            <a:spLocks noGrp="1"/>
          </p:cNvSpPr>
          <p:nvPr>
            <p:ph type="ftr" sz="quarter" idx="11"/>
          </p:nvPr>
        </p:nvSpPr>
        <p:spPr/>
        <p:txBody>
          <a:bodyPr/>
          <a:lstStyle/>
          <a:p>
            <a:r>
              <a:rPr lang="en-US" smtClean="0"/>
              <a:t>www.agrability.org </a:t>
            </a:r>
            <a:endParaRPr lang="en-US"/>
          </a:p>
        </p:txBody>
      </p:sp>
      <p:sp>
        <p:nvSpPr>
          <p:cNvPr id="7" name="Slide Number Placeholder 6"/>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66749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42481-0525-4EB2-AFB2-17F64ED169BA}" type="datetime1">
              <a:rPr lang="en-US" smtClean="0"/>
              <a:t>4/3/2013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www.agrability.org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35666-948C-4025-99EA-9208B70A5931}" type="slidenum">
              <a:rPr lang="en-US" smtClean="0"/>
              <a:t>‹#›</a:t>
            </a:fld>
            <a:endParaRPr lang="en-US"/>
          </a:p>
        </p:txBody>
      </p:sp>
    </p:spTree>
    <p:extLst>
      <p:ext uri="{BB962C8B-B14F-4D97-AF65-F5344CB8AC3E}">
        <p14:creationId xmlns:p14="http://schemas.microsoft.com/office/powerpoint/2010/main" val="345299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acificu.edu/optometry/ce/courses/16554/agingeyepg3.cfm#attentional"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en.wikipedia.org/wiki/Luminosity_function#Color_blindn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lighthouse.org/"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pacificu.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lighthouse.org/" TargetMode="Externa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ighthouse.org/" TargetMode="External"/><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hyperlink" Target="http://www.glaucoma.org/"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reading.ac.uk/equal/first_workshop/patricia%20nelson/sld001.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freespace.virgin.net/bruce.evans/Lecture%20handouts_files/Lighting%20&amp;%20low%20vision%20poster.pdf" TargetMode="Externa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lighthous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www.google.com/url?sa=i&amp;rct=j&amp;q=&amp;esrc=s&amp;source=images&amp;cd=&amp;cad=rja&amp;docid=_tCvi2X2QwV2qM&amp;tbnid=UqvaMYxZcuZ3JM:&amp;ved=0CAQQjB0&amp;url=http://nbclatino.com/2013/03/11/9-things-to-know-about-seasonal-affective-disorder/&amp;ei=OdlaUbT7CMTryAH44IGIDA&amp;bvm=bv.44442042,d.aWc&amp;psig=AFQjCNGh3zWPPR2R4C6si1T45QhksPLwqQ&amp;ust=136499458537852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42.xml.rels><?xml version="1.0" encoding="UTF-8" standalone="yes"?>
<Relationships xmlns="http://schemas.openxmlformats.org/package/2006/relationships"><Relationship Id="rId3" Type="http://schemas.openxmlformats.org/officeDocument/2006/relationships/hyperlink" Target="http://www.intl-lighttech.com/applications/light-measurement-apps/light-measurement-handbook" TargetMode="External"/><Relationship Id="rId2" Type="http://schemas.openxmlformats.org/officeDocument/2006/relationships/hyperlink" Target="http://www.milkproduction.com/Library/Scientific-articles/Housing/Dairy-lighting-syste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agrability.org/Online-Training/index.cf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acificu.edu/optometry/ce/courses/16554/agingeyepg2.cfm#Visual" TargetMode="External"/><Relationship Id="rId7" Type="http://schemas.openxmlformats.org/officeDocument/2006/relationships/hyperlink" Target="http://www.ncbi.nlm.nih.gov/pubmedhealth/PMH0002499/" TargetMode="External"/><Relationship Id="rId2" Type="http://schemas.openxmlformats.org/officeDocument/2006/relationships/hyperlink" Target="http://lighthouse.org/accessibility/design/accessible-print-design/effective-color-contrast/" TargetMode="External"/><Relationship Id="rId1" Type="http://schemas.openxmlformats.org/officeDocument/2006/relationships/slideLayout" Target="../slideLayouts/slideLayout2.xml"/><Relationship Id="rId6" Type="http://schemas.openxmlformats.org/officeDocument/2006/relationships/hyperlink" Target="http://archive.nrc-cnrc.gc.ca/eng/ibp/irc/cbd/building-digest-192.html" TargetMode="External"/><Relationship Id="rId5" Type="http://schemas.openxmlformats.org/officeDocument/2006/relationships/hyperlink" Target="http://www.nei.nih.gov/index.asp" TargetMode="External"/><Relationship Id="rId4" Type="http://schemas.openxmlformats.org/officeDocument/2006/relationships/hyperlink" Target="http://www.lighthous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6"/>
            <a:ext cx="9144000" cy="3652794"/>
          </a:xfrm>
          <a:prstGeom prst="rect">
            <a:avLst/>
          </a:prstGeom>
        </p:spPr>
      </p:pic>
      <p:sp>
        <p:nvSpPr>
          <p:cNvPr id="2" name="Title 1"/>
          <p:cNvSpPr>
            <a:spLocks noGrp="1"/>
          </p:cNvSpPr>
          <p:nvPr>
            <p:ph type="ctrTitle"/>
          </p:nvPr>
        </p:nvSpPr>
        <p:spPr>
          <a:xfrm>
            <a:off x="0" y="3886200"/>
            <a:ext cx="9144000" cy="1470025"/>
          </a:xfrm>
        </p:spPr>
        <p:txBody>
          <a:bodyPr>
            <a:noAutofit/>
          </a:bodyPr>
          <a:lstStyle/>
          <a:p>
            <a:r>
              <a:rPr lang="en-US" sz="4800" dirty="0" smtClean="0">
                <a:solidFill>
                  <a:schemeClr val="accent6">
                    <a:lumMod val="50000"/>
                  </a:schemeClr>
                </a:solidFill>
                <a:effectLst>
                  <a:outerShdw blurRad="38100" dist="38100" dir="2700000" algn="tl">
                    <a:srgbClr val="000000">
                      <a:alpha val="43137"/>
                    </a:srgbClr>
                  </a:outerShdw>
                </a:effectLst>
              </a:rPr>
              <a:t>Lighting for Health and Safety </a:t>
            </a:r>
            <a:br>
              <a:rPr lang="en-US" sz="4800" dirty="0" smtClean="0">
                <a:solidFill>
                  <a:schemeClr val="accent6">
                    <a:lumMod val="50000"/>
                  </a:schemeClr>
                </a:solidFill>
                <a:effectLst>
                  <a:outerShdw blurRad="38100" dist="38100" dir="2700000" algn="tl">
                    <a:srgbClr val="000000">
                      <a:alpha val="43137"/>
                    </a:srgbClr>
                  </a:outerShdw>
                </a:effectLst>
              </a:rPr>
            </a:br>
            <a:r>
              <a:rPr lang="en-US" sz="4800" dirty="0" smtClean="0">
                <a:solidFill>
                  <a:schemeClr val="accent6">
                    <a:lumMod val="50000"/>
                  </a:schemeClr>
                </a:solidFill>
                <a:effectLst>
                  <a:outerShdw blurRad="38100" dist="38100" dir="2700000" algn="tl">
                    <a:srgbClr val="000000">
                      <a:alpha val="43137"/>
                    </a:srgbClr>
                  </a:outerShdw>
                </a:effectLst>
              </a:rPr>
              <a:t>in Agricultural Settings</a:t>
            </a:r>
            <a:endParaRPr lang="en-US" sz="4800" dirty="0">
              <a:solidFill>
                <a:schemeClr val="accent6">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5627914"/>
            <a:ext cx="9144000" cy="1219200"/>
          </a:xfrm>
        </p:spPr>
        <p:txBody>
          <a:bodyPr>
            <a:normAutofit/>
          </a:bodyPr>
          <a:lstStyle/>
          <a:p>
            <a:r>
              <a:rPr lang="en-US" sz="2000" dirty="0" smtClean="0">
                <a:solidFill>
                  <a:schemeClr val="tx1">
                    <a:lumMod val="65000"/>
                    <a:lumOff val="35000"/>
                  </a:schemeClr>
                </a:solidFill>
              </a:rPr>
              <a:t>Robert Stuthridge </a:t>
            </a:r>
            <a:r>
              <a:rPr lang="en-US" sz="1600" dirty="0" smtClean="0">
                <a:solidFill>
                  <a:schemeClr val="tx1">
                    <a:lumMod val="65000"/>
                    <a:lumOff val="35000"/>
                  </a:schemeClr>
                </a:solidFill>
              </a:rPr>
              <a:t>Ph.D., CPE</a:t>
            </a:r>
          </a:p>
          <a:p>
            <a:r>
              <a:rPr lang="en-US" sz="2000" dirty="0" smtClean="0">
                <a:solidFill>
                  <a:schemeClr val="tx1">
                    <a:lumMod val="65000"/>
                    <a:lumOff val="35000"/>
                  </a:schemeClr>
                </a:solidFill>
              </a:rPr>
              <a:t>Project Ergonomist, National AgrAbility Project, Purdue University</a:t>
            </a:r>
          </a:p>
          <a:p>
            <a:r>
              <a:rPr lang="en-US" sz="2000" dirty="0" smtClean="0">
                <a:hlinkClick r:id="rId3"/>
              </a:rPr>
              <a:t>www.agrability.org</a:t>
            </a:r>
            <a:r>
              <a:rPr lang="en-US" sz="2000" dirty="0" smtClean="0"/>
              <a:t> </a:t>
            </a:r>
            <a:endParaRPr lang="en-US" sz="2000" dirty="0"/>
          </a:p>
        </p:txBody>
      </p:sp>
      <p:sp>
        <p:nvSpPr>
          <p:cNvPr id="4" name="Rectangle 3"/>
          <p:cNvSpPr/>
          <p:nvPr/>
        </p:nvSpPr>
        <p:spPr>
          <a:xfrm>
            <a:off x="7681227" y="3349823"/>
            <a:ext cx="1462773" cy="307777"/>
          </a:xfrm>
          <a:prstGeom prst="rect">
            <a:avLst/>
          </a:prstGeom>
        </p:spPr>
        <p:txBody>
          <a:bodyPr wrap="none">
            <a:spAutoFit/>
          </a:bodyPr>
          <a:lstStyle/>
          <a:p>
            <a:r>
              <a:rPr lang="en-US" sz="1400" dirty="0">
                <a:solidFill>
                  <a:schemeClr val="bg1"/>
                </a:solidFill>
              </a:rPr>
              <a:t>www.deere.co.uk</a:t>
            </a:r>
          </a:p>
        </p:txBody>
      </p:sp>
    </p:spTree>
    <p:extLst>
      <p:ext uri="{BB962C8B-B14F-4D97-AF65-F5344CB8AC3E}">
        <p14:creationId xmlns:p14="http://schemas.microsoft.com/office/powerpoint/2010/main" val="256814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Lighting problems: Shadows</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dirty="0" smtClean="0"/>
              <a:t>Strongly directional lighting may create strong shadows.</a:t>
            </a:r>
          </a:p>
          <a:p>
            <a:r>
              <a:rPr lang="en-US" dirty="0" smtClean="0"/>
              <a:t>Combine directional and diffuse lighting to eliminate strong shadows.</a:t>
            </a:r>
          </a:p>
          <a:p>
            <a:r>
              <a:rPr lang="en-US" dirty="0" smtClean="0"/>
              <a:t>Light sources behind a worker can cast shadows on the task.</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677" y="865632"/>
            <a:ext cx="3925824" cy="29443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677" y="3810000"/>
            <a:ext cx="3925824" cy="2609088"/>
          </a:xfrm>
          <a:prstGeom prst="rect">
            <a:avLst/>
          </a:prstGeom>
        </p:spPr>
      </p:pic>
    </p:spTree>
    <p:extLst>
      <p:ext uri="{BB962C8B-B14F-4D97-AF65-F5344CB8AC3E}">
        <p14:creationId xmlns:p14="http://schemas.microsoft.com/office/powerpoint/2010/main" val="336843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Visual </a:t>
            </a:r>
            <a:r>
              <a:rPr lang="en-US" dirty="0" smtClean="0"/>
              <a:t>performance: Acuity</a:t>
            </a:r>
            <a:r>
              <a:rPr lang="en-US" dirty="0"/>
              <a:t/>
            </a:r>
            <a:br>
              <a:rPr lang="en-US" dirty="0"/>
            </a:br>
            <a:endParaRPr lang="en-US" dirty="0"/>
          </a:p>
        </p:txBody>
      </p:sp>
      <p:sp>
        <p:nvSpPr>
          <p:cNvPr id="3" name="Content Placeholder 2"/>
          <p:cNvSpPr>
            <a:spLocks noGrp="1"/>
          </p:cNvSpPr>
          <p:nvPr>
            <p:ph idx="1"/>
          </p:nvPr>
        </p:nvSpPr>
        <p:spPr>
          <a:xfrm>
            <a:off x="152400" y="1143000"/>
            <a:ext cx="5334000" cy="5181600"/>
          </a:xfrm>
        </p:spPr>
        <p:txBody>
          <a:bodyPr>
            <a:normAutofit fontScale="77500" lnSpcReduction="20000"/>
          </a:bodyPr>
          <a:lstStyle/>
          <a:p>
            <a:r>
              <a:rPr lang="en-US" dirty="0" smtClean="0"/>
              <a:t>Acuity = acuteness or sharpness of vision. Tested using a </a:t>
            </a:r>
            <a:r>
              <a:rPr lang="en-US" dirty="0" err="1" smtClean="0"/>
              <a:t>Snellen</a:t>
            </a:r>
            <a:r>
              <a:rPr lang="en-US" dirty="0" smtClean="0"/>
              <a:t> </a:t>
            </a:r>
            <a:r>
              <a:rPr lang="en-US" dirty="0"/>
              <a:t>Chart </a:t>
            </a:r>
            <a:r>
              <a:rPr lang="en-US" dirty="0" smtClean="0"/>
              <a:t>. </a:t>
            </a:r>
          </a:p>
          <a:p>
            <a:r>
              <a:rPr lang="en-US" dirty="0" smtClean="0"/>
              <a:t>At </a:t>
            </a:r>
            <a:r>
              <a:rPr lang="en-US" dirty="0"/>
              <a:t>20 </a:t>
            </a:r>
            <a:r>
              <a:rPr lang="en-US" dirty="0" smtClean="0"/>
              <a:t>feet, </a:t>
            </a:r>
            <a:r>
              <a:rPr lang="en-US" dirty="0"/>
              <a:t>a human eye with nominal performance is able to separate lines that are one arc minute apart (</a:t>
            </a:r>
            <a:r>
              <a:rPr lang="en-US" dirty="0" smtClean="0"/>
              <a:t>equivalent to </a:t>
            </a:r>
            <a:r>
              <a:rPr lang="en-US" dirty="0"/>
              <a:t>lines </a:t>
            </a:r>
            <a:r>
              <a:rPr lang="en-US" dirty="0" smtClean="0"/>
              <a:t>spaced </a:t>
            </a:r>
            <a:r>
              <a:rPr lang="en-US" dirty="0"/>
              <a:t>0.068 </a:t>
            </a:r>
            <a:r>
              <a:rPr lang="en-US" dirty="0" smtClean="0"/>
              <a:t>inches apart</a:t>
            </a:r>
            <a:r>
              <a:rPr lang="en-US" dirty="0"/>
              <a:t>). </a:t>
            </a:r>
            <a:endParaRPr lang="en-US" dirty="0" smtClean="0"/>
          </a:p>
          <a:p>
            <a:r>
              <a:rPr lang="en-US" dirty="0" smtClean="0"/>
              <a:t>20/20 vision is nominal </a:t>
            </a:r>
            <a:r>
              <a:rPr lang="en-US" dirty="0"/>
              <a:t>performance for human distance vision. </a:t>
            </a:r>
            <a:r>
              <a:rPr lang="en-US" dirty="0" smtClean="0"/>
              <a:t>20/40 </a:t>
            </a:r>
            <a:r>
              <a:rPr lang="en-US" dirty="0"/>
              <a:t>is </a:t>
            </a:r>
            <a:r>
              <a:rPr lang="en-US" dirty="0" smtClean="0"/>
              <a:t>half </a:t>
            </a:r>
            <a:r>
              <a:rPr lang="en-US" dirty="0"/>
              <a:t>as good </a:t>
            </a:r>
            <a:r>
              <a:rPr lang="en-US" dirty="0" smtClean="0"/>
              <a:t>, and 20/10 twice </a:t>
            </a:r>
            <a:r>
              <a:rPr lang="en-US" dirty="0"/>
              <a:t>as good as nominal performance</a:t>
            </a:r>
            <a:r>
              <a:rPr lang="en-US" dirty="0" smtClean="0"/>
              <a:t>.</a:t>
            </a:r>
          </a:p>
          <a:p>
            <a:r>
              <a:rPr lang="en-US" dirty="0"/>
              <a:t>T</a:t>
            </a:r>
            <a:r>
              <a:rPr lang="en-US" dirty="0" smtClean="0"/>
              <a:t>ypically declines with age.</a:t>
            </a:r>
          </a:p>
          <a:p>
            <a:r>
              <a:rPr lang="en-US" dirty="0" smtClean="0"/>
              <a:t>Acuity is highly dependent on accommodation of the eyes.</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143000"/>
            <a:ext cx="3082103" cy="5207726"/>
          </a:xfrm>
          <a:prstGeom prst="rect">
            <a:avLst/>
          </a:prstGeom>
        </p:spPr>
      </p:pic>
    </p:spTree>
    <p:extLst>
      <p:ext uri="{BB962C8B-B14F-4D97-AF65-F5344CB8AC3E}">
        <p14:creationId xmlns:p14="http://schemas.microsoft.com/office/powerpoint/2010/main" val="356051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928636"/>
          </a:xfrm>
        </p:spPr>
        <p:txBody>
          <a:bodyPr>
            <a:normAutofit fontScale="90000"/>
          </a:bodyPr>
          <a:lstStyle/>
          <a:p>
            <a:r>
              <a:rPr lang="en-US" dirty="0" smtClean="0"/>
              <a:t>Visual performance - Accommodation</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12</a:t>
            </a:fld>
            <a:endParaRPr lang="en-US"/>
          </a:p>
        </p:txBody>
      </p:sp>
      <p:sp>
        <p:nvSpPr>
          <p:cNvPr id="6" name="TextBox 5"/>
          <p:cNvSpPr txBox="1"/>
          <p:nvPr/>
        </p:nvSpPr>
        <p:spPr>
          <a:xfrm>
            <a:off x="6504709" y="935562"/>
            <a:ext cx="2590800" cy="5632311"/>
          </a:xfrm>
          <a:prstGeom prst="rect">
            <a:avLst/>
          </a:prstGeom>
          <a:noFill/>
        </p:spPr>
        <p:txBody>
          <a:bodyPr wrap="square" rtlCol="0">
            <a:spAutoFit/>
          </a:bodyPr>
          <a:lstStyle/>
          <a:p>
            <a:r>
              <a:rPr lang="en-US" b="1" dirty="0" smtClean="0"/>
              <a:t>Accommodation</a:t>
            </a:r>
            <a:r>
              <a:rPr lang="en-US" dirty="0" smtClean="0"/>
              <a:t> is normal when the lens flattens to focus far images on the retina, and bulges to focus near objects.</a:t>
            </a:r>
          </a:p>
          <a:p>
            <a:endParaRPr lang="en-US" dirty="0"/>
          </a:p>
          <a:p>
            <a:r>
              <a:rPr lang="en-US" b="1" dirty="0" smtClean="0"/>
              <a:t>Nearsightedness</a:t>
            </a:r>
            <a:r>
              <a:rPr lang="en-US" dirty="0" smtClean="0"/>
              <a:t> (myopia) is where the lens remains bulged, preventing proper focus of distant images.</a:t>
            </a:r>
          </a:p>
          <a:p>
            <a:endParaRPr lang="en-US" dirty="0"/>
          </a:p>
          <a:p>
            <a:r>
              <a:rPr lang="en-US" b="1" dirty="0" smtClean="0"/>
              <a:t>Farsightedness </a:t>
            </a:r>
            <a:r>
              <a:rPr lang="en-US" dirty="0" smtClean="0"/>
              <a:t>(hyperopia) is where the lens remains too flat, preventing proper focus of near images.</a:t>
            </a:r>
          </a:p>
          <a:p>
            <a:endParaRPr lang="en-US" dirty="0"/>
          </a:p>
          <a:p>
            <a:r>
              <a:rPr lang="en-US" dirty="0" smtClean="0"/>
              <a:t>Age relatedness.</a:t>
            </a:r>
            <a:endParaRPr lang="en-US" dirty="0"/>
          </a:p>
        </p:txBody>
      </p:sp>
      <p:sp>
        <p:nvSpPr>
          <p:cNvPr id="7" name="Rectangle 6"/>
          <p:cNvSpPr/>
          <p:nvPr/>
        </p:nvSpPr>
        <p:spPr>
          <a:xfrm>
            <a:off x="4275834" y="5913120"/>
            <a:ext cx="2048766" cy="307777"/>
          </a:xfrm>
          <a:prstGeom prst="rect">
            <a:avLst/>
          </a:prstGeom>
        </p:spPr>
        <p:txBody>
          <a:bodyPr wrap="none">
            <a:spAutoFit/>
          </a:bodyPr>
          <a:lstStyle/>
          <a:p>
            <a:r>
              <a:rPr lang="en-US" sz="1400" dirty="0"/>
              <a:t>http://health.allrefer.com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52" y="980768"/>
            <a:ext cx="6096000" cy="4876800"/>
          </a:xfrm>
          <a:prstGeom prst="rect">
            <a:avLst/>
          </a:prstGeom>
        </p:spPr>
      </p:pic>
    </p:spTree>
    <p:extLst>
      <p:ext uri="{BB962C8B-B14F-4D97-AF65-F5344CB8AC3E}">
        <p14:creationId xmlns:p14="http://schemas.microsoft.com/office/powerpoint/2010/main" val="351433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Visual performance</a:t>
            </a:r>
            <a:br>
              <a:rPr lang="en-US" dirty="0"/>
            </a:br>
            <a:endParaRPr lang="en-US" dirty="0"/>
          </a:p>
        </p:txBody>
      </p:sp>
      <p:sp>
        <p:nvSpPr>
          <p:cNvPr id="3" name="Content Placeholder 2"/>
          <p:cNvSpPr>
            <a:spLocks noGrp="1"/>
          </p:cNvSpPr>
          <p:nvPr>
            <p:ph idx="1"/>
          </p:nvPr>
        </p:nvSpPr>
        <p:spPr>
          <a:xfrm>
            <a:off x="304800" y="1143000"/>
            <a:ext cx="4800600" cy="5257800"/>
          </a:xfrm>
        </p:spPr>
        <p:txBody>
          <a:bodyPr>
            <a:normAutofit fontScale="85000" lnSpcReduction="20000"/>
          </a:bodyPr>
          <a:lstStyle/>
          <a:p>
            <a:r>
              <a:rPr lang="en-US" b="1" dirty="0" smtClean="0"/>
              <a:t>Dark adaptation </a:t>
            </a:r>
            <a:r>
              <a:rPr lang="en-US" dirty="0" smtClean="0"/>
              <a:t>– </a:t>
            </a:r>
          </a:p>
          <a:p>
            <a:pPr marL="914400" lvl="1" indent="-514350">
              <a:buFont typeface="+mj-lt"/>
              <a:buAutoNum type="arabicPeriod"/>
            </a:pPr>
            <a:r>
              <a:rPr lang="en-US" dirty="0" smtClean="0"/>
              <a:t>pupil dilates.  Admits more light.</a:t>
            </a:r>
          </a:p>
          <a:p>
            <a:pPr marL="914400" lvl="1" indent="-514350">
              <a:buFont typeface="+mj-lt"/>
              <a:buAutoNum type="arabicPeriod"/>
            </a:pPr>
            <a:r>
              <a:rPr lang="en-US" dirty="0" smtClean="0"/>
              <a:t>Visual purple builds up in retina. Cones lose sensitivity. Rods predominate.  Color discrimination declines.</a:t>
            </a:r>
          </a:p>
          <a:p>
            <a:pPr marL="400050" lvl="1" indent="0">
              <a:buNone/>
            </a:pPr>
            <a:r>
              <a:rPr lang="en-US" dirty="0"/>
              <a:t>D</a:t>
            </a:r>
            <a:r>
              <a:rPr lang="en-US" dirty="0" smtClean="0"/>
              <a:t>ark adaptation typically takes 30 minutes or more. </a:t>
            </a:r>
          </a:p>
          <a:p>
            <a:pPr marL="400050" lvl="1" indent="0">
              <a:buNone/>
            </a:pPr>
            <a:r>
              <a:rPr lang="en-US" dirty="0" smtClean="0"/>
              <a:t>Light adaptation takes a few seconds or minutes at most.</a:t>
            </a:r>
          </a:p>
          <a:p>
            <a:r>
              <a:rPr lang="en-US" b="1" dirty="0" smtClean="0"/>
              <a:t>Contrast sensitivity </a:t>
            </a:r>
            <a:r>
              <a:rPr lang="en-US" dirty="0" smtClean="0"/>
              <a:t>- declines with age – this results in reduced capacity to perceive fine detail in a visual object </a:t>
            </a:r>
            <a:r>
              <a:rPr lang="en-US" sz="1900" dirty="0" smtClean="0"/>
              <a:t>(Grosvenor, 2013).</a:t>
            </a:r>
            <a:endParaRPr lang="en-US" sz="19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364133"/>
            <a:ext cx="3575957" cy="23349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699119"/>
            <a:ext cx="3584448" cy="2688336"/>
          </a:xfrm>
          <a:prstGeom prst="rect">
            <a:avLst/>
          </a:prstGeom>
        </p:spPr>
      </p:pic>
    </p:spTree>
    <p:extLst>
      <p:ext uri="{BB962C8B-B14F-4D97-AF65-F5344CB8AC3E}">
        <p14:creationId xmlns:p14="http://schemas.microsoft.com/office/powerpoint/2010/main" val="17527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 y="686604"/>
            <a:ext cx="9078686" cy="3755571"/>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a:t>Visual </a:t>
            </a:r>
            <a:r>
              <a:rPr lang="en-US" dirty="0" smtClean="0"/>
              <a:t>performance – Field of view</a:t>
            </a:r>
            <a:r>
              <a:rPr lang="en-US" dirty="0"/>
              <a:t/>
            </a:r>
            <a:br>
              <a:rPr lang="en-US" dirty="0"/>
            </a:br>
            <a:endParaRPr lang="en-US" dirty="0"/>
          </a:p>
        </p:txBody>
      </p:sp>
      <p:sp>
        <p:nvSpPr>
          <p:cNvPr id="3" name="Content Placeholder 2"/>
          <p:cNvSpPr>
            <a:spLocks noGrp="1"/>
          </p:cNvSpPr>
          <p:nvPr>
            <p:ph idx="1"/>
          </p:nvPr>
        </p:nvSpPr>
        <p:spPr>
          <a:xfrm>
            <a:off x="152400" y="4800600"/>
            <a:ext cx="8757729" cy="1600200"/>
          </a:xfrm>
        </p:spPr>
        <p:txBody>
          <a:bodyPr>
            <a:normAutofit fontScale="92500" lnSpcReduction="10000"/>
          </a:bodyPr>
          <a:lstStyle/>
          <a:p>
            <a:r>
              <a:rPr lang="en-US" sz="2400" b="1" dirty="0" smtClean="0"/>
              <a:t>Age &amp; field </a:t>
            </a:r>
            <a:r>
              <a:rPr lang="en-US" sz="2400" b="1" dirty="0"/>
              <a:t>of view</a:t>
            </a:r>
            <a:r>
              <a:rPr lang="en-US" sz="2400" dirty="0"/>
              <a:t>: </a:t>
            </a:r>
            <a:r>
              <a:rPr lang="en-US" sz="2400" dirty="0" smtClean="0"/>
              <a:t>900 people aged 52-102 years: "Whereas </a:t>
            </a:r>
            <a:r>
              <a:rPr lang="en-US" sz="2400" dirty="0"/>
              <a:t>standard field extent changes very little with age, attentional field size decreases dramatically, accompanied by enormous increases in variability. </a:t>
            </a:r>
            <a:r>
              <a:rPr lang="en-US" sz="2400" b="1" dirty="0" smtClean="0"/>
              <a:t>25% of </a:t>
            </a:r>
            <a:r>
              <a:rPr lang="en-US" sz="2400" b="1" dirty="0"/>
              <a:t>the oldest age group </a:t>
            </a:r>
            <a:r>
              <a:rPr lang="en-US" sz="2400" b="1" dirty="0" smtClean="0"/>
              <a:t>had </a:t>
            </a:r>
            <a:r>
              <a:rPr lang="en-US" sz="2400" b="1" dirty="0"/>
              <a:t>no peripheral fields</a:t>
            </a:r>
            <a:r>
              <a:rPr lang="en-US" sz="2400" dirty="0"/>
              <a:t> </a:t>
            </a:r>
            <a:r>
              <a:rPr lang="en-US" sz="2400" b="1" dirty="0"/>
              <a:t>under conditions of divided attention</a:t>
            </a:r>
            <a:r>
              <a:rPr lang="en-US" sz="2400" dirty="0" smtClean="0"/>
              <a:t>.“ </a:t>
            </a:r>
            <a:r>
              <a:rPr lang="en-US" sz="1400" dirty="0" smtClean="0">
                <a:hlinkClick r:id="rId3"/>
              </a:rPr>
              <a:t>http</a:t>
            </a:r>
            <a:r>
              <a:rPr lang="en-US" sz="1400" dirty="0">
                <a:hlinkClick r:id="rId3"/>
              </a:rPr>
              <a:t>://</a:t>
            </a:r>
            <a:r>
              <a:rPr lang="en-US" sz="1400" dirty="0" smtClean="0">
                <a:hlinkClick r:id="rId3"/>
              </a:rPr>
              <a:t>www.pacificu.edu/optometry/ce/courses/16554/agingeyepg3.cfm#attentional</a:t>
            </a:r>
            <a:r>
              <a:rPr lang="en-US" sz="1400" dirty="0" smtClean="0"/>
              <a:t> </a:t>
            </a:r>
            <a:endParaRPr lang="en-US" sz="14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14</a:t>
            </a:fld>
            <a:endParaRPr lang="en-US" dirty="0"/>
          </a:p>
        </p:txBody>
      </p:sp>
      <p:sp>
        <p:nvSpPr>
          <p:cNvPr id="7" name="Rectangle 6"/>
          <p:cNvSpPr/>
          <p:nvPr/>
        </p:nvSpPr>
        <p:spPr>
          <a:xfrm>
            <a:off x="6172200" y="3962400"/>
            <a:ext cx="2737929" cy="307777"/>
          </a:xfrm>
          <a:prstGeom prst="rect">
            <a:avLst/>
          </a:prstGeom>
        </p:spPr>
        <p:txBody>
          <a:bodyPr wrap="none">
            <a:spAutoFit/>
          </a:bodyPr>
          <a:lstStyle/>
          <a:p>
            <a:pPr algn="r"/>
            <a:r>
              <a:rPr lang="en-US" sz="1400" dirty="0"/>
              <a:t>http://www.technologyreview.com</a:t>
            </a:r>
          </a:p>
        </p:txBody>
      </p:sp>
      <p:sp>
        <p:nvSpPr>
          <p:cNvPr id="8" name="Rectangle 7"/>
          <p:cNvSpPr/>
          <p:nvPr/>
        </p:nvSpPr>
        <p:spPr>
          <a:xfrm>
            <a:off x="2840182" y="519682"/>
            <a:ext cx="4343400" cy="461665"/>
          </a:xfrm>
          <a:prstGeom prst="rect">
            <a:avLst/>
          </a:prstGeom>
        </p:spPr>
        <p:txBody>
          <a:bodyPr wrap="square">
            <a:spAutoFit/>
          </a:bodyPr>
          <a:lstStyle/>
          <a:p>
            <a:r>
              <a:rPr lang="en-US" sz="2400" b="1" dirty="0" smtClean="0"/>
              <a:t>Acuity </a:t>
            </a:r>
            <a:r>
              <a:rPr lang="en-US" sz="2400" b="1" dirty="0"/>
              <a:t>of </a:t>
            </a:r>
            <a:r>
              <a:rPr lang="en-US" sz="2400" b="1" dirty="0" smtClean="0"/>
              <a:t>portions </a:t>
            </a:r>
            <a:r>
              <a:rPr lang="en-US" sz="2400" b="1" dirty="0"/>
              <a:t>of </a:t>
            </a:r>
            <a:r>
              <a:rPr lang="en-US" sz="2400" b="1" dirty="0" smtClean="0"/>
              <a:t>visual </a:t>
            </a:r>
            <a:r>
              <a:rPr lang="en-US" sz="2400" b="1" dirty="0"/>
              <a:t>field</a:t>
            </a:r>
          </a:p>
        </p:txBody>
      </p:sp>
    </p:spTree>
    <p:extLst>
      <p:ext uri="{BB962C8B-B14F-4D97-AF65-F5344CB8AC3E}">
        <p14:creationId xmlns:p14="http://schemas.microsoft.com/office/powerpoint/2010/main" val="401405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dirty="0"/>
              <a:t>Color blindness</a:t>
            </a:r>
            <a:br>
              <a:rPr lang="en-US" dirty="0"/>
            </a:br>
            <a:endParaRPr lang="en-US" dirty="0"/>
          </a:p>
        </p:txBody>
      </p:sp>
      <p:sp>
        <p:nvSpPr>
          <p:cNvPr id="3" name="Content Placeholder 2"/>
          <p:cNvSpPr>
            <a:spLocks noGrp="1"/>
          </p:cNvSpPr>
          <p:nvPr>
            <p:ph idx="1"/>
          </p:nvPr>
        </p:nvSpPr>
        <p:spPr>
          <a:xfrm>
            <a:off x="-19664" y="836314"/>
            <a:ext cx="3886200" cy="5287963"/>
          </a:xfrm>
        </p:spPr>
        <p:txBody>
          <a:bodyPr>
            <a:normAutofit fontScale="70000" lnSpcReduction="20000"/>
          </a:bodyPr>
          <a:lstStyle/>
          <a:p>
            <a:r>
              <a:rPr lang="en-US" dirty="0" smtClean="0"/>
              <a:t>Color </a:t>
            </a:r>
            <a:r>
              <a:rPr lang="en-US" dirty="0"/>
              <a:t>blindness changes the sensitivity of the eye as a function of wavelength. </a:t>
            </a:r>
            <a:endParaRPr lang="en-US" dirty="0" smtClean="0"/>
          </a:p>
          <a:p>
            <a:r>
              <a:rPr lang="en-US" b="1" dirty="0">
                <a:solidFill>
                  <a:srgbClr val="FF0000"/>
                </a:solidFill>
              </a:rPr>
              <a:t>Red</a:t>
            </a:r>
            <a:r>
              <a:rPr lang="en-US" dirty="0"/>
              <a:t>/</a:t>
            </a:r>
            <a:r>
              <a:rPr lang="en-US" b="1" dirty="0">
                <a:solidFill>
                  <a:srgbClr val="00B050"/>
                </a:solidFill>
              </a:rPr>
              <a:t>Green</a:t>
            </a:r>
            <a:r>
              <a:rPr lang="en-US" dirty="0"/>
              <a:t> or </a:t>
            </a:r>
            <a:r>
              <a:rPr lang="en-US" b="1" dirty="0">
                <a:solidFill>
                  <a:schemeClr val="tx2">
                    <a:lumMod val="40000"/>
                    <a:lumOff val="60000"/>
                  </a:schemeClr>
                </a:solidFill>
              </a:rPr>
              <a:t>Blue</a:t>
            </a:r>
            <a:r>
              <a:rPr lang="en-US" dirty="0"/>
              <a:t>/</a:t>
            </a:r>
            <a:r>
              <a:rPr lang="en-US" b="1" dirty="0">
                <a:solidFill>
                  <a:srgbClr val="FFC000"/>
                </a:solidFill>
              </a:rPr>
              <a:t>Yellow</a:t>
            </a:r>
            <a:r>
              <a:rPr lang="en-US" dirty="0"/>
              <a:t> </a:t>
            </a:r>
            <a:r>
              <a:rPr lang="en-US" dirty="0" smtClean="0"/>
              <a:t>commonly problematic.</a:t>
            </a:r>
            <a:endParaRPr lang="en-US" dirty="0"/>
          </a:p>
          <a:p>
            <a:r>
              <a:rPr lang="en-US" b="1" dirty="0" err="1" smtClean="0"/>
              <a:t>Protanopia</a:t>
            </a:r>
            <a:r>
              <a:rPr lang="en-US" dirty="0"/>
              <a:t>, </a:t>
            </a:r>
            <a:r>
              <a:rPr lang="en-US" dirty="0" smtClean="0"/>
              <a:t>peak response shifts toward short-wave </a:t>
            </a:r>
            <a:r>
              <a:rPr lang="en-US" dirty="0"/>
              <a:t>part of the spectrum </a:t>
            </a:r>
            <a:r>
              <a:rPr lang="en-US" dirty="0" smtClean="0"/>
              <a:t>(c. </a:t>
            </a:r>
            <a:r>
              <a:rPr lang="en-US" dirty="0"/>
              <a:t>540 nm</a:t>
            </a:r>
            <a:r>
              <a:rPr lang="en-US" dirty="0" smtClean="0"/>
              <a:t>). </a:t>
            </a:r>
          </a:p>
          <a:p>
            <a:r>
              <a:rPr lang="en-US" b="1" dirty="0" smtClean="0"/>
              <a:t>Deuteranopia</a:t>
            </a:r>
            <a:r>
              <a:rPr lang="en-US" dirty="0"/>
              <a:t>, </a:t>
            </a:r>
            <a:r>
              <a:rPr lang="en-US" dirty="0" smtClean="0"/>
              <a:t>peak response shifts upward to </a:t>
            </a:r>
            <a:r>
              <a:rPr lang="en-US" dirty="0"/>
              <a:t>about 560 nm</a:t>
            </a:r>
            <a:r>
              <a:rPr lang="en-US" dirty="0" smtClean="0"/>
              <a:t>. No </a:t>
            </a:r>
            <a:r>
              <a:rPr lang="en-US" dirty="0"/>
              <a:t>sensitivity to light of wavelengths </a:t>
            </a:r>
            <a:r>
              <a:rPr lang="en-US" dirty="0" smtClean="0"/>
              <a:t>&gt;670</a:t>
            </a:r>
            <a:r>
              <a:rPr lang="en-US" dirty="0"/>
              <a:t> nm.</a:t>
            </a:r>
          </a:p>
          <a:p>
            <a:r>
              <a:rPr lang="en-US" b="1" dirty="0" smtClean="0"/>
              <a:t>Cataracts</a:t>
            </a:r>
            <a:r>
              <a:rPr lang="en-US" dirty="0" smtClean="0"/>
              <a:t> shift maximum </a:t>
            </a:r>
            <a:r>
              <a:rPr lang="en-US" dirty="0"/>
              <a:t>of sensitivity to the red part of the spectrum and </a:t>
            </a:r>
            <a:r>
              <a:rPr lang="en-US" dirty="0" smtClean="0"/>
              <a:t>narrow </a:t>
            </a:r>
            <a:r>
              <a:rPr lang="en-US" dirty="0"/>
              <a:t>the range of perceived wavelengths.</a:t>
            </a:r>
          </a:p>
          <a:p>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15</a:t>
            </a:fld>
            <a:endParaRPr lang="en-US"/>
          </a:p>
        </p:txBody>
      </p:sp>
      <p:sp>
        <p:nvSpPr>
          <p:cNvPr id="6" name="Rectangle 5"/>
          <p:cNvSpPr/>
          <p:nvPr/>
        </p:nvSpPr>
        <p:spPr>
          <a:xfrm>
            <a:off x="3962401" y="4110210"/>
            <a:ext cx="5148942" cy="738664"/>
          </a:xfrm>
          <a:prstGeom prst="rect">
            <a:avLst/>
          </a:prstGeom>
        </p:spPr>
        <p:txBody>
          <a:bodyPr wrap="square">
            <a:spAutoFit/>
          </a:bodyPr>
          <a:lstStyle/>
          <a:p>
            <a:r>
              <a:rPr lang="en-US" sz="1400" dirty="0"/>
              <a:t>Protanopic (green) and deuteranopic (red) luminosity functions</a:t>
            </a:r>
            <a:r>
              <a:rPr lang="en-US" sz="1400" dirty="0" smtClean="0"/>
              <a:t>. </a:t>
            </a:r>
          </a:p>
          <a:p>
            <a:r>
              <a:rPr lang="en-US" sz="1400" dirty="0" smtClean="0"/>
              <a:t>The </a:t>
            </a:r>
            <a:r>
              <a:rPr lang="en-US" sz="1400" dirty="0"/>
              <a:t>standard photopic curve is shown in yellow</a:t>
            </a:r>
            <a:r>
              <a:rPr lang="en-US" sz="1400" dirty="0" smtClean="0"/>
              <a:t>. </a:t>
            </a:r>
          </a:p>
          <a:p>
            <a:r>
              <a:rPr lang="en-US" sz="1400" dirty="0" smtClean="0"/>
              <a:t>Source: </a:t>
            </a:r>
            <a:r>
              <a:rPr lang="en-US" sz="1000" dirty="0" smtClean="0">
                <a:hlinkClick r:id="rId2"/>
              </a:rPr>
              <a:t>http</a:t>
            </a:r>
            <a:r>
              <a:rPr lang="en-US" sz="1000" dirty="0">
                <a:hlinkClick r:id="rId2"/>
              </a:rPr>
              <a:t>://</a:t>
            </a:r>
            <a:r>
              <a:rPr lang="en-US" sz="1000" dirty="0" smtClean="0">
                <a:hlinkClick r:id="rId2"/>
              </a:rPr>
              <a:t>en.wikipedia.org/wiki/Luminosity_function#Color_blindness</a:t>
            </a:r>
            <a:r>
              <a:rPr lang="en-US" sz="1000" dirty="0" smtClean="0"/>
              <a:t> </a:t>
            </a:r>
            <a:endParaRPr lang="en-US" sz="1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352" y="836314"/>
            <a:ext cx="5273040" cy="3268980"/>
          </a:xfrm>
          <a:prstGeom prst="rect">
            <a:avLst/>
          </a:prstGeom>
        </p:spPr>
      </p:pic>
    </p:spTree>
    <p:extLst>
      <p:ext uri="{BB962C8B-B14F-4D97-AF65-F5344CB8AC3E}">
        <p14:creationId xmlns:p14="http://schemas.microsoft.com/office/powerpoint/2010/main" val="336770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39" y="0"/>
            <a:ext cx="8229600" cy="685800"/>
          </a:xfrm>
        </p:spPr>
        <p:txBody>
          <a:bodyPr>
            <a:normAutofit fontScale="90000"/>
          </a:bodyPr>
          <a:lstStyle/>
          <a:p>
            <a:r>
              <a:rPr lang="en-US" dirty="0" smtClean="0"/>
              <a:t>Cataracts</a:t>
            </a:r>
            <a:endParaRPr lang="en-US" dirty="0"/>
          </a:p>
        </p:txBody>
      </p:sp>
      <p:sp>
        <p:nvSpPr>
          <p:cNvPr id="3" name="Content Placeholder 2"/>
          <p:cNvSpPr>
            <a:spLocks noGrp="1"/>
          </p:cNvSpPr>
          <p:nvPr>
            <p:ph idx="1"/>
          </p:nvPr>
        </p:nvSpPr>
        <p:spPr>
          <a:xfrm>
            <a:off x="2286000" y="685800"/>
            <a:ext cx="6858000" cy="5791200"/>
          </a:xfrm>
        </p:spPr>
        <p:txBody>
          <a:bodyPr>
            <a:normAutofit fontScale="62500" lnSpcReduction="20000"/>
          </a:bodyPr>
          <a:lstStyle/>
          <a:p>
            <a:pPr marL="0" indent="0">
              <a:buNone/>
            </a:pPr>
            <a:r>
              <a:rPr lang="en-US" sz="3500" b="1" dirty="0"/>
              <a:t>C</a:t>
            </a:r>
            <a:r>
              <a:rPr lang="en-US" sz="3500" b="1" dirty="0" smtClean="0"/>
              <a:t>ataract: </a:t>
            </a:r>
            <a:r>
              <a:rPr lang="en-US" sz="3500" dirty="0" smtClean="0"/>
              <a:t>yellow-brown pigment is deposited, clouding the lens. </a:t>
            </a:r>
          </a:p>
          <a:p>
            <a:pPr marL="0" indent="0">
              <a:buNone/>
            </a:pPr>
            <a:r>
              <a:rPr lang="en-US" sz="3500" dirty="0" smtClean="0"/>
              <a:t>Obstructs light and impairs focusing. </a:t>
            </a:r>
          </a:p>
          <a:p>
            <a:pPr marL="0" indent="0">
              <a:buNone/>
            </a:pPr>
            <a:endParaRPr lang="en-US" sz="1300" dirty="0" smtClean="0"/>
          </a:p>
          <a:p>
            <a:pPr marL="0" indent="0">
              <a:buNone/>
            </a:pPr>
            <a:r>
              <a:rPr lang="en-US" sz="3500" b="1" dirty="0" smtClean="0"/>
              <a:t>Most </a:t>
            </a:r>
            <a:r>
              <a:rPr lang="en-US" sz="3500" b="1" dirty="0"/>
              <a:t>common cause of </a:t>
            </a:r>
            <a:r>
              <a:rPr lang="en-US" sz="3500" b="1" dirty="0" smtClean="0"/>
              <a:t>blindness globally (51% – WHO).  </a:t>
            </a:r>
          </a:p>
          <a:p>
            <a:pPr marL="0" indent="0">
              <a:buNone/>
            </a:pPr>
            <a:endParaRPr lang="en-US" sz="2000" b="1" dirty="0" smtClean="0"/>
          </a:p>
          <a:p>
            <a:pPr marL="0" indent="0">
              <a:buNone/>
            </a:pPr>
            <a:r>
              <a:rPr lang="en-US" sz="3500" b="1" dirty="0" smtClean="0"/>
              <a:t>Causal factors:</a:t>
            </a:r>
          </a:p>
          <a:p>
            <a:pPr marL="0" lvl="1" indent="0">
              <a:buNone/>
            </a:pPr>
            <a:r>
              <a:rPr lang="en-US" sz="3500" dirty="0" smtClean="0"/>
              <a:t>Aging</a:t>
            </a:r>
            <a:r>
              <a:rPr lang="en-US" sz="3500" dirty="0"/>
              <a:t>, </a:t>
            </a:r>
            <a:r>
              <a:rPr lang="en-US" sz="3500" dirty="0" smtClean="0"/>
              <a:t>diabetes, hypertension, radiation, including X-Rays,  UV-B light, toxins, blunt trauma, excessive heat (e.g. furnace work), genetics, skin diseases (e.g. eczema, atopic dermatitis, </a:t>
            </a:r>
            <a:r>
              <a:rPr lang="en-US" sz="3500" dirty="0" err="1" smtClean="0"/>
              <a:t>ichthyosis</a:t>
            </a:r>
            <a:r>
              <a:rPr lang="en-US" sz="3500" dirty="0" smtClean="0"/>
              <a:t>), Smoking (2x to 3x risk), drugs (corticosteroids, </a:t>
            </a:r>
            <a:r>
              <a:rPr lang="en-US" sz="3500" dirty="0" err="1" smtClean="0"/>
              <a:t>quetiapine</a:t>
            </a:r>
            <a:r>
              <a:rPr lang="en-US" sz="3500" dirty="0" smtClean="0"/>
              <a:t>, haloperidol, </a:t>
            </a:r>
            <a:r>
              <a:rPr lang="en-US" sz="3500" dirty="0" err="1" smtClean="0"/>
              <a:t>miotics</a:t>
            </a:r>
            <a:r>
              <a:rPr lang="en-US" sz="3500" dirty="0" smtClean="0"/>
              <a:t>, </a:t>
            </a:r>
            <a:r>
              <a:rPr lang="en-US" sz="3500" dirty="0" err="1" smtClean="0"/>
              <a:t>triparanol</a:t>
            </a:r>
            <a:r>
              <a:rPr lang="en-US" sz="3500" dirty="0" smtClean="0"/>
              <a:t>), Iodine deficiency, many other causes</a:t>
            </a:r>
          </a:p>
          <a:p>
            <a:pPr marL="0" indent="0">
              <a:buNone/>
            </a:pPr>
            <a:endParaRPr lang="en-US" sz="3500" b="1" dirty="0" smtClean="0"/>
          </a:p>
          <a:p>
            <a:pPr marL="0" indent="0">
              <a:buNone/>
            </a:pPr>
            <a:r>
              <a:rPr lang="en-US" sz="3500" b="1" dirty="0" smtClean="0"/>
              <a:t>Problems associated with cataracts: </a:t>
            </a:r>
            <a:endParaRPr lang="en-US" b="1" dirty="0" smtClean="0"/>
          </a:p>
          <a:p>
            <a:pPr marL="0" lvl="1" indent="0">
              <a:buNone/>
            </a:pPr>
            <a:r>
              <a:rPr lang="en-US" sz="3500" dirty="0" smtClean="0"/>
              <a:t>Impaired color perception, reduced contrast, driving, reading, recognizing faces, coping with glare. </a:t>
            </a:r>
          </a:p>
          <a:p>
            <a:pPr marL="0" lvl="1" indent="0">
              <a:buNone/>
            </a:pPr>
            <a:endParaRPr lang="en-US" sz="1800" dirty="0" smtClean="0"/>
          </a:p>
          <a:p>
            <a:pPr marL="0" lvl="1" indent="0">
              <a:buNone/>
            </a:pPr>
            <a:r>
              <a:rPr lang="en-US" sz="3500" dirty="0" smtClean="0"/>
              <a:t>Post surgery 90% achieve only 20/40 vision.</a:t>
            </a:r>
            <a:endParaRPr lang="en-US" sz="35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16</a:t>
            </a:fld>
            <a:endParaRPr lang="en-US"/>
          </a:p>
        </p:txBody>
      </p:sp>
      <p:sp>
        <p:nvSpPr>
          <p:cNvPr id="9" name="TextBox 8"/>
          <p:cNvSpPr txBox="1"/>
          <p:nvPr/>
        </p:nvSpPr>
        <p:spPr>
          <a:xfrm>
            <a:off x="191728" y="6219525"/>
            <a:ext cx="1909305" cy="338554"/>
          </a:xfrm>
          <a:prstGeom prst="rect">
            <a:avLst/>
          </a:prstGeom>
          <a:noFill/>
        </p:spPr>
        <p:txBody>
          <a:bodyPr wrap="none" rtlCol="0">
            <a:spAutoFit/>
          </a:bodyPr>
          <a:lstStyle/>
          <a:p>
            <a:r>
              <a:rPr lang="en-US" sz="1600" dirty="0" smtClean="0">
                <a:hlinkClick r:id="rId2"/>
              </a:rPr>
              <a:t>www.lighthouse.org</a:t>
            </a:r>
            <a:r>
              <a:rPr lang="en-US" sz="1600" dirty="0" smtClean="0"/>
              <a:t> </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28" y="853304"/>
            <a:ext cx="1981200" cy="26770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29" y="3530403"/>
            <a:ext cx="1975104" cy="2656114"/>
          </a:xfrm>
          <a:prstGeom prst="rect">
            <a:avLst/>
          </a:prstGeom>
        </p:spPr>
      </p:pic>
    </p:spTree>
    <p:extLst>
      <p:ext uri="{BB962C8B-B14F-4D97-AF65-F5344CB8AC3E}">
        <p14:creationId xmlns:p14="http://schemas.microsoft.com/office/powerpoint/2010/main" val="351303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Cataracts: Lighting needs</a:t>
            </a:r>
            <a:endParaRPr lang="en-US" dirty="0"/>
          </a:p>
        </p:txBody>
      </p:sp>
      <p:sp>
        <p:nvSpPr>
          <p:cNvPr id="3" name="Content Placeholder 2"/>
          <p:cNvSpPr>
            <a:spLocks noGrp="1"/>
          </p:cNvSpPr>
          <p:nvPr>
            <p:ph idx="1"/>
          </p:nvPr>
        </p:nvSpPr>
        <p:spPr>
          <a:xfrm>
            <a:off x="304800" y="990600"/>
            <a:ext cx="5181600" cy="4876800"/>
          </a:xfrm>
        </p:spPr>
        <p:txBody>
          <a:bodyPr>
            <a:noAutofit/>
          </a:bodyPr>
          <a:lstStyle/>
          <a:p>
            <a:pPr marL="0" indent="0">
              <a:buNone/>
            </a:pPr>
            <a:r>
              <a:rPr lang="en-US" sz="1600" dirty="0" smtClean="0"/>
              <a:t>The </a:t>
            </a:r>
            <a:r>
              <a:rPr lang="en-US" sz="1600" dirty="0"/>
              <a:t>American Foundation for the Blind </a:t>
            </a:r>
            <a:r>
              <a:rPr lang="en-US" sz="1600" dirty="0" smtClean="0"/>
              <a:t>has </a:t>
            </a:r>
            <a:r>
              <a:rPr lang="en-US" sz="1600" dirty="0"/>
              <a:t>suggested </a:t>
            </a:r>
            <a:r>
              <a:rPr lang="en-US" sz="1600" dirty="0" smtClean="0"/>
              <a:t>"</a:t>
            </a:r>
            <a:r>
              <a:rPr lang="en-US" sz="1600" dirty="0"/>
              <a:t>Ways to Help Individuals with Cataracts":</a:t>
            </a:r>
          </a:p>
          <a:p>
            <a:r>
              <a:rPr lang="en-US" sz="1600" dirty="0"/>
              <a:t>Use bright primary colors with high contrast, </a:t>
            </a:r>
          </a:p>
          <a:p>
            <a:r>
              <a:rPr lang="en-US" sz="1600" dirty="0"/>
              <a:t>Provide reading materials that have high contrast, such as large black print on white or light yellow paper, a minimum of 18 point, </a:t>
            </a:r>
          </a:p>
          <a:p>
            <a:r>
              <a:rPr lang="en-US" sz="1600" dirty="0"/>
              <a:t>If printing, use black felt-tip pens on white paper for highest contrast, </a:t>
            </a:r>
          </a:p>
          <a:p>
            <a:r>
              <a:rPr lang="en-US" sz="1600" dirty="0"/>
              <a:t>Adjust window shades to reduce direct sunlight, and </a:t>
            </a:r>
          </a:p>
          <a:p>
            <a:r>
              <a:rPr lang="en-US" sz="1600" dirty="0"/>
              <a:t>Wear sunglasses and a hat when outdoors on sunny days. </a:t>
            </a:r>
            <a:r>
              <a:rPr lang="en-US" sz="1600" dirty="0" smtClean="0"/>
              <a:t> Blue filter sunglasses post surgery.</a:t>
            </a:r>
          </a:p>
          <a:p>
            <a:pPr marL="0" indent="0" algn="r">
              <a:buNone/>
            </a:pPr>
            <a:r>
              <a:rPr lang="en-US" sz="1600" dirty="0">
                <a:hlinkClick r:id="rId2"/>
              </a:rPr>
              <a:t>http://</a:t>
            </a:r>
            <a:r>
              <a:rPr lang="en-US" sz="1600" dirty="0" smtClean="0">
                <a:hlinkClick r:id="rId2"/>
              </a:rPr>
              <a:t>www.pacificu.edu</a:t>
            </a:r>
            <a:r>
              <a:rPr lang="en-US" sz="1600" dirty="0" smtClean="0"/>
              <a:t> </a:t>
            </a:r>
            <a:endParaRPr lang="en-US" sz="1600" dirty="0"/>
          </a:p>
          <a:p>
            <a:pPr marL="0" indent="0">
              <a:buNone/>
            </a:pPr>
            <a:r>
              <a:rPr lang="en-US" sz="1600" b="1" dirty="0" smtClean="0"/>
              <a:t>Lighting:</a:t>
            </a:r>
            <a:endParaRPr lang="en-US" sz="1600" b="1" dirty="0"/>
          </a:p>
          <a:p>
            <a:r>
              <a:rPr lang="en-US" sz="1600" dirty="0" smtClean="0"/>
              <a:t>Incandescent </a:t>
            </a:r>
            <a:r>
              <a:rPr lang="en-US" sz="1600" dirty="0"/>
              <a:t>lamps or "warm" fluorescents may cause less glare than "daylight" fluorescents, but may not render color so well</a:t>
            </a:r>
            <a:r>
              <a:rPr lang="en-US" sz="1600" dirty="0" smtClean="0"/>
              <a:t>. Incandescents </a:t>
            </a:r>
            <a:r>
              <a:rPr lang="en-US" sz="1600" dirty="0"/>
              <a:t>less efficient, radiate more heat - </a:t>
            </a:r>
            <a:r>
              <a:rPr lang="en-US" sz="1600" dirty="0" smtClean="0"/>
              <a:t>a </a:t>
            </a:r>
            <a:r>
              <a:rPr lang="en-US" sz="1600" dirty="0"/>
              <a:t>problem if positioned close to user's face or </a:t>
            </a:r>
            <a:r>
              <a:rPr lang="en-US" sz="1600" dirty="0" smtClean="0"/>
              <a:t>body.</a:t>
            </a:r>
          </a:p>
          <a:p>
            <a:r>
              <a:rPr lang="en-US" sz="1600" dirty="0" smtClean="0"/>
              <a:t>Key is to eliminate sources of glare, and provide sufficient task illumination and optimize task visibility.</a:t>
            </a:r>
            <a:endParaRPr lang="en-US" sz="1600" dirty="0"/>
          </a:p>
          <a:p>
            <a:endParaRPr lang="en-US" sz="16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345" y="1981200"/>
            <a:ext cx="3615655" cy="2114026"/>
          </a:xfrm>
          <a:prstGeom prst="rect">
            <a:avLst/>
          </a:prstGeom>
        </p:spPr>
      </p:pic>
    </p:spTree>
    <p:extLst>
      <p:ext uri="{BB962C8B-B14F-4D97-AF65-F5344CB8AC3E}">
        <p14:creationId xmlns:p14="http://schemas.microsoft.com/office/powerpoint/2010/main" val="330481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Macular degeneration</a:t>
            </a:r>
            <a:endParaRPr lang="en-US" dirty="0"/>
          </a:p>
        </p:txBody>
      </p:sp>
      <p:sp>
        <p:nvSpPr>
          <p:cNvPr id="3" name="Content Placeholder 2"/>
          <p:cNvSpPr>
            <a:spLocks noGrp="1"/>
          </p:cNvSpPr>
          <p:nvPr>
            <p:ph idx="1"/>
          </p:nvPr>
        </p:nvSpPr>
        <p:spPr>
          <a:xfrm>
            <a:off x="4953000" y="1130991"/>
            <a:ext cx="3962400" cy="4525963"/>
          </a:xfrm>
        </p:spPr>
        <p:txBody>
          <a:bodyPr>
            <a:normAutofit/>
          </a:bodyPr>
          <a:lstStyle/>
          <a:p>
            <a:r>
              <a:rPr lang="en-US" sz="2400" dirty="0"/>
              <a:t>Age-Related Macular Degeneration (AMD) </a:t>
            </a:r>
            <a:r>
              <a:rPr lang="en-US" sz="2400" dirty="0" smtClean="0"/>
              <a:t>= “</a:t>
            </a:r>
            <a:r>
              <a:rPr lang="en-US" sz="2400" dirty="0"/>
              <a:t>a progressive retinal disease, usually occurring at age 55 or older, with multiple environmental and genetic </a:t>
            </a:r>
            <a:r>
              <a:rPr lang="en-US" sz="2400" dirty="0" smtClean="0"/>
              <a:t>factors.” </a:t>
            </a:r>
            <a:r>
              <a:rPr lang="en-US" sz="1800" dirty="0" smtClean="0"/>
              <a:t>(AMD </a:t>
            </a:r>
            <a:r>
              <a:rPr lang="en-US" sz="1800" dirty="0"/>
              <a:t>Alliance </a:t>
            </a:r>
            <a:r>
              <a:rPr lang="en-US" sz="1800" dirty="0" smtClean="0"/>
              <a:t>International).</a:t>
            </a:r>
          </a:p>
          <a:p>
            <a:r>
              <a:rPr lang="en-US" sz="2400" dirty="0" smtClean="0"/>
              <a:t>Central visual field (macula) is destroyed.</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18</a:t>
            </a:fld>
            <a:endParaRPr lang="en-US"/>
          </a:p>
        </p:txBody>
      </p:sp>
      <p:sp>
        <p:nvSpPr>
          <p:cNvPr id="8" name="TextBox 7"/>
          <p:cNvSpPr txBox="1"/>
          <p:nvPr/>
        </p:nvSpPr>
        <p:spPr>
          <a:xfrm>
            <a:off x="1565775" y="4188600"/>
            <a:ext cx="1909305" cy="338554"/>
          </a:xfrm>
          <a:prstGeom prst="rect">
            <a:avLst/>
          </a:prstGeom>
          <a:noFill/>
        </p:spPr>
        <p:txBody>
          <a:bodyPr wrap="none" rtlCol="0">
            <a:spAutoFit/>
          </a:bodyPr>
          <a:lstStyle/>
          <a:p>
            <a:r>
              <a:rPr lang="en-US" sz="1600" dirty="0" smtClean="0">
                <a:hlinkClick r:id="rId2"/>
              </a:rPr>
              <a:t>www.lighthouse.org</a:t>
            </a:r>
            <a:r>
              <a:rPr lang="en-US" sz="1600" dirty="0" smtClean="0"/>
              <a:t> </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8132"/>
            <a:ext cx="2507456" cy="33027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343" y="987025"/>
            <a:ext cx="2353235" cy="3233530"/>
          </a:xfrm>
          <a:prstGeom prst="rect">
            <a:avLst/>
          </a:prstGeom>
        </p:spPr>
      </p:pic>
    </p:spTree>
    <p:extLst>
      <p:ext uri="{BB962C8B-B14F-4D97-AF65-F5344CB8AC3E}">
        <p14:creationId xmlns:p14="http://schemas.microsoft.com/office/powerpoint/2010/main" val="229015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018" y="1262175"/>
            <a:ext cx="3124200" cy="2389909"/>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Macular Degeneration: Lighting needs</a:t>
            </a:r>
            <a:endParaRPr lang="en-US" dirty="0"/>
          </a:p>
        </p:txBody>
      </p:sp>
      <p:sp>
        <p:nvSpPr>
          <p:cNvPr id="3" name="Content Placeholder 2"/>
          <p:cNvSpPr>
            <a:spLocks noGrp="1"/>
          </p:cNvSpPr>
          <p:nvPr>
            <p:ph idx="1"/>
          </p:nvPr>
        </p:nvSpPr>
        <p:spPr>
          <a:xfrm>
            <a:off x="152400" y="1066800"/>
            <a:ext cx="4495800" cy="4800600"/>
          </a:xfrm>
        </p:spPr>
        <p:txBody>
          <a:bodyPr>
            <a:normAutofit fontScale="92500" lnSpcReduction="10000"/>
          </a:bodyPr>
          <a:lstStyle/>
          <a:p>
            <a:r>
              <a:rPr lang="en-US" sz="2400" dirty="0" err="1"/>
              <a:t>Chromalux</a:t>
            </a:r>
            <a:r>
              <a:rPr lang="en-US" sz="2400" dirty="0"/>
              <a:t> bulbs (60 or 100 watts) </a:t>
            </a:r>
            <a:r>
              <a:rPr lang="en-US" sz="2400" dirty="0" smtClean="0"/>
              <a:t>– full spectrum lamps may be helpful for some people with </a:t>
            </a:r>
            <a:r>
              <a:rPr lang="en-US" sz="2400" dirty="0"/>
              <a:t>macular degeneration. </a:t>
            </a:r>
            <a:endParaRPr lang="en-US" sz="2400" dirty="0" smtClean="0"/>
          </a:p>
          <a:p>
            <a:r>
              <a:rPr lang="en-US" sz="2400" dirty="0" smtClean="0"/>
              <a:t>Halogen </a:t>
            </a:r>
            <a:r>
              <a:rPr lang="en-US" sz="2400" dirty="0"/>
              <a:t>lamps, </a:t>
            </a:r>
            <a:r>
              <a:rPr lang="en-US" sz="2400" dirty="0" smtClean="0"/>
              <a:t>used </a:t>
            </a:r>
            <a:r>
              <a:rPr lang="en-US" sz="2400" dirty="0"/>
              <a:t>in the proper fixture, are safe and efficient, </a:t>
            </a:r>
            <a:r>
              <a:rPr lang="en-US" sz="2400" dirty="0" smtClean="0"/>
              <a:t>can </a:t>
            </a:r>
            <a:r>
              <a:rPr lang="en-US" sz="2400" dirty="0"/>
              <a:t>provide high-intensity light in a small space</a:t>
            </a:r>
            <a:r>
              <a:rPr lang="en-US" sz="2400" dirty="0" smtClean="0"/>
              <a:t>.</a:t>
            </a:r>
          </a:p>
          <a:p>
            <a:r>
              <a:rPr lang="en-US" sz="2400" dirty="0"/>
              <a:t>High intensity blue light </a:t>
            </a:r>
            <a:r>
              <a:rPr lang="en-US" sz="2400" dirty="0" smtClean="0"/>
              <a:t>destroys </a:t>
            </a:r>
            <a:r>
              <a:rPr lang="en-US" sz="2400" b="1" dirty="0" smtClean="0"/>
              <a:t>lipofuscin</a:t>
            </a:r>
            <a:r>
              <a:rPr lang="en-US" sz="2400" dirty="0" smtClean="0"/>
              <a:t> (a molecule that increases in the retina with age), causing oxidative damage. Lighting should not accentuate the blue spectrum if it is of high intensity or endured for long periods.</a:t>
            </a:r>
            <a:endParaRPr lang="en-US" sz="24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19</a:t>
            </a:fld>
            <a:endParaRPr lang="en-US"/>
          </a:p>
        </p:txBody>
      </p:sp>
      <p:pic>
        <p:nvPicPr>
          <p:cNvPr id="7172" name="Picture 4" descr="http://lightingproducts.com/images/chromalux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1060727"/>
            <a:ext cx="1804219" cy="4731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049" y="3552817"/>
            <a:ext cx="2397760" cy="15422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5220" y="5095105"/>
            <a:ext cx="2445834" cy="1524000"/>
          </a:xfrm>
          <a:prstGeom prst="rect">
            <a:avLst/>
          </a:prstGeom>
        </p:spPr>
      </p:pic>
    </p:spTree>
    <p:extLst>
      <p:ext uri="{BB962C8B-B14F-4D97-AF65-F5344CB8AC3E}">
        <p14:creationId xmlns:p14="http://schemas.microsoft.com/office/powerpoint/2010/main" val="292296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1096514"/>
            <a:ext cx="9143999" cy="502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t>Overview</a:t>
            </a:r>
            <a:endParaRPr lang="en-US" dirty="0"/>
          </a:p>
        </p:txBody>
      </p:sp>
      <p:sp>
        <p:nvSpPr>
          <p:cNvPr id="3" name="Content Placeholder 2"/>
          <p:cNvSpPr>
            <a:spLocks noGrp="1"/>
          </p:cNvSpPr>
          <p:nvPr>
            <p:ph idx="1"/>
          </p:nvPr>
        </p:nvSpPr>
        <p:spPr>
          <a:xfrm>
            <a:off x="457200" y="990600"/>
            <a:ext cx="7696200" cy="3657600"/>
          </a:xfrm>
        </p:spPr>
        <p:txBody>
          <a:bodyPr>
            <a:noAutofit/>
          </a:bodyPr>
          <a:lstStyle/>
          <a:p>
            <a:r>
              <a:rPr lang="en-US" b="1" dirty="0" smtClean="0">
                <a:solidFill>
                  <a:srgbClr val="FFFF00"/>
                </a:solidFill>
              </a:rPr>
              <a:t>Importance of proper lighting</a:t>
            </a:r>
          </a:p>
          <a:p>
            <a:r>
              <a:rPr lang="en-US" b="1" dirty="0" smtClean="0">
                <a:solidFill>
                  <a:srgbClr val="FFFF00"/>
                </a:solidFill>
              </a:rPr>
              <a:t>Lighting </a:t>
            </a:r>
            <a:r>
              <a:rPr lang="en-US" b="1" dirty="0">
                <a:solidFill>
                  <a:srgbClr val="FFFF00"/>
                </a:solidFill>
              </a:rPr>
              <a:t>problems </a:t>
            </a:r>
          </a:p>
          <a:p>
            <a:r>
              <a:rPr lang="en-US" b="1" dirty="0" smtClean="0">
                <a:solidFill>
                  <a:srgbClr val="FFFF00"/>
                </a:solidFill>
              </a:rPr>
              <a:t>Visual performance</a:t>
            </a:r>
          </a:p>
          <a:p>
            <a:r>
              <a:rPr lang="en-US" b="1" dirty="0" smtClean="0">
                <a:solidFill>
                  <a:srgbClr val="FFFF00"/>
                </a:solidFill>
              </a:rPr>
              <a:t>Visual disorders</a:t>
            </a:r>
            <a:endParaRPr lang="en-US" b="1" dirty="0">
              <a:solidFill>
                <a:srgbClr val="FFFF00"/>
              </a:solidFill>
            </a:endParaRPr>
          </a:p>
          <a:p>
            <a:r>
              <a:rPr lang="en-US" b="1" dirty="0" smtClean="0">
                <a:solidFill>
                  <a:srgbClr val="FFFF00"/>
                </a:solidFill>
              </a:rPr>
              <a:t>Visual </a:t>
            </a:r>
            <a:r>
              <a:rPr lang="en-US" b="1" dirty="0">
                <a:solidFill>
                  <a:srgbClr val="FFFF00"/>
                </a:solidFill>
              </a:rPr>
              <a:t>task </a:t>
            </a:r>
            <a:r>
              <a:rPr lang="en-US" b="1" dirty="0" smtClean="0">
                <a:solidFill>
                  <a:srgbClr val="FFFF00"/>
                </a:solidFill>
              </a:rPr>
              <a:t>demands</a:t>
            </a:r>
          </a:p>
          <a:p>
            <a:r>
              <a:rPr lang="en-US" b="1" dirty="0" smtClean="0">
                <a:solidFill>
                  <a:srgbClr val="FFFF00"/>
                </a:solidFill>
              </a:rPr>
              <a:t>Types of lighting</a:t>
            </a:r>
          </a:p>
          <a:p>
            <a:r>
              <a:rPr lang="en-US" b="1" dirty="0" smtClean="0">
                <a:solidFill>
                  <a:srgbClr val="FFFF00"/>
                </a:solidFill>
              </a:rPr>
              <a:t>Standards and </a:t>
            </a:r>
            <a:r>
              <a:rPr lang="en-US" b="1" dirty="0" smtClean="0">
                <a:solidFill>
                  <a:srgbClr val="FFFF00"/>
                </a:solidFill>
              </a:rPr>
              <a:t>guidelines</a:t>
            </a:r>
            <a:endParaRPr lang="en-US" b="1" dirty="0">
              <a:solidFill>
                <a:srgbClr val="FFFF00"/>
              </a:solidFill>
            </a:endParaRPr>
          </a:p>
          <a:p>
            <a:endParaRPr lang="en-US" sz="24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a:t>
            </a:fld>
            <a:endParaRPr lang="en-US"/>
          </a:p>
        </p:txBody>
      </p:sp>
    </p:spTree>
    <p:extLst>
      <p:ext uri="{BB962C8B-B14F-4D97-AF65-F5344CB8AC3E}">
        <p14:creationId xmlns:p14="http://schemas.microsoft.com/office/powerpoint/2010/main" val="128473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 y="992396"/>
            <a:ext cx="4023360" cy="2788920"/>
          </a:xfrm>
          <a:prstGeom prst="rect">
            <a:avLst/>
          </a:prstGeom>
        </p:spPr>
      </p:pic>
      <p:sp>
        <p:nvSpPr>
          <p:cNvPr id="2" name="Title 1"/>
          <p:cNvSpPr>
            <a:spLocks noGrp="1"/>
          </p:cNvSpPr>
          <p:nvPr>
            <p:ph type="title"/>
          </p:nvPr>
        </p:nvSpPr>
        <p:spPr>
          <a:xfrm>
            <a:off x="457200" y="32657"/>
            <a:ext cx="8229600" cy="1143000"/>
          </a:xfrm>
        </p:spPr>
        <p:txBody>
          <a:bodyPr/>
          <a:lstStyle/>
          <a:p>
            <a:r>
              <a:rPr lang="en-US" dirty="0" smtClean="0"/>
              <a:t>Glaucoma</a:t>
            </a:r>
            <a:endParaRPr lang="en-US" dirty="0"/>
          </a:p>
        </p:txBody>
      </p:sp>
      <p:sp>
        <p:nvSpPr>
          <p:cNvPr id="3" name="Content Placeholder 2"/>
          <p:cNvSpPr>
            <a:spLocks noGrp="1"/>
          </p:cNvSpPr>
          <p:nvPr>
            <p:ph idx="1"/>
          </p:nvPr>
        </p:nvSpPr>
        <p:spPr>
          <a:xfrm>
            <a:off x="4248150" y="990601"/>
            <a:ext cx="4681998" cy="2790716"/>
          </a:xfrm>
        </p:spPr>
        <p:txBody>
          <a:bodyPr>
            <a:normAutofit fontScale="85000" lnSpcReduction="20000"/>
          </a:bodyPr>
          <a:lstStyle/>
          <a:p>
            <a:r>
              <a:rPr lang="en-US" dirty="0"/>
              <a:t>Glaucoma </a:t>
            </a:r>
            <a:r>
              <a:rPr lang="en-US" dirty="0" smtClean="0"/>
              <a:t>- damage </a:t>
            </a:r>
            <a:r>
              <a:rPr lang="en-US" dirty="0"/>
              <a:t>to the optic nerve leads to progressive, irreversible vision loss. </a:t>
            </a:r>
            <a:endParaRPr lang="en-US" dirty="0" smtClean="0"/>
          </a:p>
          <a:p>
            <a:r>
              <a:rPr lang="en-US" dirty="0" smtClean="0"/>
              <a:t>2nd leading </a:t>
            </a:r>
            <a:r>
              <a:rPr lang="en-US" dirty="0"/>
              <a:t>cause of blindness</a:t>
            </a:r>
            <a:r>
              <a:rPr lang="en-US" dirty="0" smtClean="0"/>
              <a:t>.</a:t>
            </a:r>
          </a:p>
          <a:p>
            <a:r>
              <a:rPr lang="en-US" dirty="0" smtClean="0"/>
              <a:t>Mainly genetic.</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20</a:t>
            </a:fld>
            <a:endParaRPr lang="en-US"/>
          </a:p>
        </p:txBody>
      </p:sp>
      <p:sp>
        <p:nvSpPr>
          <p:cNvPr id="6" name="TextBox 5"/>
          <p:cNvSpPr txBox="1"/>
          <p:nvPr/>
        </p:nvSpPr>
        <p:spPr>
          <a:xfrm>
            <a:off x="2122825" y="3411984"/>
            <a:ext cx="2125325" cy="369332"/>
          </a:xfrm>
          <a:prstGeom prst="rect">
            <a:avLst/>
          </a:prstGeom>
          <a:noFill/>
        </p:spPr>
        <p:txBody>
          <a:bodyPr wrap="none" rtlCol="0">
            <a:spAutoFit/>
          </a:bodyPr>
          <a:lstStyle/>
          <a:p>
            <a:r>
              <a:rPr lang="en-US" dirty="0" smtClean="0">
                <a:hlinkClick r:id="rId3"/>
              </a:rPr>
              <a:t>www.lighthouse.org</a:t>
            </a:r>
            <a:r>
              <a:rPr lang="en-US" dirty="0" smtClean="0"/>
              <a:t> </a:t>
            </a:r>
            <a:endParaRPr lang="en-US" dirty="0"/>
          </a:p>
        </p:txBody>
      </p:sp>
      <p:sp>
        <p:nvSpPr>
          <p:cNvPr id="7" name="Rectangle 6"/>
          <p:cNvSpPr/>
          <p:nvPr/>
        </p:nvSpPr>
        <p:spPr>
          <a:xfrm>
            <a:off x="265470" y="3890665"/>
            <a:ext cx="8497529" cy="2031325"/>
          </a:xfrm>
          <a:prstGeom prst="rect">
            <a:avLst/>
          </a:prstGeom>
        </p:spPr>
        <p:txBody>
          <a:bodyPr wrap="square">
            <a:spAutoFit/>
          </a:bodyPr>
          <a:lstStyle/>
          <a:p>
            <a:r>
              <a:rPr lang="en-US" b="1" dirty="0"/>
              <a:t>Primary open-angle glaucoma </a:t>
            </a:r>
            <a:r>
              <a:rPr lang="en-US" dirty="0"/>
              <a:t>(c. 3m in USA); </a:t>
            </a:r>
            <a:r>
              <a:rPr lang="en-US" dirty="0" smtClean="0"/>
              <a:t>Eye’s </a:t>
            </a:r>
            <a:r>
              <a:rPr lang="en-US" dirty="0"/>
              <a:t>drainage canals </a:t>
            </a:r>
            <a:r>
              <a:rPr lang="en-US" dirty="0" smtClean="0"/>
              <a:t>clogged </a:t>
            </a:r>
            <a:r>
              <a:rPr lang="en-US" dirty="0"/>
              <a:t>over time</a:t>
            </a:r>
            <a:r>
              <a:rPr lang="en-US" dirty="0" smtClean="0"/>
              <a:t>.</a:t>
            </a:r>
          </a:p>
          <a:p>
            <a:r>
              <a:rPr lang="en-US" b="1" dirty="0" smtClean="0"/>
              <a:t>Angle-closure glaucoma</a:t>
            </a:r>
            <a:r>
              <a:rPr lang="en-US" dirty="0"/>
              <a:t> </a:t>
            </a:r>
            <a:r>
              <a:rPr lang="en-US" dirty="0" smtClean="0"/>
              <a:t>(AKA acute glaucoma, narrow </a:t>
            </a:r>
            <a:r>
              <a:rPr lang="en-US" dirty="0"/>
              <a:t>angle </a:t>
            </a:r>
            <a:r>
              <a:rPr lang="en-US" dirty="0" smtClean="0"/>
              <a:t>glaucoma). Rarer. </a:t>
            </a:r>
          </a:p>
          <a:p>
            <a:r>
              <a:rPr lang="en-US" dirty="0" smtClean="0"/>
              <a:t>Eye </a:t>
            </a:r>
            <a:r>
              <a:rPr lang="en-US" dirty="0"/>
              <a:t>pressure usually rises very quickly.</a:t>
            </a:r>
            <a:endParaRPr lang="en-US" dirty="0" smtClean="0"/>
          </a:p>
          <a:p>
            <a:r>
              <a:rPr lang="en-US" b="1" dirty="0"/>
              <a:t>Normal-tension glaucoma </a:t>
            </a:r>
            <a:r>
              <a:rPr lang="en-US" dirty="0"/>
              <a:t>the optic nerve </a:t>
            </a:r>
            <a:r>
              <a:rPr lang="en-US" dirty="0" smtClean="0"/>
              <a:t>damaged </a:t>
            </a:r>
            <a:r>
              <a:rPr lang="en-US" dirty="0"/>
              <a:t>even though </a:t>
            </a:r>
            <a:r>
              <a:rPr lang="en-US" dirty="0" smtClean="0"/>
              <a:t>pressure </a:t>
            </a:r>
            <a:r>
              <a:rPr lang="en-US" dirty="0"/>
              <a:t>in the eye is not very </a:t>
            </a:r>
            <a:r>
              <a:rPr lang="en-US" dirty="0" smtClean="0"/>
              <a:t>high. </a:t>
            </a:r>
          </a:p>
          <a:p>
            <a:endParaRPr lang="en-US" dirty="0" smtClean="0">
              <a:hlinkClick r:id="rId4"/>
            </a:endParaRPr>
          </a:p>
          <a:p>
            <a:r>
              <a:rPr lang="en-US" dirty="0" smtClean="0">
                <a:hlinkClick r:id="rId4"/>
              </a:rPr>
              <a:t>http</a:t>
            </a:r>
            <a:r>
              <a:rPr lang="en-US" dirty="0">
                <a:hlinkClick r:id="rId4"/>
              </a:rPr>
              <a:t>://</a:t>
            </a:r>
            <a:r>
              <a:rPr lang="en-US" dirty="0" smtClean="0">
                <a:hlinkClick r:id="rId4"/>
              </a:rPr>
              <a:t>www.glaucoma.org</a:t>
            </a:r>
            <a:r>
              <a:rPr lang="en-US" dirty="0" smtClean="0"/>
              <a:t> </a:t>
            </a:r>
            <a:endParaRPr lang="en-US" dirty="0"/>
          </a:p>
        </p:txBody>
      </p:sp>
    </p:spTree>
    <p:extLst>
      <p:ext uri="{BB962C8B-B14F-4D97-AF65-F5344CB8AC3E}">
        <p14:creationId xmlns:p14="http://schemas.microsoft.com/office/powerpoint/2010/main" val="2818686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Glaucoma: Lighting needs</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t>“Helping glaucoma patients design </a:t>
            </a:r>
            <a:r>
              <a:rPr lang="en-US" dirty="0"/>
              <a:t>their lighting” </a:t>
            </a:r>
            <a:r>
              <a:rPr lang="en-US" sz="2800" dirty="0" smtClean="0"/>
              <a:t>Nelson, P., et al. Heriot Watt University </a:t>
            </a:r>
            <a:r>
              <a:rPr lang="en-US" sz="1800" dirty="0" smtClean="0">
                <a:hlinkClick r:id="rId2"/>
              </a:rPr>
              <a:t>http</a:t>
            </a:r>
            <a:r>
              <a:rPr lang="en-US" sz="1800" dirty="0">
                <a:hlinkClick r:id="rId2"/>
              </a:rPr>
              <a:t>://</a:t>
            </a:r>
            <a:r>
              <a:rPr lang="en-US" sz="1800" dirty="0" smtClean="0">
                <a:hlinkClick r:id="rId2"/>
              </a:rPr>
              <a:t>www.reading.ac.uk/equal/first_workshop/patricia%20nelson/sld001.htm</a:t>
            </a:r>
            <a:r>
              <a:rPr lang="en-US" sz="1800" dirty="0" smtClean="0"/>
              <a:t> </a:t>
            </a:r>
          </a:p>
          <a:p>
            <a:r>
              <a:rPr lang="en-US" sz="2400" dirty="0"/>
              <a:t>Experiment used: 150 lx, 350 lx and Patient preferred lx</a:t>
            </a:r>
          </a:p>
          <a:p>
            <a:r>
              <a:rPr lang="en-US" sz="2400" dirty="0" smtClean="0"/>
              <a:t>Minimize glare</a:t>
            </a:r>
          </a:p>
          <a:p>
            <a:r>
              <a:rPr lang="en-US" sz="2400" dirty="0" smtClean="0"/>
              <a:t>Maximize contrast.</a:t>
            </a:r>
          </a:p>
          <a:p>
            <a:r>
              <a:rPr lang="en-US" sz="2400" dirty="0"/>
              <a:t>Higher levels of illumination </a:t>
            </a:r>
            <a:r>
              <a:rPr lang="en-US" sz="2400" dirty="0" smtClean="0"/>
              <a:t>preferred by glaucoma patients.</a:t>
            </a:r>
            <a:endParaRPr lang="en-US" sz="2400" dirty="0"/>
          </a:p>
          <a:p>
            <a:r>
              <a:rPr lang="en-US" sz="2400" dirty="0" smtClean="0"/>
              <a:t>For </a:t>
            </a:r>
            <a:r>
              <a:rPr lang="en-US" sz="2400" dirty="0" err="1" smtClean="0"/>
              <a:t>glaucoma+cataracts</a:t>
            </a:r>
            <a:r>
              <a:rPr lang="en-US" sz="2400" dirty="0" smtClean="0"/>
              <a:t>, preferred illumination not as high.</a:t>
            </a:r>
          </a:p>
          <a:p>
            <a:r>
              <a:rPr lang="en-US" sz="2400" dirty="0"/>
              <a:t>V</a:t>
            </a:r>
            <a:r>
              <a:rPr lang="en-US" sz="2400" dirty="0" smtClean="0"/>
              <a:t>ariable individual preferences. </a:t>
            </a:r>
            <a:r>
              <a:rPr lang="en-US" sz="2400" b="1" dirty="0" smtClean="0"/>
              <a:t>Ideal solution allows user to adjust lighting to optimize contrast and eliminate glare</a:t>
            </a:r>
            <a:r>
              <a:rPr lang="en-US" sz="2400" dirty="0" smtClean="0"/>
              <a:t>.</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21</a:t>
            </a:fld>
            <a:endParaRPr lang="en-US"/>
          </a:p>
        </p:txBody>
      </p:sp>
    </p:spTree>
    <p:extLst>
      <p:ext uri="{BB962C8B-B14F-4D97-AF65-F5344CB8AC3E}">
        <p14:creationId xmlns:p14="http://schemas.microsoft.com/office/powerpoint/2010/main" val="2922968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22</a:t>
            </a:fld>
            <a:endParaRPr lang="en-US"/>
          </a:p>
        </p:txBody>
      </p:sp>
      <p:sp>
        <p:nvSpPr>
          <p:cNvPr id="7" name="Rectangle 6"/>
          <p:cNvSpPr/>
          <p:nvPr/>
        </p:nvSpPr>
        <p:spPr>
          <a:xfrm>
            <a:off x="75766" y="76200"/>
            <a:ext cx="8915399" cy="646331"/>
          </a:xfrm>
          <a:prstGeom prst="rect">
            <a:avLst/>
          </a:prstGeom>
        </p:spPr>
        <p:txBody>
          <a:bodyPr wrap="square">
            <a:spAutoFit/>
          </a:bodyPr>
          <a:lstStyle/>
          <a:p>
            <a:pPr algn="ctr"/>
            <a:r>
              <a:rPr lang="en-US" sz="3600" dirty="0" smtClean="0"/>
              <a:t>Personal preferences for lighting</a:t>
            </a:r>
            <a:r>
              <a:rPr lang="en-US" sz="2800" i="1" dirty="0" smtClean="0"/>
              <a:t> </a:t>
            </a:r>
            <a:endParaRPr lang="en-US" sz="2800" i="1" dirty="0"/>
          </a:p>
        </p:txBody>
      </p:sp>
      <p:sp>
        <p:nvSpPr>
          <p:cNvPr id="8" name="TextBox 7"/>
          <p:cNvSpPr txBox="1"/>
          <p:nvPr/>
        </p:nvSpPr>
        <p:spPr>
          <a:xfrm>
            <a:off x="129265" y="838200"/>
            <a:ext cx="4456590" cy="2585323"/>
          </a:xfrm>
          <a:prstGeom prst="rect">
            <a:avLst/>
          </a:prstGeom>
          <a:noFill/>
        </p:spPr>
        <p:txBody>
          <a:bodyPr wrap="square" rtlCol="0">
            <a:spAutoFit/>
          </a:bodyPr>
          <a:lstStyle/>
          <a:p>
            <a:r>
              <a:rPr lang="en-US" dirty="0" smtClean="0"/>
              <a:t>People with cataracts and/or age-related </a:t>
            </a:r>
            <a:r>
              <a:rPr lang="en-US" dirty="0"/>
              <a:t>macular </a:t>
            </a:r>
            <a:r>
              <a:rPr lang="en-US" dirty="0" smtClean="0"/>
              <a:t>degeneration</a:t>
            </a:r>
            <a:r>
              <a:rPr lang="en-US" dirty="0"/>
              <a:t> </a:t>
            </a:r>
            <a:r>
              <a:rPr lang="en-US" dirty="0" smtClean="0"/>
              <a:t>varied regarding personal preference for task-lighting levels.</a:t>
            </a:r>
          </a:p>
          <a:p>
            <a:endParaRPr lang="en-US" dirty="0"/>
          </a:p>
          <a:p>
            <a:r>
              <a:rPr lang="en-US" dirty="0" smtClean="0"/>
              <a:t>Nevertheless, different illuminance levels (lux  = 50-dim/200-medium/800-bright) were generally preferred according to task and visual disorder.</a:t>
            </a:r>
          </a:p>
          <a:p>
            <a:endParaRPr lang="en-US" dirty="0"/>
          </a:p>
        </p:txBody>
      </p:sp>
      <p:sp>
        <p:nvSpPr>
          <p:cNvPr id="9" name="Rectangle 8"/>
          <p:cNvSpPr/>
          <p:nvPr/>
        </p:nvSpPr>
        <p:spPr>
          <a:xfrm>
            <a:off x="0" y="5492841"/>
            <a:ext cx="9119319" cy="523220"/>
          </a:xfrm>
          <a:prstGeom prst="rect">
            <a:avLst/>
          </a:prstGeom>
        </p:spPr>
        <p:txBody>
          <a:bodyPr wrap="square">
            <a:spAutoFit/>
          </a:bodyPr>
          <a:lstStyle/>
          <a:p>
            <a:pPr algn="r"/>
            <a:r>
              <a:rPr lang="en-US" sz="1600" dirty="0" smtClean="0"/>
              <a:t>Evans, B.J.W., et al., A </a:t>
            </a:r>
            <a:r>
              <a:rPr lang="en-US" sz="1600" dirty="0"/>
              <a:t>pilot study of lighting &amp; low vision in older </a:t>
            </a:r>
            <a:r>
              <a:rPr lang="en-US" sz="1600" dirty="0" smtClean="0"/>
              <a:t>people. The Institute of Optometry, London</a:t>
            </a:r>
            <a:endParaRPr lang="en-US" sz="1400" dirty="0" smtClean="0"/>
          </a:p>
          <a:p>
            <a:pPr algn="r"/>
            <a:r>
              <a:rPr lang="en-US" sz="1200" dirty="0" smtClean="0"/>
              <a:t> </a:t>
            </a:r>
            <a:r>
              <a:rPr lang="en-US" sz="1200" dirty="0">
                <a:hlinkClick r:id="rId2"/>
              </a:rPr>
              <a:t>http://freespace.virgin.net/bruce.evans/Lecture%20handouts_files/Lighting%20&amp;%</a:t>
            </a:r>
            <a:r>
              <a:rPr lang="en-US" sz="1200" dirty="0" smtClean="0">
                <a:hlinkClick r:id="rId2"/>
              </a:rPr>
              <a:t>20low%20vision%20poster.pdf</a:t>
            </a:r>
            <a:r>
              <a:rPr lang="en-US" sz="1200" dirty="0" smtClean="0"/>
              <a:t> accessed 4-1-2013</a:t>
            </a:r>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206" y="954325"/>
            <a:ext cx="4572000" cy="22494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855" y="3203749"/>
            <a:ext cx="4572000" cy="22494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86" y="3258613"/>
            <a:ext cx="4439920" cy="2194560"/>
          </a:xfrm>
          <a:prstGeom prst="rect">
            <a:avLst/>
          </a:prstGeom>
        </p:spPr>
      </p:pic>
    </p:spTree>
    <p:extLst>
      <p:ext uri="{BB962C8B-B14F-4D97-AF65-F5344CB8AC3E}">
        <p14:creationId xmlns:p14="http://schemas.microsoft.com/office/powerpoint/2010/main" val="1769081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Cataracts, Macular degeneration, and blue light hazard</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23</a:t>
            </a:fld>
            <a:endParaRPr lang="en-US"/>
          </a:p>
        </p:txBody>
      </p:sp>
      <p:sp>
        <p:nvSpPr>
          <p:cNvPr id="6" name="TextBox 5"/>
          <p:cNvSpPr txBox="1"/>
          <p:nvPr/>
        </p:nvSpPr>
        <p:spPr>
          <a:xfrm>
            <a:off x="152400" y="1524000"/>
            <a:ext cx="8991600" cy="4247317"/>
          </a:xfrm>
          <a:prstGeom prst="rect">
            <a:avLst/>
          </a:prstGeom>
          <a:noFill/>
        </p:spPr>
        <p:txBody>
          <a:bodyPr wrap="square" rtlCol="0">
            <a:spAutoFit/>
          </a:bodyPr>
          <a:lstStyle/>
          <a:p>
            <a:r>
              <a:rPr lang="en-US" b="1" dirty="0" smtClean="0"/>
              <a:t>Blue light hazard (BLH):</a:t>
            </a:r>
            <a:r>
              <a:rPr lang="en-US" dirty="0" smtClean="0"/>
              <a:t> “the potential for retinal injury due to high-energy short-wavelength light.” </a:t>
            </a:r>
            <a:r>
              <a:rPr lang="en-US" i="1" dirty="0" smtClean="0"/>
              <a:t>CELMA position paper optical safety LED lighting, July 2011.</a:t>
            </a:r>
            <a:endParaRPr lang="en-US" i="1" dirty="0"/>
          </a:p>
          <a:p>
            <a:r>
              <a:rPr lang="en-US" dirty="0" smtClean="0"/>
              <a:t>At very high intensities, blue light (400-500nm) can photochemically cause irreversible damage to retinal cells, up to blindness. Children </a:t>
            </a:r>
            <a:r>
              <a:rPr lang="en-US" dirty="0"/>
              <a:t>are more sensitive to BLH.</a:t>
            </a:r>
          </a:p>
          <a:p>
            <a:endParaRPr lang="en-US" dirty="0"/>
          </a:p>
          <a:p>
            <a:r>
              <a:rPr lang="en-US" b="1" dirty="0" smtClean="0"/>
              <a:t>Cataracts</a:t>
            </a:r>
            <a:r>
              <a:rPr lang="en-US" dirty="0" smtClean="0"/>
              <a:t>: Yellowing of lens acts as a natural blue light filter.</a:t>
            </a:r>
          </a:p>
          <a:p>
            <a:r>
              <a:rPr lang="en-US" b="1" dirty="0" smtClean="0"/>
              <a:t>Macular degeneration</a:t>
            </a:r>
            <a:r>
              <a:rPr lang="en-US" dirty="0" smtClean="0"/>
              <a:t>: Blue light can progress AMD, but long-term (not acute) exposure risk. Even then, blue light is not the main risk factor – genetics, diet, smoking, hypertension all greater risk factors.</a:t>
            </a:r>
          </a:p>
          <a:p>
            <a:endParaRPr lang="en-US" dirty="0" smtClean="0"/>
          </a:p>
          <a:p>
            <a:r>
              <a:rPr lang="en-US" dirty="0" smtClean="0"/>
              <a:t>Alternative light sources which do not emit high levels of blue light are available. These may be chosen in preference to minimize overall exposure to blue light.  As with all installations, direct, near-distance viewing of high intensity LED light sources is inadvisable - effective shielding and/or diffusing should be used. </a:t>
            </a:r>
          </a:p>
          <a:p>
            <a:endParaRPr lang="en-US" dirty="0"/>
          </a:p>
        </p:txBody>
      </p:sp>
    </p:spTree>
    <p:extLst>
      <p:ext uri="{BB962C8B-B14F-4D97-AF65-F5344CB8AC3E}">
        <p14:creationId xmlns:p14="http://schemas.microsoft.com/office/powerpoint/2010/main" val="232450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Diabetic retinopathy</a:t>
            </a:r>
            <a:endParaRPr lang="en-US" dirty="0"/>
          </a:p>
        </p:txBody>
      </p:sp>
      <p:sp>
        <p:nvSpPr>
          <p:cNvPr id="3" name="Content Placeholder 2"/>
          <p:cNvSpPr>
            <a:spLocks noGrp="1"/>
          </p:cNvSpPr>
          <p:nvPr>
            <p:ph idx="1"/>
          </p:nvPr>
        </p:nvSpPr>
        <p:spPr>
          <a:xfrm>
            <a:off x="4114800" y="1295400"/>
            <a:ext cx="5029200" cy="4334740"/>
          </a:xfrm>
        </p:spPr>
        <p:txBody>
          <a:bodyPr>
            <a:normAutofit lnSpcReduction="10000"/>
          </a:bodyPr>
          <a:lstStyle/>
          <a:p>
            <a:r>
              <a:rPr lang="en-US" dirty="0" smtClean="0"/>
              <a:t>Diabetes increases risk for:</a:t>
            </a:r>
          </a:p>
          <a:p>
            <a:pPr lvl="1"/>
            <a:r>
              <a:rPr lang="en-US" dirty="0" smtClean="0"/>
              <a:t>Glaucoma, </a:t>
            </a:r>
          </a:p>
          <a:p>
            <a:pPr lvl="1"/>
            <a:r>
              <a:rPr lang="en-US" dirty="0" smtClean="0"/>
              <a:t>Premature cataracts, </a:t>
            </a:r>
          </a:p>
          <a:p>
            <a:pPr lvl="1"/>
            <a:r>
              <a:rPr lang="en-US" dirty="0" smtClean="0"/>
              <a:t>Diabetic retinopathy.</a:t>
            </a:r>
          </a:p>
          <a:p>
            <a:r>
              <a:rPr lang="en-US" dirty="0" smtClean="0"/>
              <a:t>Diabetic retinopathy is a major cause of blindness in US.</a:t>
            </a:r>
          </a:p>
          <a:p>
            <a:r>
              <a:rPr lang="en-US" dirty="0" smtClean="0"/>
              <a:t>Blood vessels in the retina are damaged and leak. </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24</a:t>
            </a:fld>
            <a:endParaRPr lang="en-US"/>
          </a:p>
        </p:txBody>
      </p:sp>
      <p:sp>
        <p:nvSpPr>
          <p:cNvPr id="8" name="TextBox 7"/>
          <p:cNvSpPr txBox="1"/>
          <p:nvPr/>
        </p:nvSpPr>
        <p:spPr>
          <a:xfrm>
            <a:off x="914400" y="4135916"/>
            <a:ext cx="2125325" cy="369332"/>
          </a:xfrm>
          <a:prstGeom prst="rect">
            <a:avLst/>
          </a:prstGeom>
          <a:noFill/>
        </p:spPr>
        <p:txBody>
          <a:bodyPr wrap="none" rtlCol="0">
            <a:spAutoFit/>
          </a:bodyPr>
          <a:lstStyle/>
          <a:p>
            <a:r>
              <a:rPr lang="en-US" dirty="0" smtClean="0">
                <a:hlinkClick r:id="rId2"/>
              </a:rPr>
              <a:t>www.lighthouse.org</a:t>
            </a:r>
            <a:r>
              <a:rPr lang="en-US" dirty="0" smtClean="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47800"/>
            <a:ext cx="3880624" cy="2688116"/>
          </a:xfrm>
          <a:prstGeom prst="rect">
            <a:avLst/>
          </a:prstGeom>
        </p:spPr>
      </p:pic>
    </p:spTree>
    <p:extLst>
      <p:ext uri="{BB962C8B-B14F-4D97-AF65-F5344CB8AC3E}">
        <p14:creationId xmlns:p14="http://schemas.microsoft.com/office/powerpoint/2010/main" val="340885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Diabetic retinopathy: Lighting needs</a:t>
            </a:r>
            <a:endParaRPr lang="en-US" dirty="0"/>
          </a:p>
        </p:txBody>
      </p:sp>
      <p:sp>
        <p:nvSpPr>
          <p:cNvPr id="3" name="Content Placeholder 2"/>
          <p:cNvSpPr>
            <a:spLocks noGrp="1"/>
          </p:cNvSpPr>
          <p:nvPr>
            <p:ph idx="1"/>
          </p:nvPr>
        </p:nvSpPr>
        <p:spPr>
          <a:xfrm>
            <a:off x="457200" y="1143000"/>
            <a:ext cx="8001000" cy="4876799"/>
          </a:xfrm>
        </p:spPr>
        <p:txBody>
          <a:bodyPr>
            <a:normAutofit/>
          </a:bodyPr>
          <a:lstStyle/>
          <a:p>
            <a:r>
              <a:rPr lang="en-US" dirty="0" smtClean="0"/>
              <a:t>As for glaucoma and AMD:</a:t>
            </a:r>
          </a:p>
          <a:p>
            <a:pPr lvl="1"/>
            <a:r>
              <a:rPr lang="en-US" dirty="0" smtClean="0"/>
              <a:t>Minimize glare </a:t>
            </a:r>
          </a:p>
          <a:p>
            <a:pPr lvl="1"/>
            <a:r>
              <a:rPr lang="en-US" dirty="0" smtClean="0"/>
              <a:t>Ensure sufficient contrast </a:t>
            </a:r>
          </a:p>
          <a:p>
            <a:pPr lvl="1"/>
            <a:r>
              <a:rPr lang="en-US" dirty="0" smtClean="0"/>
              <a:t>Allow user to adjust lighting for optimum performance and comfort. Ambient, accent and task lighting.</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25</a:t>
            </a:fld>
            <a:endParaRPr lang="en-US"/>
          </a:p>
        </p:txBody>
      </p:sp>
    </p:spTree>
    <p:extLst>
      <p:ext uri="{BB962C8B-B14F-4D97-AF65-F5344CB8AC3E}">
        <p14:creationId xmlns:p14="http://schemas.microsoft.com/office/powerpoint/2010/main" val="2922968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Seasonal affective disorder (SAD)</a:t>
            </a:r>
            <a:endParaRPr lang="en-US" dirty="0"/>
          </a:p>
        </p:txBody>
      </p:sp>
      <p:sp>
        <p:nvSpPr>
          <p:cNvPr id="3" name="Content Placeholder 2"/>
          <p:cNvSpPr>
            <a:spLocks noGrp="1"/>
          </p:cNvSpPr>
          <p:nvPr>
            <p:ph idx="1"/>
          </p:nvPr>
        </p:nvSpPr>
        <p:spPr>
          <a:xfrm>
            <a:off x="0" y="4804902"/>
            <a:ext cx="9144000" cy="1366684"/>
          </a:xfrm>
        </p:spPr>
        <p:txBody>
          <a:bodyPr>
            <a:normAutofit/>
          </a:bodyPr>
          <a:lstStyle/>
          <a:p>
            <a:pPr marL="0" indent="0" algn="ctr">
              <a:buNone/>
            </a:pPr>
            <a:r>
              <a:rPr lang="en-US" sz="2800" b="1" dirty="0" smtClean="0"/>
              <a:t>Seasonal affective disorder = </a:t>
            </a:r>
            <a:r>
              <a:rPr lang="en-US" sz="2800" dirty="0" smtClean="0"/>
              <a:t>depression associated mainly </a:t>
            </a:r>
            <a:r>
              <a:rPr lang="en-US" sz="2800" dirty="0"/>
              <a:t>with </a:t>
            </a:r>
            <a:r>
              <a:rPr lang="en-US" sz="2800" dirty="0" smtClean="0"/>
              <a:t>lower light levels in the winter </a:t>
            </a:r>
            <a:r>
              <a:rPr lang="en-US" sz="2800" dirty="0"/>
              <a:t>months. </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26</a:t>
            </a:fld>
            <a:endParaRPr lang="en-US"/>
          </a:p>
        </p:txBody>
      </p:sp>
      <p:sp>
        <p:nvSpPr>
          <p:cNvPr id="7" name="Rectangle 6"/>
          <p:cNvSpPr/>
          <p:nvPr/>
        </p:nvSpPr>
        <p:spPr>
          <a:xfrm>
            <a:off x="7084142" y="4278868"/>
            <a:ext cx="1520737" cy="369332"/>
          </a:xfrm>
          <a:prstGeom prst="rect">
            <a:avLst/>
          </a:prstGeom>
        </p:spPr>
        <p:txBody>
          <a:bodyPr wrap="none">
            <a:spAutoFit/>
          </a:bodyPr>
          <a:lstStyle/>
          <a:p>
            <a:r>
              <a:rPr lang="en-US" dirty="0">
                <a:hlinkClick r:id="rId2"/>
              </a:rPr>
              <a:t>nbclatino.com</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631" y="990600"/>
            <a:ext cx="5104737" cy="3832529"/>
          </a:xfrm>
          <a:prstGeom prst="rect">
            <a:avLst/>
          </a:prstGeom>
        </p:spPr>
      </p:pic>
    </p:spTree>
    <p:extLst>
      <p:ext uri="{BB962C8B-B14F-4D97-AF65-F5344CB8AC3E}">
        <p14:creationId xmlns:p14="http://schemas.microsoft.com/office/powerpoint/2010/main" val="3327365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SAD Symptoms</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27</a:t>
            </a:fld>
            <a:endParaRPr lang="en-US"/>
          </a:p>
        </p:txBody>
      </p:sp>
      <p:sp>
        <p:nvSpPr>
          <p:cNvPr id="6" name="Content Placeholder 5"/>
          <p:cNvSpPr>
            <a:spLocks noGrp="1"/>
          </p:cNvSpPr>
          <p:nvPr>
            <p:ph idx="1"/>
          </p:nvPr>
        </p:nvSpPr>
        <p:spPr>
          <a:xfrm>
            <a:off x="0" y="1143000"/>
            <a:ext cx="9144000" cy="4770537"/>
          </a:xfrm>
          <a:prstGeom prst="rect">
            <a:avLst/>
          </a:prstGeom>
        </p:spPr>
        <p:txBody>
          <a:bodyPr wrap="square">
            <a:spAutoFit/>
          </a:bodyPr>
          <a:lstStyle/>
          <a:p>
            <a:pPr marL="0" indent="0">
              <a:buNone/>
            </a:pPr>
            <a:r>
              <a:rPr lang="en-US" sz="2000" b="1" dirty="0" smtClean="0"/>
              <a:t>Symptoms </a:t>
            </a:r>
            <a:r>
              <a:rPr lang="en-US" sz="2000" dirty="0" smtClean="0"/>
              <a:t>usually </a:t>
            </a:r>
            <a:r>
              <a:rPr lang="en-US" sz="2000" dirty="0"/>
              <a:t>build up slowly in </a:t>
            </a:r>
            <a:r>
              <a:rPr lang="en-US" sz="2000" dirty="0" smtClean="0"/>
              <a:t>late </a:t>
            </a:r>
            <a:r>
              <a:rPr lang="en-US" sz="2000" dirty="0"/>
              <a:t>autumn and </a:t>
            </a:r>
            <a:r>
              <a:rPr lang="en-US" sz="2000" dirty="0" smtClean="0"/>
              <a:t>winter.  Similar to other </a:t>
            </a:r>
            <a:r>
              <a:rPr lang="en-US" sz="2000" dirty="0"/>
              <a:t>forms of depression:</a:t>
            </a:r>
          </a:p>
          <a:p>
            <a:pPr marL="285750" indent="-285750">
              <a:buFont typeface="Arial" pitchFamily="34" charset="0"/>
              <a:buChar char="•"/>
            </a:pPr>
            <a:r>
              <a:rPr lang="en-US" sz="2000" b="1" dirty="0"/>
              <a:t>Hopelessness</a:t>
            </a:r>
          </a:p>
          <a:p>
            <a:pPr marL="285750" indent="-285750">
              <a:buFont typeface="Arial" pitchFamily="34" charset="0"/>
              <a:buChar char="•"/>
            </a:pPr>
            <a:r>
              <a:rPr lang="en-US" sz="2000" b="1" dirty="0"/>
              <a:t>Increased appetite </a:t>
            </a:r>
            <a:r>
              <a:rPr lang="en-US" sz="2000" b="1" dirty="0" smtClean="0"/>
              <a:t>&amp; weight gain </a:t>
            </a:r>
            <a:r>
              <a:rPr lang="en-US" sz="2000" dirty="0" smtClean="0"/>
              <a:t>(cf. other forms of depression)</a:t>
            </a:r>
            <a:endParaRPr lang="en-US" sz="2000" dirty="0"/>
          </a:p>
          <a:p>
            <a:pPr marL="285750" indent="-285750">
              <a:buFont typeface="Arial" pitchFamily="34" charset="0"/>
              <a:buChar char="•"/>
            </a:pPr>
            <a:r>
              <a:rPr lang="en-US" sz="2000" b="1" dirty="0"/>
              <a:t>Increased sleep </a:t>
            </a:r>
            <a:r>
              <a:rPr lang="en-US" sz="2000" dirty="0" smtClean="0"/>
              <a:t>(cf. other </a:t>
            </a:r>
            <a:r>
              <a:rPr lang="en-US" sz="2000" dirty="0"/>
              <a:t>forms of depression)</a:t>
            </a:r>
          </a:p>
          <a:p>
            <a:pPr marL="285750" indent="-285750">
              <a:buFont typeface="Arial" pitchFamily="34" charset="0"/>
              <a:buChar char="•"/>
            </a:pPr>
            <a:r>
              <a:rPr lang="en-US" sz="2000" b="1" dirty="0" smtClean="0"/>
              <a:t>Reduced energy </a:t>
            </a:r>
            <a:endParaRPr lang="en-US" sz="2000" dirty="0" smtClean="0"/>
          </a:p>
          <a:p>
            <a:pPr marL="285750" indent="-285750">
              <a:buFont typeface="Arial" pitchFamily="34" charset="0"/>
              <a:buChar char="•"/>
            </a:pPr>
            <a:r>
              <a:rPr lang="en-US" sz="2000" b="1" dirty="0" smtClean="0"/>
              <a:t>Reduced ability </a:t>
            </a:r>
            <a:r>
              <a:rPr lang="en-US" sz="2000" b="1" dirty="0"/>
              <a:t>to concentrate </a:t>
            </a:r>
          </a:p>
          <a:p>
            <a:pPr marL="285750" indent="-285750">
              <a:buFont typeface="Arial" pitchFamily="34" charset="0"/>
              <a:buChar char="•"/>
            </a:pPr>
            <a:r>
              <a:rPr lang="en-US" sz="2000" b="1" dirty="0"/>
              <a:t>Loss of interest in </a:t>
            </a:r>
            <a:r>
              <a:rPr lang="en-US" sz="2000" b="1" dirty="0" smtClean="0"/>
              <a:t>work/other </a:t>
            </a:r>
            <a:r>
              <a:rPr lang="en-US" sz="2000" b="1" dirty="0"/>
              <a:t>activities</a:t>
            </a:r>
          </a:p>
          <a:p>
            <a:pPr marL="285750" indent="-285750">
              <a:buFont typeface="Arial" pitchFamily="34" charset="0"/>
              <a:buChar char="•"/>
            </a:pPr>
            <a:r>
              <a:rPr lang="en-US" sz="2000" b="1" dirty="0"/>
              <a:t>Sluggish movements</a:t>
            </a:r>
          </a:p>
          <a:p>
            <a:pPr marL="285750" indent="-285750">
              <a:buFont typeface="Arial" pitchFamily="34" charset="0"/>
              <a:buChar char="•"/>
            </a:pPr>
            <a:r>
              <a:rPr lang="en-US" sz="2000" b="1" dirty="0"/>
              <a:t>Social withdrawal</a:t>
            </a:r>
          </a:p>
          <a:p>
            <a:pPr marL="285750" indent="-285750">
              <a:buFont typeface="Arial" pitchFamily="34" charset="0"/>
              <a:buChar char="•"/>
            </a:pPr>
            <a:r>
              <a:rPr lang="en-US" sz="2000" b="1" dirty="0" smtClean="0"/>
              <a:t>Unhappiness, irritability</a:t>
            </a:r>
            <a:endParaRPr lang="en-US" sz="2000" b="1" dirty="0"/>
          </a:p>
          <a:p>
            <a:pPr marL="285750" indent="-285750">
              <a:buFont typeface="Arial" pitchFamily="34" charset="0"/>
              <a:buChar char="•"/>
            </a:pPr>
            <a:r>
              <a:rPr lang="en-US" sz="2000" b="1" dirty="0" smtClean="0"/>
              <a:t>Sometimes becomes </a:t>
            </a:r>
            <a:r>
              <a:rPr lang="en-US" sz="2000" b="1" dirty="0"/>
              <a:t>long-term depression</a:t>
            </a:r>
            <a:r>
              <a:rPr lang="en-US" sz="2000" dirty="0"/>
              <a:t>. </a:t>
            </a:r>
            <a:endParaRPr lang="en-US" sz="2000" dirty="0" smtClean="0"/>
          </a:p>
          <a:p>
            <a:pPr marL="285750" indent="-285750">
              <a:buFont typeface="Arial" pitchFamily="34" charset="0"/>
              <a:buChar char="•"/>
            </a:pPr>
            <a:r>
              <a:rPr lang="en-US" sz="2000" b="1" dirty="0" smtClean="0"/>
              <a:t>Bipolar </a:t>
            </a:r>
            <a:r>
              <a:rPr lang="en-US" sz="2000" b="1" dirty="0"/>
              <a:t>disorder </a:t>
            </a:r>
            <a:r>
              <a:rPr lang="en-US" sz="2000" dirty="0"/>
              <a:t>or </a:t>
            </a:r>
            <a:r>
              <a:rPr lang="en-US" sz="2000" b="1" dirty="0"/>
              <a:t>thoughts of suicide </a:t>
            </a:r>
            <a:r>
              <a:rPr lang="en-US" sz="2000" dirty="0" smtClean="0"/>
              <a:t>possible</a:t>
            </a:r>
            <a:r>
              <a:rPr lang="en-US" sz="2000" dirty="0"/>
              <a:t>.</a:t>
            </a:r>
          </a:p>
        </p:txBody>
      </p:sp>
      <p:sp>
        <p:nvSpPr>
          <p:cNvPr id="7" name="Rectangle 6"/>
          <p:cNvSpPr/>
          <p:nvPr/>
        </p:nvSpPr>
        <p:spPr>
          <a:xfrm>
            <a:off x="4348316" y="5925423"/>
            <a:ext cx="4572000" cy="307777"/>
          </a:xfrm>
          <a:prstGeom prst="rect">
            <a:avLst/>
          </a:prstGeom>
        </p:spPr>
        <p:txBody>
          <a:bodyPr>
            <a:spAutoFit/>
          </a:bodyPr>
          <a:lstStyle/>
          <a:p>
            <a:r>
              <a:rPr lang="en-US" sz="1400" dirty="0"/>
              <a:t>http://www.ncbi.nlm.nih.gov/pubmedhealth/PMH0002499/</a:t>
            </a:r>
          </a:p>
        </p:txBody>
      </p:sp>
    </p:spTree>
    <p:extLst>
      <p:ext uri="{BB962C8B-B14F-4D97-AF65-F5344CB8AC3E}">
        <p14:creationId xmlns:p14="http://schemas.microsoft.com/office/powerpoint/2010/main" val="3932035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SAD AT</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28</a:t>
            </a:fld>
            <a:endParaRPr lang="en-US"/>
          </a:p>
        </p:txBody>
      </p:sp>
      <p:sp>
        <p:nvSpPr>
          <p:cNvPr id="6" name="Rectangle 5"/>
          <p:cNvSpPr/>
          <p:nvPr/>
        </p:nvSpPr>
        <p:spPr>
          <a:xfrm>
            <a:off x="152401" y="1066800"/>
            <a:ext cx="5715000" cy="5078313"/>
          </a:xfrm>
          <a:prstGeom prst="rect">
            <a:avLst/>
          </a:prstGeom>
        </p:spPr>
        <p:txBody>
          <a:bodyPr wrap="square">
            <a:spAutoFit/>
          </a:bodyPr>
          <a:lstStyle/>
          <a:p>
            <a:r>
              <a:rPr lang="en-US" b="1" dirty="0"/>
              <a:t>Light therapy</a:t>
            </a:r>
            <a:r>
              <a:rPr lang="en-US" dirty="0"/>
              <a:t>: </a:t>
            </a:r>
            <a:r>
              <a:rPr lang="en-US" dirty="0" smtClean="0"/>
              <a:t>light box (10,000 lux) mimics sunlight. </a:t>
            </a:r>
          </a:p>
          <a:p>
            <a:r>
              <a:rPr lang="en-US" dirty="0" smtClean="0"/>
              <a:t>Start </a:t>
            </a:r>
            <a:r>
              <a:rPr lang="en-US" dirty="0"/>
              <a:t>treatment </a:t>
            </a:r>
            <a:r>
              <a:rPr lang="en-US" dirty="0" smtClean="0"/>
              <a:t>fall </a:t>
            </a:r>
            <a:r>
              <a:rPr lang="en-US" dirty="0"/>
              <a:t>or early winter, before symptoms begin.</a:t>
            </a:r>
          </a:p>
          <a:p>
            <a:r>
              <a:rPr lang="en-US" dirty="0" smtClean="0"/>
              <a:t>Follow </a:t>
            </a:r>
            <a:r>
              <a:rPr lang="en-US" dirty="0"/>
              <a:t>health care provider's </a:t>
            </a:r>
            <a:r>
              <a:rPr lang="en-US" dirty="0" smtClean="0"/>
              <a:t>instructions. </a:t>
            </a:r>
          </a:p>
          <a:p>
            <a:r>
              <a:rPr lang="en-US" dirty="0"/>
              <a:t>Usually early morning, to mimic sunrise. </a:t>
            </a:r>
          </a:p>
          <a:p>
            <a:r>
              <a:rPr lang="en-US" dirty="0" smtClean="0"/>
              <a:t>Sit 2 feet </a:t>
            </a:r>
            <a:r>
              <a:rPr lang="en-US" dirty="0"/>
              <a:t>away from </a:t>
            </a:r>
            <a:r>
              <a:rPr lang="en-US" dirty="0" smtClean="0"/>
              <a:t>light </a:t>
            </a:r>
            <a:r>
              <a:rPr lang="en-US" dirty="0"/>
              <a:t>box for </a:t>
            </a:r>
            <a:r>
              <a:rPr lang="en-US" dirty="0" smtClean="0"/>
              <a:t>c.30 </a:t>
            </a:r>
            <a:r>
              <a:rPr lang="en-US" dirty="0"/>
              <a:t>minutes </a:t>
            </a:r>
            <a:r>
              <a:rPr lang="en-US" dirty="0" smtClean="0"/>
              <a:t>daily. </a:t>
            </a:r>
            <a:r>
              <a:rPr lang="en-US" dirty="0"/>
              <a:t>Keep eyes open, but do not look straight into the light source. </a:t>
            </a:r>
          </a:p>
          <a:p>
            <a:r>
              <a:rPr lang="en-US" dirty="0" smtClean="0"/>
              <a:t>Symptoms </a:t>
            </a:r>
            <a:r>
              <a:rPr lang="en-US" dirty="0"/>
              <a:t>should improve within 3 - 4 weeks if </a:t>
            </a:r>
            <a:r>
              <a:rPr lang="en-US" dirty="0" smtClean="0"/>
              <a:t>effective.</a:t>
            </a:r>
            <a:r>
              <a:rPr lang="en-US" dirty="0"/>
              <a:t> </a:t>
            </a:r>
            <a:r>
              <a:rPr lang="en-US" i="1" dirty="0" smtClean="0"/>
              <a:t>(PubMed </a:t>
            </a:r>
            <a:r>
              <a:rPr lang="en-US" i="1" dirty="0"/>
              <a:t>Health, 2012)</a:t>
            </a:r>
          </a:p>
          <a:p>
            <a:endParaRPr lang="en-US" dirty="0"/>
          </a:p>
          <a:p>
            <a:r>
              <a:rPr lang="en-US" dirty="0"/>
              <a:t>Light therapy may be as effective as pharmacological therapies for SAD. Light therapy may also be helpful in alleviating depression </a:t>
            </a:r>
            <a:r>
              <a:rPr lang="en-US" i="1" dirty="0"/>
              <a:t>(Golden, et al., 2005</a:t>
            </a:r>
            <a:r>
              <a:rPr lang="en-US" i="1" dirty="0" smtClean="0"/>
              <a:t>).</a:t>
            </a:r>
          </a:p>
          <a:p>
            <a:endParaRPr lang="en-US" dirty="0"/>
          </a:p>
          <a:p>
            <a:r>
              <a:rPr lang="en-US" dirty="0"/>
              <a:t>Side effects of light </a:t>
            </a:r>
            <a:r>
              <a:rPr lang="en-US" dirty="0" smtClean="0"/>
              <a:t>therapy: eye </a:t>
            </a:r>
            <a:r>
              <a:rPr lang="en-US" dirty="0"/>
              <a:t>strain and headache, mania, less often. People who take drugs that make them more sensitive to light, such as certain psoriasis drugs, antibiotics, or antipsychotics, should avoid light therapy </a:t>
            </a:r>
            <a:r>
              <a:rPr lang="en-US" i="1" dirty="0" smtClean="0"/>
              <a:t>(PubMed </a:t>
            </a:r>
            <a:r>
              <a:rPr lang="en-US" i="1" dirty="0"/>
              <a:t>Health, 2012)</a:t>
            </a:r>
            <a:r>
              <a:rPr lang="en-US"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958" y="1079090"/>
            <a:ext cx="3118170" cy="25195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428" y="3781835"/>
            <a:ext cx="3121572" cy="2296886"/>
          </a:xfrm>
          <a:prstGeom prst="rect">
            <a:avLst/>
          </a:prstGeom>
        </p:spPr>
      </p:pic>
    </p:spTree>
    <p:extLst>
      <p:ext uri="{BB962C8B-B14F-4D97-AF65-F5344CB8AC3E}">
        <p14:creationId xmlns:p14="http://schemas.microsoft.com/office/powerpoint/2010/main" val="1813144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0"/>
            <a:ext cx="7772400" cy="1018309"/>
          </a:xfrm>
        </p:spPr>
        <p:txBody>
          <a:bodyPr/>
          <a:lstStyle/>
          <a:p>
            <a:r>
              <a:rPr lang="en-US" dirty="0" smtClean="0"/>
              <a:t>Visual task demands</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29</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4" y="838200"/>
            <a:ext cx="9108374" cy="5659395"/>
          </a:xfrm>
          <a:prstGeom prst="rect">
            <a:avLst/>
          </a:prstGeom>
        </p:spPr>
      </p:pic>
    </p:spTree>
    <p:extLst>
      <p:ext uri="{BB962C8B-B14F-4D97-AF65-F5344CB8AC3E}">
        <p14:creationId xmlns:p14="http://schemas.microsoft.com/office/powerpoint/2010/main" val="275392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Importance of lighting</a:t>
            </a:r>
            <a:endParaRPr lang="en-US" dirty="0"/>
          </a:p>
        </p:txBody>
      </p:sp>
      <p:sp>
        <p:nvSpPr>
          <p:cNvPr id="3" name="Content Placeholder 2"/>
          <p:cNvSpPr>
            <a:spLocks noGrp="1"/>
          </p:cNvSpPr>
          <p:nvPr>
            <p:ph idx="1"/>
          </p:nvPr>
        </p:nvSpPr>
        <p:spPr>
          <a:xfrm>
            <a:off x="152401" y="990600"/>
            <a:ext cx="4924424" cy="5562600"/>
          </a:xfrm>
        </p:spPr>
        <p:txBody>
          <a:bodyPr>
            <a:normAutofit fontScale="85000" lnSpcReduction="10000"/>
          </a:bodyPr>
          <a:lstStyle/>
          <a:p>
            <a:r>
              <a:rPr lang="en-US" dirty="0"/>
              <a:t>People receive about </a:t>
            </a:r>
            <a:r>
              <a:rPr lang="en-US" dirty="0" smtClean="0"/>
              <a:t>85% of our information </a:t>
            </a:r>
            <a:r>
              <a:rPr lang="en-US" dirty="0"/>
              <a:t>through </a:t>
            </a:r>
            <a:r>
              <a:rPr lang="en-US" dirty="0" smtClean="0"/>
              <a:t>sight. </a:t>
            </a:r>
          </a:p>
          <a:p>
            <a:r>
              <a:rPr lang="en-US" dirty="0" smtClean="0"/>
              <a:t>Light is essential to sight.</a:t>
            </a:r>
            <a:endParaRPr lang="en-US" dirty="0"/>
          </a:p>
          <a:p>
            <a:r>
              <a:rPr lang="en-US" dirty="0" smtClean="0"/>
              <a:t>Visibility influences posture: head, neck, and trunk.</a:t>
            </a:r>
          </a:p>
          <a:p>
            <a:r>
              <a:rPr lang="en-US" dirty="0" smtClean="0"/>
              <a:t>Affects visual fatigue/eyestrain.</a:t>
            </a:r>
          </a:p>
          <a:p>
            <a:r>
              <a:rPr lang="en-US" dirty="0" smtClean="0"/>
              <a:t>Critical to safety: Highlights machinery or moving objects.</a:t>
            </a:r>
          </a:p>
          <a:p>
            <a:r>
              <a:rPr lang="en-US" dirty="0" smtClean="0"/>
              <a:t>Trips and falls: 40% of </a:t>
            </a:r>
            <a:r>
              <a:rPr lang="en-US" dirty="0"/>
              <a:t>falls in a geriatric care hospital </a:t>
            </a:r>
            <a:r>
              <a:rPr lang="en-US" dirty="0" smtClean="0"/>
              <a:t>were due to poor lighting </a:t>
            </a:r>
            <a:r>
              <a:rPr lang="en-US" sz="2400" dirty="0" smtClean="0"/>
              <a:t>(Pinto, et al., 1997). </a:t>
            </a:r>
          </a:p>
          <a:p>
            <a:r>
              <a:rPr lang="en-US" dirty="0" smtClean="0"/>
              <a:t>Affective (psychophysiological): alertness, mood.</a:t>
            </a:r>
          </a:p>
          <a:p>
            <a:endParaRPr lang="en-US" dirty="0" smtClean="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902" y="898406"/>
            <a:ext cx="2892219" cy="26829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824" y="3581400"/>
            <a:ext cx="3762376" cy="2741160"/>
          </a:xfrm>
          <a:prstGeom prst="rect">
            <a:avLst/>
          </a:prstGeom>
        </p:spPr>
      </p:pic>
    </p:spTree>
    <p:extLst>
      <p:ext uri="{BB962C8B-B14F-4D97-AF65-F5344CB8AC3E}">
        <p14:creationId xmlns:p14="http://schemas.microsoft.com/office/powerpoint/2010/main" val="3023832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9" y="0"/>
            <a:ext cx="8229600" cy="1143000"/>
          </a:xfrm>
        </p:spPr>
        <p:txBody>
          <a:bodyPr/>
          <a:lstStyle/>
          <a:p>
            <a:r>
              <a:rPr lang="en-US" dirty="0" smtClean="0"/>
              <a:t>Visual task demands</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90600"/>
            <a:ext cx="6400800" cy="5486400"/>
          </a:xfrm>
          <a:prstGeom prst="rect">
            <a:avLst/>
          </a:prstGeom>
        </p:spPr>
      </p:pic>
    </p:spTree>
    <p:extLst>
      <p:ext uri="{BB962C8B-B14F-4D97-AF65-F5344CB8AC3E}">
        <p14:creationId xmlns:p14="http://schemas.microsoft.com/office/powerpoint/2010/main" val="2698985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illuminance for safety</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617784"/>
            <a:ext cx="8862646" cy="3622431"/>
          </a:xfrm>
          <a:prstGeom prst="rect">
            <a:avLst/>
          </a:prstGeom>
        </p:spPr>
      </p:pic>
    </p:spTree>
    <p:extLst>
      <p:ext uri="{BB962C8B-B14F-4D97-AF65-F5344CB8AC3E}">
        <p14:creationId xmlns:p14="http://schemas.microsoft.com/office/powerpoint/2010/main" val="1309379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3" y="381000"/>
            <a:ext cx="9144000" cy="762000"/>
          </a:xfrm>
        </p:spPr>
        <p:txBody>
          <a:bodyPr>
            <a:normAutofit fontScale="90000"/>
          </a:bodyPr>
          <a:lstStyle/>
          <a:p>
            <a:r>
              <a:rPr lang="en-US" dirty="0"/>
              <a:t>L</a:t>
            </a:r>
            <a:r>
              <a:rPr lang="en-US" dirty="0" smtClean="0"/>
              <a:t>ighting for safety/performance</a:t>
            </a:r>
            <a:r>
              <a:rPr lang="en-US" dirty="0"/>
              <a:t/>
            </a:r>
            <a:br>
              <a:rPr lang="en-US" dirty="0"/>
            </a:br>
            <a:endParaRPr lang="en-US" dirty="0"/>
          </a:p>
        </p:txBody>
      </p:sp>
      <p:sp>
        <p:nvSpPr>
          <p:cNvPr id="3" name="Content Placeholder 2"/>
          <p:cNvSpPr>
            <a:spLocks noGrp="1"/>
          </p:cNvSpPr>
          <p:nvPr>
            <p:ph idx="1"/>
          </p:nvPr>
        </p:nvSpPr>
        <p:spPr>
          <a:xfrm>
            <a:off x="-27039" y="838200"/>
            <a:ext cx="9171039" cy="5410200"/>
          </a:xfrm>
        </p:spPr>
        <p:txBody>
          <a:bodyPr>
            <a:noAutofit/>
          </a:bodyPr>
          <a:lstStyle/>
          <a:p>
            <a:r>
              <a:rPr lang="en-US" sz="2800" dirty="0" smtClean="0"/>
              <a:t>Buildings:</a:t>
            </a:r>
          </a:p>
          <a:p>
            <a:pPr lvl="1"/>
            <a:r>
              <a:rPr lang="en-US" sz="2000" dirty="0" smtClean="0"/>
              <a:t>Keep </a:t>
            </a:r>
            <a:r>
              <a:rPr lang="en-US" sz="2000" dirty="0"/>
              <a:t>lights on during the day to equalize lighting from indoor and outdoor sources. </a:t>
            </a:r>
            <a:endParaRPr lang="en-US" sz="2000" dirty="0" smtClean="0"/>
          </a:p>
          <a:p>
            <a:pPr lvl="1"/>
            <a:r>
              <a:rPr lang="en-US" sz="2000" dirty="0" smtClean="0"/>
              <a:t>Position workers </a:t>
            </a:r>
            <a:r>
              <a:rPr lang="en-US" sz="2000" dirty="0"/>
              <a:t>so that windows are behind </a:t>
            </a:r>
            <a:r>
              <a:rPr lang="en-US" sz="2000" dirty="0" smtClean="0"/>
              <a:t>or </a:t>
            </a:r>
            <a:r>
              <a:rPr lang="en-US" sz="2000" dirty="0"/>
              <a:t>to </a:t>
            </a:r>
            <a:r>
              <a:rPr lang="en-US" sz="2000" dirty="0" smtClean="0"/>
              <a:t>the side of them (but illuminate tasks if shadows are problematic). Use </a:t>
            </a:r>
            <a:r>
              <a:rPr lang="en-US" sz="2000" dirty="0"/>
              <a:t>blinds or shades to control </a:t>
            </a:r>
            <a:r>
              <a:rPr lang="en-US" sz="2000" dirty="0" smtClean="0"/>
              <a:t>light </a:t>
            </a:r>
            <a:r>
              <a:rPr lang="en-US" sz="2000" dirty="0"/>
              <a:t>during </a:t>
            </a:r>
            <a:r>
              <a:rPr lang="en-US" sz="2000" dirty="0" smtClean="0"/>
              <a:t>bright daylight </a:t>
            </a:r>
            <a:r>
              <a:rPr lang="en-US" sz="2000" dirty="0"/>
              <a:t>hours. </a:t>
            </a:r>
            <a:endParaRPr lang="en-US" sz="2000" dirty="0" smtClean="0"/>
          </a:p>
          <a:p>
            <a:pPr lvl="1"/>
            <a:r>
              <a:rPr lang="en-US" sz="2000" dirty="0" smtClean="0"/>
              <a:t>Illuminate floors to at least 300 lux.</a:t>
            </a:r>
          </a:p>
          <a:p>
            <a:pPr lvl="1"/>
            <a:r>
              <a:rPr lang="en-US" sz="2000" dirty="0" smtClean="0"/>
              <a:t>Equalize light in rooms and corridors.</a:t>
            </a:r>
            <a:endParaRPr lang="en-US" sz="2000" dirty="0"/>
          </a:p>
          <a:p>
            <a:r>
              <a:rPr lang="en-US" sz="2800" dirty="0" smtClean="0"/>
              <a:t>Tasks:</a:t>
            </a:r>
          </a:p>
          <a:p>
            <a:pPr lvl="1"/>
            <a:r>
              <a:rPr lang="en-US" sz="2000" dirty="0" smtClean="0"/>
              <a:t>Under-counter </a:t>
            </a:r>
            <a:r>
              <a:rPr lang="en-US" sz="2000" dirty="0"/>
              <a:t>lighting can increase visibility for </a:t>
            </a:r>
            <a:r>
              <a:rPr lang="en-US" sz="2000" dirty="0" smtClean="0"/>
              <a:t>work </a:t>
            </a:r>
            <a:r>
              <a:rPr lang="en-US" sz="2000" dirty="0"/>
              <a:t>areas. </a:t>
            </a:r>
            <a:endParaRPr lang="en-US" sz="2000" dirty="0" smtClean="0"/>
          </a:p>
          <a:p>
            <a:pPr lvl="1"/>
            <a:r>
              <a:rPr lang="en-US" sz="2000" dirty="0" smtClean="0"/>
              <a:t>Illuminate work surfaces to 500-800 lux. Higher for precision work, but avoid glare.</a:t>
            </a:r>
          </a:p>
          <a:p>
            <a:pPr lvl="1"/>
            <a:r>
              <a:rPr lang="en-US" sz="2000" dirty="0" smtClean="0"/>
              <a:t>As </a:t>
            </a:r>
            <a:r>
              <a:rPr lang="en-US" sz="2000" dirty="0"/>
              <a:t>task lighting </a:t>
            </a:r>
            <a:r>
              <a:rPr lang="en-US" sz="2000" dirty="0" smtClean="0"/>
              <a:t>increases, also increase room </a:t>
            </a:r>
            <a:r>
              <a:rPr lang="en-US" sz="2000" dirty="0"/>
              <a:t>lighting. </a:t>
            </a:r>
            <a:r>
              <a:rPr lang="en-US" sz="2000" dirty="0" smtClean="0"/>
              <a:t>Don’t use a </a:t>
            </a:r>
            <a:r>
              <a:rPr lang="en-US" sz="2000" dirty="0"/>
              <a:t>very bright lamp in a dark </a:t>
            </a:r>
            <a:r>
              <a:rPr lang="en-US" sz="2000" dirty="0" smtClean="0"/>
              <a:t>room.</a:t>
            </a:r>
            <a:endParaRPr lang="en-US" sz="2000" dirty="0"/>
          </a:p>
          <a:p>
            <a:r>
              <a:rPr lang="en-US" sz="2800" dirty="0" smtClean="0"/>
              <a:t>Pedestrian routes. Eliminate glare. </a:t>
            </a:r>
            <a:endParaRPr lang="en-US" sz="2800" dirty="0"/>
          </a:p>
          <a:p>
            <a:endParaRPr lang="en-US" sz="28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32</a:t>
            </a:fld>
            <a:endParaRPr lang="en-US"/>
          </a:p>
        </p:txBody>
      </p:sp>
    </p:spTree>
    <p:extLst>
      <p:ext uri="{BB962C8B-B14F-4D97-AF65-F5344CB8AC3E}">
        <p14:creationId xmlns:p14="http://schemas.microsoft.com/office/powerpoint/2010/main" val="2900748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4525963"/>
          </a:xfrm>
        </p:spPr>
        <p:txBody>
          <a:bodyPr>
            <a:normAutofit/>
          </a:bodyPr>
          <a:lstStyle/>
          <a:p>
            <a:r>
              <a:rPr lang="en-US" dirty="0"/>
              <a:t>Vehicle routes. Eliminate direct/indirect glare - no unshielded lamps. Highlight crossing/access points. Overhead hazards – especially power lines. Color/intensity suited to changing weather conditions (e.g., fog). Mark routes using reflective paint, markers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33</a:t>
            </a:fld>
            <a:endParaRPr lang="en-US"/>
          </a:p>
        </p:txBody>
      </p:sp>
      <p:sp>
        <p:nvSpPr>
          <p:cNvPr id="7" name="Title 1"/>
          <p:cNvSpPr>
            <a:spLocks noGrp="1"/>
          </p:cNvSpPr>
          <p:nvPr>
            <p:ph type="title"/>
          </p:nvPr>
        </p:nvSpPr>
        <p:spPr>
          <a:xfrm>
            <a:off x="457200" y="228600"/>
            <a:ext cx="8229600" cy="904568"/>
          </a:xfrm>
        </p:spPr>
        <p:txBody>
          <a:bodyPr>
            <a:normAutofit fontScale="90000"/>
          </a:bodyPr>
          <a:lstStyle/>
          <a:p>
            <a:r>
              <a:rPr lang="en-US" dirty="0"/>
              <a:t>L</a:t>
            </a:r>
            <a:r>
              <a:rPr lang="en-US" dirty="0" smtClean="0"/>
              <a:t>ighting for safety/performance</a:t>
            </a:r>
            <a:r>
              <a:rPr lang="en-US" dirty="0"/>
              <a:t/>
            </a:r>
            <a:br>
              <a:rPr lang="en-US" dirty="0"/>
            </a:br>
            <a:endParaRPr lang="en-US" dirty="0"/>
          </a:p>
        </p:txBody>
      </p:sp>
    </p:spTree>
    <p:extLst>
      <p:ext uri="{BB962C8B-B14F-4D97-AF65-F5344CB8AC3E}">
        <p14:creationId xmlns:p14="http://schemas.microsoft.com/office/powerpoint/2010/main" val="1985864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rmAutofit fontScale="90000"/>
          </a:bodyPr>
          <a:lstStyle/>
          <a:p>
            <a:r>
              <a:rPr lang="en-US" dirty="0" smtClean="0"/>
              <a:t>Equipment lighting</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26" y="737420"/>
            <a:ext cx="3883152" cy="2590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098" y="726534"/>
            <a:ext cx="3759200" cy="26125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26" y="3581399"/>
            <a:ext cx="2812473" cy="28263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325" y="3564179"/>
            <a:ext cx="4823012" cy="2823882"/>
          </a:xfrm>
          <a:prstGeom prst="rect">
            <a:avLst/>
          </a:prstGeom>
        </p:spPr>
      </p:pic>
    </p:spTree>
    <p:extLst>
      <p:ext uri="{BB962C8B-B14F-4D97-AF65-F5344CB8AC3E}">
        <p14:creationId xmlns:p14="http://schemas.microsoft.com/office/powerpoint/2010/main" val="3030879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0214"/>
          </a:xfrm>
        </p:spPr>
        <p:txBody>
          <a:bodyPr/>
          <a:lstStyle/>
          <a:p>
            <a:r>
              <a:rPr lang="en-US" dirty="0" smtClean="0"/>
              <a:t>Types of lighting</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35</a:t>
            </a:fld>
            <a:endParaRPr lang="en-US"/>
          </a:p>
        </p:txBody>
      </p:sp>
      <p:sp>
        <p:nvSpPr>
          <p:cNvPr id="6" name="Content Placeholder 5"/>
          <p:cNvSpPr>
            <a:spLocks noGrp="1"/>
          </p:cNvSpPr>
          <p:nvPr>
            <p:ph idx="1"/>
          </p:nvPr>
        </p:nvSpPr>
        <p:spPr>
          <a:xfrm>
            <a:off x="228600" y="990600"/>
            <a:ext cx="3809999" cy="4967514"/>
          </a:xfrm>
          <a:prstGeom prst="rect">
            <a:avLst/>
          </a:prstGeom>
        </p:spPr>
        <p:txBody>
          <a:bodyPr wrap="square">
            <a:spAutoFit/>
          </a:bodyPr>
          <a:lstStyle/>
          <a:p>
            <a:r>
              <a:rPr lang="en-US" sz="2800" dirty="0" smtClean="0"/>
              <a:t>Sun/moon light</a:t>
            </a:r>
          </a:p>
          <a:p>
            <a:r>
              <a:rPr lang="en-US" sz="2800" dirty="0" smtClean="0"/>
              <a:t>Incandescent</a:t>
            </a:r>
          </a:p>
          <a:p>
            <a:r>
              <a:rPr lang="en-US" sz="2800" dirty="0" smtClean="0"/>
              <a:t>Fluorescent</a:t>
            </a:r>
          </a:p>
          <a:p>
            <a:r>
              <a:rPr lang="en-US" sz="2800" dirty="0" smtClean="0"/>
              <a:t>Low pressure sodium</a:t>
            </a:r>
          </a:p>
          <a:p>
            <a:r>
              <a:rPr lang="en-US" sz="2800" dirty="0" smtClean="0"/>
              <a:t>High intensity discharge (mercury, metal halide, high-pressure sodium)</a:t>
            </a:r>
          </a:p>
          <a:p>
            <a:r>
              <a:rPr lang="en-US" sz="2800" dirty="0" smtClean="0"/>
              <a:t>Light emitting diode (LED)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196" y="914400"/>
            <a:ext cx="4852416" cy="156057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364" y="2584145"/>
            <a:ext cx="2724912" cy="18044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252" y="2584145"/>
            <a:ext cx="2401824" cy="181051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388" y="4495800"/>
            <a:ext cx="4828032" cy="1908048"/>
          </a:xfrm>
          <a:prstGeom prst="rect">
            <a:avLst/>
          </a:prstGeom>
        </p:spPr>
      </p:pic>
    </p:spTree>
    <p:extLst>
      <p:ext uri="{BB962C8B-B14F-4D97-AF65-F5344CB8AC3E}">
        <p14:creationId xmlns:p14="http://schemas.microsoft.com/office/powerpoint/2010/main" val="3779399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97"/>
            <a:ext cx="8229600" cy="1143000"/>
          </a:xfrm>
        </p:spPr>
        <p:txBody>
          <a:bodyPr/>
          <a:lstStyle/>
          <a:p>
            <a:r>
              <a:rPr lang="en-US" dirty="0" smtClean="0"/>
              <a:t>LED Lighting on the farm</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26" y="870722"/>
            <a:ext cx="3265494" cy="490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787" y="870722"/>
            <a:ext cx="4343400" cy="2620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08385" y="3491508"/>
            <a:ext cx="3864203" cy="523220"/>
          </a:xfrm>
          <a:prstGeom prst="rect">
            <a:avLst/>
          </a:prstGeom>
        </p:spPr>
        <p:txBody>
          <a:bodyPr wrap="square">
            <a:spAutoFit/>
          </a:bodyPr>
          <a:lstStyle/>
          <a:p>
            <a:pPr algn="r"/>
            <a:r>
              <a:rPr lang="en-US" sz="1400" dirty="0"/>
              <a:t>http://www.newsunshine.net/news/60W-Dairy-Farm-LED-Lighting-in-Netherlands-39.html</a:t>
            </a:r>
          </a:p>
        </p:txBody>
      </p:sp>
      <p:sp>
        <p:nvSpPr>
          <p:cNvPr id="7" name="Rectangle 6"/>
          <p:cNvSpPr/>
          <p:nvPr/>
        </p:nvSpPr>
        <p:spPr>
          <a:xfrm>
            <a:off x="3709069" y="5773646"/>
            <a:ext cx="5417725" cy="307777"/>
          </a:xfrm>
          <a:prstGeom prst="rect">
            <a:avLst/>
          </a:prstGeom>
        </p:spPr>
        <p:txBody>
          <a:bodyPr wrap="square">
            <a:spAutoFit/>
          </a:bodyPr>
          <a:lstStyle/>
          <a:p>
            <a:pPr algn="r"/>
            <a:r>
              <a:rPr lang="en-US" sz="1400" dirty="0"/>
              <a:t>http://www.lightsbyhh.com/applications/machine_shed</a:t>
            </a:r>
          </a:p>
        </p:txBody>
      </p:sp>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2471"/>
          <a:stretch/>
        </p:blipFill>
        <p:spPr bwMode="auto">
          <a:xfrm>
            <a:off x="3733800" y="4028420"/>
            <a:ext cx="5413375" cy="174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85851" y="5788083"/>
            <a:ext cx="2753254" cy="307777"/>
          </a:xfrm>
          <a:prstGeom prst="rect">
            <a:avLst/>
          </a:prstGeom>
        </p:spPr>
        <p:txBody>
          <a:bodyPr wrap="none">
            <a:spAutoFit/>
          </a:bodyPr>
          <a:lstStyle/>
          <a:p>
            <a:r>
              <a:rPr lang="en-US" sz="1400" dirty="0"/>
              <a:t>http://www.ozarksecc.com/poultry</a:t>
            </a:r>
          </a:p>
        </p:txBody>
      </p:sp>
    </p:spTree>
    <p:extLst>
      <p:ext uri="{BB962C8B-B14F-4D97-AF65-F5344CB8AC3E}">
        <p14:creationId xmlns:p14="http://schemas.microsoft.com/office/powerpoint/2010/main" val="2601190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39" y="949271"/>
            <a:ext cx="8942522" cy="4959458"/>
          </a:xfrm>
          <a:prstGeom prst="rect">
            <a:avLst/>
          </a:prstGeom>
        </p:spPr>
      </p:pic>
      <p:sp>
        <p:nvSpPr>
          <p:cNvPr id="2" name="Title 1"/>
          <p:cNvSpPr>
            <a:spLocks noGrp="1"/>
          </p:cNvSpPr>
          <p:nvPr>
            <p:ph type="title"/>
          </p:nvPr>
        </p:nvSpPr>
        <p:spPr>
          <a:xfrm>
            <a:off x="533956" y="0"/>
            <a:ext cx="8229600" cy="1143000"/>
          </a:xfrm>
        </p:spPr>
        <p:txBody>
          <a:bodyPr>
            <a:normAutofit fontScale="90000"/>
          </a:bodyPr>
          <a:lstStyle/>
          <a:p>
            <a:r>
              <a:rPr lang="en-US" dirty="0" smtClean="0"/>
              <a:t>Color and efficiency of artificial lighting</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37</a:t>
            </a:fld>
            <a:endParaRPr lang="en-US"/>
          </a:p>
        </p:txBody>
      </p:sp>
      <p:sp>
        <p:nvSpPr>
          <p:cNvPr id="6" name="Rectangle 5"/>
          <p:cNvSpPr/>
          <p:nvPr/>
        </p:nvSpPr>
        <p:spPr>
          <a:xfrm>
            <a:off x="192842" y="5715000"/>
            <a:ext cx="8722558" cy="523220"/>
          </a:xfrm>
          <a:prstGeom prst="rect">
            <a:avLst/>
          </a:prstGeom>
        </p:spPr>
        <p:txBody>
          <a:bodyPr wrap="square">
            <a:spAutoFit/>
          </a:bodyPr>
          <a:lstStyle/>
          <a:p>
            <a:r>
              <a:rPr lang="en-US" sz="1400" dirty="0" smtClean="0"/>
              <a:t>Chastain, J.P., Nicolai:, R. </a:t>
            </a:r>
            <a:r>
              <a:rPr lang="en-US" sz="1400" dirty="0"/>
              <a:t>(2007) Dairy lighting system for free stall barns and milking </a:t>
            </a:r>
            <a:r>
              <a:rPr lang="en-US" sz="1400" dirty="0" smtClean="0"/>
              <a:t>centers http</a:t>
            </a:r>
            <a:r>
              <a:rPr lang="en-US" sz="1400" dirty="0"/>
              <a:t>://www.milkproduction.com/Library/Scientific-articles/Housing/Dairy-lighting-system-for-free/</a:t>
            </a:r>
          </a:p>
        </p:txBody>
      </p:sp>
    </p:spTree>
    <p:extLst>
      <p:ext uri="{BB962C8B-B14F-4D97-AF65-F5344CB8AC3E}">
        <p14:creationId xmlns:p14="http://schemas.microsoft.com/office/powerpoint/2010/main" val="1911034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lighting by direction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Indirect</a:t>
            </a:r>
            <a:r>
              <a:rPr lang="en-US" dirty="0"/>
              <a:t> - floor standing high pressure lamp shining upward to ceiling or diffuse reflector and covered lamp shining downward into the room (Pinto, et al., 1997)</a:t>
            </a:r>
          </a:p>
          <a:p>
            <a:r>
              <a:rPr lang="en-US" b="1" dirty="0"/>
              <a:t>Direct-indirect</a:t>
            </a:r>
            <a:r>
              <a:rPr lang="en-US" dirty="0"/>
              <a:t> – Luminaires with parabolic louvers (silk gloss) mounted with pendulums below the ceiling, and floor standing high pressure lamp shining upward to ceiling or diffuse reflector and covered lamp shining downward into the room (Pinto, et al., 1997</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38</a:t>
            </a:fld>
            <a:endParaRPr lang="en-US"/>
          </a:p>
        </p:txBody>
      </p:sp>
    </p:spTree>
    <p:extLst>
      <p:ext uri="{BB962C8B-B14F-4D97-AF65-F5344CB8AC3E}">
        <p14:creationId xmlns:p14="http://schemas.microsoft.com/office/powerpoint/2010/main" val="3000799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Types of lighting by direction</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39</a:t>
            </a:fld>
            <a:endParaRPr lang="en-US"/>
          </a:p>
        </p:txBody>
      </p:sp>
      <p:sp>
        <p:nvSpPr>
          <p:cNvPr id="6" name="Content Placeholder 5"/>
          <p:cNvSpPr>
            <a:spLocks noGrp="1"/>
          </p:cNvSpPr>
          <p:nvPr>
            <p:ph idx="1"/>
          </p:nvPr>
        </p:nvSpPr>
        <p:spPr>
          <a:xfrm>
            <a:off x="228600" y="990600"/>
            <a:ext cx="8458200" cy="769441"/>
          </a:xfrm>
          <a:prstGeom prst="rect">
            <a:avLst/>
          </a:prstGeom>
        </p:spPr>
        <p:txBody>
          <a:bodyPr wrap="square">
            <a:spAutoFit/>
          </a:bodyPr>
          <a:lstStyle/>
          <a:p>
            <a:r>
              <a:rPr lang="en-US" sz="2200" b="1" dirty="0" smtClean="0"/>
              <a:t>Direct</a:t>
            </a:r>
            <a:r>
              <a:rPr lang="en-US" sz="2200" dirty="0" smtClean="0"/>
              <a:t> – ceiling mounted fluorescent lamps or parabolic louvers (silk gloss) </a:t>
            </a:r>
            <a:r>
              <a:rPr lang="en-US" sz="2200" dirty="0"/>
              <a:t>(Pinto, et al., 1997</a:t>
            </a:r>
            <a:r>
              <a:rPr lang="en-US" sz="2200" dirty="0" smtClean="0"/>
              <a:t>) </a:t>
            </a:r>
            <a:endParaRPr lang="en-US"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95167"/>
            <a:ext cx="4267200" cy="3200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895167"/>
            <a:ext cx="3207026" cy="4267200"/>
          </a:xfrm>
          <a:prstGeom prst="rect">
            <a:avLst/>
          </a:prstGeom>
        </p:spPr>
      </p:pic>
    </p:spTree>
    <p:extLst>
      <p:ext uri="{BB962C8B-B14F-4D97-AF65-F5344CB8AC3E}">
        <p14:creationId xmlns:p14="http://schemas.microsoft.com/office/powerpoint/2010/main" val="236258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Lighting </a:t>
            </a:r>
            <a:r>
              <a:rPr lang="en-US" dirty="0" smtClean="0"/>
              <a:t>problems: Gloomy light</a:t>
            </a:r>
            <a:r>
              <a:rPr lang="en-US" dirty="0"/>
              <a:t/>
            </a:r>
            <a:br>
              <a:rPr lang="en-US" dirty="0"/>
            </a:br>
            <a:endParaRPr lang="en-US" dirty="0"/>
          </a:p>
        </p:txBody>
      </p:sp>
      <p:sp>
        <p:nvSpPr>
          <p:cNvPr id="3" name="Content Placeholder 2"/>
          <p:cNvSpPr>
            <a:spLocks noGrp="1"/>
          </p:cNvSpPr>
          <p:nvPr>
            <p:ph idx="1"/>
          </p:nvPr>
        </p:nvSpPr>
        <p:spPr>
          <a:xfrm>
            <a:off x="457200" y="1219200"/>
            <a:ext cx="4724400" cy="4906963"/>
          </a:xfrm>
        </p:spPr>
        <p:txBody>
          <a:bodyPr>
            <a:normAutofit fontScale="92500" lnSpcReduction="10000"/>
          </a:bodyPr>
          <a:lstStyle/>
          <a:p>
            <a:r>
              <a:rPr lang="en-US" dirty="0" smtClean="0"/>
              <a:t>Insufficient light for the task/user.</a:t>
            </a:r>
          </a:p>
          <a:p>
            <a:r>
              <a:rPr lang="en-US" dirty="0" smtClean="0"/>
              <a:t>Reduced visual distance; postural effect; </a:t>
            </a:r>
          </a:p>
          <a:p>
            <a:r>
              <a:rPr lang="en-US" dirty="0" smtClean="0"/>
              <a:t>Risk for collisions, trips, slips and falls.</a:t>
            </a:r>
          </a:p>
          <a:p>
            <a:r>
              <a:rPr lang="en-US" dirty="0"/>
              <a:t>Entering a dimly-lit building from sunlight or strongly lit areas – temporary </a:t>
            </a:r>
            <a:r>
              <a:rPr lang="en-US" dirty="0" smtClean="0"/>
              <a:t>blindness (light adaptation).</a:t>
            </a:r>
            <a:endParaRPr lang="en-US" dirty="0"/>
          </a:p>
          <a:p>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270" y="949364"/>
            <a:ext cx="1871472" cy="27614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838" y="3710852"/>
            <a:ext cx="3450336" cy="2596896"/>
          </a:xfrm>
          <a:prstGeom prst="rect">
            <a:avLst/>
          </a:prstGeom>
        </p:spPr>
      </p:pic>
    </p:spTree>
    <p:extLst>
      <p:ext uri="{BB962C8B-B14F-4D97-AF65-F5344CB8AC3E}">
        <p14:creationId xmlns:p14="http://schemas.microsoft.com/office/powerpoint/2010/main" val="271754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007" y="1315180"/>
            <a:ext cx="4305993" cy="2992582"/>
          </a:xfrm>
          <a:prstGeom prst="rect">
            <a:avLst/>
          </a:prstGeom>
        </p:spPr>
      </p:pic>
      <p:sp>
        <p:nvSpPr>
          <p:cNvPr id="2" name="Title 1"/>
          <p:cNvSpPr>
            <a:spLocks noGrp="1"/>
          </p:cNvSpPr>
          <p:nvPr>
            <p:ph type="title"/>
          </p:nvPr>
        </p:nvSpPr>
        <p:spPr>
          <a:xfrm>
            <a:off x="498987" y="9832"/>
            <a:ext cx="8229600" cy="1143000"/>
          </a:xfrm>
        </p:spPr>
        <p:txBody>
          <a:bodyPr/>
          <a:lstStyle/>
          <a:p>
            <a:r>
              <a:rPr lang="en-US" dirty="0" smtClean="0"/>
              <a:t>Types of </a:t>
            </a:r>
            <a:r>
              <a:rPr lang="en-US" dirty="0" smtClean="0"/>
              <a:t>lighting</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40</a:t>
            </a:fld>
            <a:endParaRPr lang="en-US"/>
          </a:p>
        </p:txBody>
      </p:sp>
      <p:sp>
        <p:nvSpPr>
          <p:cNvPr id="6" name="Content Placeholder 5"/>
          <p:cNvSpPr>
            <a:spLocks noGrp="1"/>
          </p:cNvSpPr>
          <p:nvPr>
            <p:ph idx="1"/>
          </p:nvPr>
        </p:nvSpPr>
        <p:spPr>
          <a:xfrm>
            <a:off x="152400" y="1268592"/>
            <a:ext cx="4191000" cy="4302716"/>
          </a:xfrm>
          <a:prstGeom prst="rect">
            <a:avLst/>
          </a:prstGeom>
        </p:spPr>
        <p:txBody>
          <a:bodyPr wrap="square">
            <a:spAutoFit/>
          </a:bodyPr>
          <a:lstStyle/>
          <a:p>
            <a:r>
              <a:rPr lang="en-US" sz="2400" dirty="0" smtClean="0"/>
              <a:t>Driving: Zones of illumination depend on task, speed, environment and operating conditions.</a:t>
            </a:r>
          </a:p>
          <a:p>
            <a:r>
              <a:rPr lang="en-US" sz="2400" dirty="0" smtClean="0"/>
              <a:t>Instrumentation: should allow dark adaptation – be dimmable; not white – red or green. </a:t>
            </a:r>
          </a:p>
          <a:p>
            <a:r>
              <a:rPr lang="en-US" sz="2400" dirty="0" smtClean="0"/>
              <a:t>Directional lighting of task – must not render the wider work zone invisible.</a:t>
            </a:r>
          </a:p>
        </p:txBody>
      </p:sp>
      <p:sp>
        <p:nvSpPr>
          <p:cNvPr id="3" name="TextBox 2"/>
          <p:cNvSpPr txBox="1"/>
          <p:nvPr/>
        </p:nvSpPr>
        <p:spPr>
          <a:xfrm>
            <a:off x="6709040" y="3959311"/>
            <a:ext cx="2053960" cy="338554"/>
          </a:xfrm>
          <a:prstGeom prst="rect">
            <a:avLst/>
          </a:prstGeom>
          <a:noFill/>
        </p:spPr>
        <p:txBody>
          <a:bodyPr wrap="none" rtlCol="0">
            <a:spAutoFit/>
          </a:bodyPr>
          <a:lstStyle/>
          <a:p>
            <a:r>
              <a:rPr lang="en-US" sz="1600" dirty="0" smtClean="0">
                <a:solidFill>
                  <a:schemeClr val="bg1"/>
                </a:solidFill>
              </a:rPr>
              <a:t>www.newholland.com</a:t>
            </a:r>
            <a:endParaRPr lang="en-US" sz="1600" dirty="0">
              <a:solidFill>
                <a:schemeClr val="bg1"/>
              </a:solidFill>
            </a:endParaRPr>
          </a:p>
        </p:txBody>
      </p:sp>
      <p:sp>
        <p:nvSpPr>
          <p:cNvPr id="7" name="Rectangle 6"/>
          <p:cNvSpPr/>
          <p:nvPr/>
        </p:nvSpPr>
        <p:spPr>
          <a:xfrm>
            <a:off x="4343400" y="4312678"/>
            <a:ext cx="4800600" cy="1938992"/>
          </a:xfrm>
          <a:prstGeom prst="rect">
            <a:avLst/>
          </a:prstGeom>
        </p:spPr>
        <p:txBody>
          <a:bodyPr wrap="square">
            <a:spAutoFit/>
          </a:bodyPr>
          <a:lstStyle/>
          <a:p>
            <a:r>
              <a:rPr lang="en-US" sz="2400" dirty="0" smtClean="0"/>
              <a:t>Placement </a:t>
            </a:r>
            <a:r>
              <a:rPr lang="en-US" sz="2400" dirty="0"/>
              <a:t>of a visual target in the cab of a tractor affects the orientation of the eyes and, hence, determines the body posture of the </a:t>
            </a:r>
            <a:r>
              <a:rPr lang="en-US" sz="2400" dirty="0" smtClean="0"/>
              <a:t>operator </a:t>
            </a:r>
            <a:r>
              <a:rPr lang="en-US" dirty="0" smtClean="0"/>
              <a:t>(Ima and Mann, 2004).</a:t>
            </a:r>
            <a:endParaRPr lang="en-US" sz="2400" dirty="0"/>
          </a:p>
        </p:txBody>
      </p:sp>
    </p:spTree>
    <p:extLst>
      <p:ext uri="{BB962C8B-B14F-4D97-AF65-F5344CB8AC3E}">
        <p14:creationId xmlns:p14="http://schemas.microsoft.com/office/powerpoint/2010/main" val="960288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537"/>
            <a:ext cx="5638800" cy="2481592"/>
          </a:xfrm>
          <a:prstGeom prst="rect">
            <a:avLst/>
          </a:prstGeom>
        </p:spPr>
      </p:pic>
      <p:sp>
        <p:nvSpPr>
          <p:cNvPr id="6" name="Title 5"/>
          <p:cNvSpPr>
            <a:spLocks noGrp="1"/>
          </p:cNvSpPr>
          <p:nvPr>
            <p:ph type="ctrTitle"/>
          </p:nvPr>
        </p:nvSpPr>
        <p:spPr>
          <a:xfrm>
            <a:off x="0" y="1"/>
            <a:ext cx="9144000" cy="838200"/>
          </a:xfrm>
        </p:spPr>
        <p:txBody>
          <a:bodyPr>
            <a:normAutofit/>
          </a:bodyPr>
          <a:lstStyle/>
          <a:p>
            <a:r>
              <a:rPr lang="en-US" dirty="0" smtClean="0"/>
              <a:t>Ag. Lighting Standard: ASABE EP344.3</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41</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2971800"/>
            <a:ext cx="6775340" cy="34683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23" y="2927568"/>
            <a:ext cx="609600" cy="3587531"/>
          </a:xfrm>
          <a:prstGeom prst="rect">
            <a:avLst/>
          </a:prstGeom>
        </p:spPr>
      </p:pic>
    </p:spTree>
    <p:extLst>
      <p:ext uri="{BB962C8B-B14F-4D97-AF65-F5344CB8AC3E}">
        <p14:creationId xmlns:p14="http://schemas.microsoft.com/office/powerpoint/2010/main" val="1086452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guidance/instruction materials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ASABE</a:t>
            </a:r>
            <a:r>
              <a:rPr lang="en-US" sz="2000" dirty="0"/>
              <a:t>. 1993. Lighting for Dairy Farms and the Poultry Industry, </a:t>
            </a:r>
            <a:r>
              <a:rPr lang="en-US" sz="2000" dirty="0" smtClean="0"/>
              <a:t>ASABE </a:t>
            </a:r>
            <a:r>
              <a:rPr lang="en-US" sz="2000" dirty="0"/>
              <a:t>EP344.2, </a:t>
            </a:r>
            <a:r>
              <a:rPr lang="en-US" sz="2000" dirty="0" smtClean="0"/>
              <a:t>ASABE </a:t>
            </a:r>
            <a:r>
              <a:rPr lang="en-US" sz="2000" dirty="0"/>
              <a:t>Standards, 40th edition, St. Joseph, MI 49085-9659</a:t>
            </a:r>
            <a:r>
              <a:rPr lang="en-US" sz="2000" dirty="0" smtClean="0"/>
              <a:t>. See ASABE EP344.3</a:t>
            </a:r>
          </a:p>
          <a:p>
            <a:r>
              <a:rPr lang="en-US" sz="2000" dirty="0"/>
              <a:t>“Dairy lighting system for tie stall barns” </a:t>
            </a:r>
            <a:r>
              <a:rPr lang="en-US" sz="2000" dirty="0">
                <a:hlinkClick r:id="rId2"/>
              </a:rPr>
              <a:t>http://www.milkproduction.com/Library/Scientific-articles/Housing/Dairy-lighting-system/</a:t>
            </a:r>
            <a:endParaRPr lang="en-US" sz="2000" dirty="0"/>
          </a:p>
          <a:p>
            <a:r>
              <a:rPr lang="en-US" sz="2000" dirty="0">
                <a:hlinkClick r:id="rId3"/>
              </a:rPr>
              <a:t>http://</a:t>
            </a:r>
            <a:r>
              <a:rPr lang="en-US" sz="2000" dirty="0" smtClean="0">
                <a:hlinkClick r:id="rId3"/>
              </a:rPr>
              <a:t>www.intl-lighttech.com/applications/light-measurement-apps/light-measurement-handbook</a:t>
            </a:r>
            <a:r>
              <a:rPr lang="en-US" sz="2000" dirty="0" smtClean="0"/>
              <a:t>  A very useful free online manual for people needing to measure/specify lighting for practical applications.</a:t>
            </a:r>
          </a:p>
          <a:p>
            <a:r>
              <a:rPr lang="en-US" sz="2000" dirty="0"/>
              <a:t>ASAE EP443.1 FEB04 </a:t>
            </a:r>
            <a:r>
              <a:rPr lang="en-US" sz="2000" b="1" dirty="0"/>
              <a:t>Color Coding Hand Controls</a:t>
            </a:r>
            <a:r>
              <a:rPr lang="en-US" sz="2000" dirty="0"/>
              <a:t>, has been withdrawn and replaced by ASABE/ISO 15077:2008 (Adopted by ASABE October 2008), Tractors and self-propelled machinery for agriculture--Operator controls--Actuating forces, displacement, location and method of operation</a:t>
            </a:r>
            <a:r>
              <a:rPr lang="en-US" sz="2000" dirty="0" smtClean="0"/>
              <a:t>.</a:t>
            </a:r>
          </a:p>
          <a:p>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42</a:t>
            </a:fld>
            <a:endParaRPr lang="en-US"/>
          </a:p>
        </p:txBody>
      </p:sp>
    </p:spTree>
    <p:extLst>
      <p:ext uri="{BB962C8B-B14F-4D97-AF65-F5344CB8AC3E}">
        <p14:creationId xmlns:p14="http://schemas.microsoft.com/office/powerpoint/2010/main" val="1234243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Technical (Detailed) Webinar</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Planned for Summer 2013</a:t>
            </a:r>
          </a:p>
          <a:p>
            <a:r>
              <a:rPr lang="en-US" dirty="0" smtClean="0"/>
              <a:t>Detailed guidance and information</a:t>
            </a:r>
          </a:p>
          <a:p>
            <a:r>
              <a:rPr lang="en-US" dirty="0"/>
              <a:t>Details/signup: </a:t>
            </a:r>
            <a:r>
              <a:rPr lang="en-US" dirty="0">
                <a:hlinkClick r:id="rId2"/>
              </a:rPr>
              <a:t>http://</a:t>
            </a:r>
            <a:r>
              <a:rPr lang="en-US" dirty="0" smtClean="0">
                <a:hlinkClick r:id="rId2"/>
              </a:rPr>
              <a:t>www.agrability.org/Online-Training/index.cfm</a:t>
            </a:r>
            <a:endParaRPr lang="en-US" dirty="0" smtClean="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43</a:t>
            </a:fld>
            <a:endParaRPr lang="en-US"/>
          </a:p>
        </p:txBody>
      </p:sp>
    </p:spTree>
    <p:extLst>
      <p:ext uri="{BB962C8B-B14F-4D97-AF65-F5344CB8AC3E}">
        <p14:creationId xmlns:p14="http://schemas.microsoft.com/office/powerpoint/2010/main" val="2258047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Selected resources</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r>
              <a:rPr lang="en-US" sz="1200" dirty="0" err="1" smtClean="0"/>
              <a:t>Arditi</a:t>
            </a:r>
            <a:r>
              <a:rPr lang="en-US" sz="1200" dirty="0" smtClean="0"/>
              <a:t>, A. (2013) Designing </a:t>
            </a:r>
            <a:r>
              <a:rPr lang="en-US" sz="1200" dirty="0"/>
              <a:t>for People with Partial Sight and Color </a:t>
            </a:r>
            <a:r>
              <a:rPr lang="en-US" sz="1200" dirty="0" smtClean="0"/>
              <a:t>Deficiencies. Lighthouse </a:t>
            </a:r>
            <a:r>
              <a:rPr lang="en-US" sz="1200" dirty="0"/>
              <a:t>International </a:t>
            </a:r>
            <a:r>
              <a:rPr lang="en-US" sz="1200" dirty="0">
                <a:hlinkClick r:id="rId2"/>
              </a:rPr>
              <a:t>http://lighthouse.org/accessibility/design/accessible-print-design/effective-color-contrast</a:t>
            </a:r>
            <a:r>
              <a:rPr lang="en-US" sz="1200" dirty="0" smtClean="0">
                <a:hlinkClick r:id="rId2"/>
              </a:rPr>
              <a:t>/</a:t>
            </a:r>
            <a:r>
              <a:rPr lang="en-US" sz="1200" dirty="0" smtClean="0"/>
              <a:t> </a:t>
            </a:r>
            <a:endParaRPr lang="en-US" sz="1200" dirty="0"/>
          </a:p>
          <a:p>
            <a:r>
              <a:rPr lang="en-US" sz="1200" dirty="0"/>
              <a:t>Golden RN, </a:t>
            </a:r>
            <a:r>
              <a:rPr lang="en-US" sz="1200" dirty="0" err="1"/>
              <a:t>Gaynes</a:t>
            </a:r>
            <a:r>
              <a:rPr lang="en-US" sz="1200" dirty="0"/>
              <a:t> BN, </a:t>
            </a:r>
            <a:r>
              <a:rPr lang="en-US" sz="1200" dirty="0" err="1"/>
              <a:t>Ekstrom</a:t>
            </a:r>
            <a:r>
              <a:rPr lang="en-US" sz="1200" dirty="0"/>
              <a:t> RD, </a:t>
            </a:r>
            <a:r>
              <a:rPr lang="en-US" sz="1200" dirty="0" err="1"/>
              <a:t>Hamer</a:t>
            </a:r>
            <a:r>
              <a:rPr lang="en-US" sz="1200" dirty="0"/>
              <a:t> RM, Jacobsen FM, </a:t>
            </a:r>
            <a:r>
              <a:rPr lang="en-US" sz="1200" dirty="0" err="1"/>
              <a:t>Suppes</a:t>
            </a:r>
            <a:r>
              <a:rPr lang="en-US" sz="1200" dirty="0"/>
              <a:t> T, Wisner KL, </a:t>
            </a:r>
            <a:r>
              <a:rPr lang="en-US" sz="1200" dirty="0" err="1"/>
              <a:t>Nemeroff</a:t>
            </a:r>
            <a:r>
              <a:rPr lang="en-US" sz="1200" dirty="0"/>
              <a:t> CB. (2005) The efficacy of light therapy in the treatment of mood disorders: a review and meta-analysis of the evidence. Am J Psychiatry. 2005 Apr;162(4):656-62.</a:t>
            </a:r>
          </a:p>
          <a:p>
            <a:r>
              <a:rPr lang="en-US" sz="1200" dirty="0" smtClean="0"/>
              <a:t>Grosvenor, T. </a:t>
            </a:r>
            <a:r>
              <a:rPr lang="en-US" sz="1200" dirty="0"/>
              <a:t>(2013) The Aging Eye: Problems That Affect Acuity and Contrast </a:t>
            </a:r>
            <a:r>
              <a:rPr lang="en-US" sz="1200" dirty="0" smtClean="0"/>
              <a:t>Sensitivity. </a:t>
            </a:r>
            <a:r>
              <a:rPr lang="en-US" sz="1200" dirty="0"/>
              <a:t>Pacific University. </a:t>
            </a:r>
            <a:r>
              <a:rPr lang="en-US" sz="1200" dirty="0">
                <a:hlinkClick r:id="rId3"/>
              </a:rPr>
              <a:t>http://</a:t>
            </a:r>
            <a:r>
              <a:rPr lang="en-US" sz="1200" dirty="0" smtClean="0">
                <a:hlinkClick r:id="rId3"/>
              </a:rPr>
              <a:t>www.pacificu.edu/optometry/ce/courses/16554/agingeyepg2.cfm#Visual</a:t>
            </a:r>
            <a:r>
              <a:rPr lang="en-US" sz="1200" dirty="0" smtClean="0"/>
              <a:t> </a:t>
            </a:r>
            <a:endParaRPr lang="en-US" sz="1200" dirty="0"/>
          </a:p>
          <a:p>
            <a:r>
              <a:rPr lang="en-US" sz="1200" dirty="0"/>
              <a:t>Ima, C.S. and Mann, D.D. </a:t>
            </a:r>
            <a:r>
              <a:rPr lang="en-US" sz="1200" dirty="0" smtClean="0"/>
              <a:t>(2004) Ergonomic </a:t>
            </a:r>
            <a:r>
              <a:rPr lang="en-US" sz="1200" dirty="0"/>
              <a:t>Concerns with </a:t>
            </a:r>
            <a:r>
              <a:rPr lang="en-US" sz="1200" dirty="0" err="1"/>
              <a:t>Lightbar</a:t>
            </a:r>
            <a:r>
              <a:rPr lang="en-US" sz="1200" dirty="0"/>
              <a:t> Guidance Displays, Journal of Agricultural Safety and Health 10(2): 91−102 2004 ASAE ISSN 1074−7583</a:t>
            </a:r>
          </a:p>
          <a:p>
            <a:r>
              <a:rPr lang="en-US" sz="1200" dirty="0" smtClean="0"/>
              <a:t>Lighthouse </a:t>
            </a:r>
            <a:r>
              <a:rPr lang="en-US" sz="1200" dirty="0"/>
              <a:t>International (2013) </a:t>
            </a:r>
            <a:r>
              <a:rPr lang="en-US" sz="1200" dirty="0">
                <a:hlinkClick r:id="rId4"/>
              </a:rPr>
              <a:t>http://www.lighthouse.org</a:t>
            </a:r>
            <a:r>
              <a:rPr lang="en-US" sz="1200" dirty="0" smtClean="0">
                <a:hlinkClick r:id="rId4"/>
              </a:rPr>
              <a:t>/</a:t>
            </a:r>
            <a:endParaRPr lang="en-US" sz="1200" dirty="0" smtClean="0"/>
          </a:p>
          <a:p>
            <a:r>
              <a:rPr lang="en-US" sz="1200" dirty="0" smtClean="0"/>
              <a:t>National </a:t>
            </a:r>
            <a:r>
              <a:rPr lang="en-US" sz="1200" dirty="0"/>
              <a:t>Eye </a:t>
            </a:r>
            <a:r>
              <a:rPr lang="en-US" sz="1200" dirty="0" smtClean="0"/>
              <a:t>Institute. (2013) </a:t>
            </a:r>
            <a:r>
              <a:rPr lang="en-US" sz="1200" dirty="0">
                <a:hlinkClick r:id="rId5"/>
              </a:rPr>
              <a:t>http://</a:t>
            </a:r>
            <a:r>
              <a:rPr lang="en-US" sz="1200" dirty="0" smtClean="0">
                <a:hlinkClick r:id="rId5"/>
              </a:rPr>
              <a:t>www.nei.nih.gov/index.asp</a:t>
            </a:r>
            <a:endParaRPr lang="en-US" sz="1200" dirty="0"/>
          </a:p>
          <a:p>
            <a:r>
              <a:rPr lang="en-US" sz="1200" dirty="0" smtClean="0"/>
              <a:t>National Research Council</a:t>
            </a:r>
            <a:r>
              <a:rPr lang="en-US" sz="1200" dirty="0"/>
              <a:t>, Canada (1972) </a:t>
            </a:r>
            <a:r>
              <a:rPr lang="en-US" sz="1200" dirty="0">
                <a:hlinkClick r:id="rId6"/>
              </a:rPr>
              <a:t>http://</a:t>
            </a:r>
            <a:r>
              <a:rPr lang="en-US" sz="1200" dirty="0" smtClean="0">
                <a:hlinkClick r:id="rId6"/>
              </a:rPr>
              <a:t>archive.nrc-cnrc.gc.ca/eng/ibp/irc/cbd/building-digest-192.html</a:t>
            </a:r>
            <a:r>
              <a:rPr lang="en-US" sz="1200" dirty="0" smtClean="0"/>
              <a:t> </a:t>
            </a:r>
          </a:p>
          <a:p>
            <a:r>
              <a:rPr lang="en-US" sz="1200" dirty="0" smtClean="0"/>
              <a:t>Pheasant, S. (1991) Ergonomics, Work and Health. Macmillan Press, Basingstoke, pp. 196-211</a:t>
            </a:r>
            <a:endParaRPr lang="en-US" sz="1200" dirty="0"/>
          </a:p>
          <a:p>
            <a:r>
              <a:rPr lang="en-US" sz="1200" dirty="0"/>
              <a:t>Pinto, M.R.,  De  Medici, S., </a:t>
            </a:r>
            <a:r>
              <a:rPr lang="en-US" sz="1200" dirty="0" err="1"/>
              <a:t>Zlotnicki</a:t>
            </a:r>
            <a:r>
              <a:rPr lang="en-US" sz="1200" dirty="0"/>
              <a:t>, A., Bianchi, A., Van </a:t>
            </a:r>
            <a:r>
              <a:rPr lang="en-US" sz="1200" dirty="0" err="1"/>
              <a:t>Sant</a:t>
            </a:r>
            <a:r>
              <a:rPr lang="en-US" sz="1200" dirty="0"/>
              <a:t>, C., and Napoli, C. (1997) Reduced visual acuity in elderly people: the role of ergonomics and </a:t>
            </a:r>
            <a:r>
              <a:rPr lang="en-US" sz="1200" dirty="0" err="1"/>
              <a:t>gerontechnology</a:t>
            </a:r>
            <a:r>
              <a:rPr lang="en-US" sz="1200" dirty="0"/>
              <a:t>. Age  and Ageing, 1997 26:339-344</a:t>
            </a:r>
          </a:p>
          <a:p>
            <a:r>
              <a:rPr lang="en-US" sz="1200" dirty="0" smtClean="0"/>
              <a:t>PubMed Health. (2012) Season </a:t>
            </a:r>
            <a:r>
              <a:rPr lang="en-US" sz="1200" dirty="0"/>
              <a:t>Affective Disorder </a:t>
            </a:r>
            <a:r>
              <a:rPr lang="en-US" sz="1200" dirty="0">
                <a:hlinkClick r:id="rId7"/>
              </a:rPr>
              <a:t>http://www.ncbi.nlm.nih.gov/pubmedhealth/PMH0002499</a:t>
            </a:r>
            <a:r>
              <a:rPr lang="en-US" sz="1200" dirty="0" smtClean="0">
                <a:hlinkClick r:id="rId7"/>
              </a:rPr>
              <a:t>/</a:t>
            </a:r>
            <a:endParaRPr lang="en-US" sz="1200" dirty="0" smtClean="0"/>
          </a:p>
          <a:p>
            <a:r>
              <a:rPr lang="en-US" sz="1200" dirty="0"/>
              <a:t>Wilkins, A. J., </a:t>
            </a:r>
            <a:r>
              <a:rPr lang="en-US" sz="1200" dirty="0" err="1"/>
              <a:t>Nimmo</a:t>
            </a:r>
            <a:r>
              <a:rPr lang="en-US" sz="1200" dirty="0"/>
              <a:t>-Smith, I., Slater, A. &amp; </a:t>
            </a:r>
            <a:r>
              <a:rPr lang="en-US" sz="1200" dirty="0" err="1"/>
              <a:t>Bedocs</a:t>
            </a:r>
            <a:r>
              <a:rPr lang="en-US" sz="1200" dirty="0"/>
              <a:t>, L. (1989). Fluorescent lighting, headaches and eye-strain. Lighting Research and Technology, vol. 21, </a:t>
            </a:r>
            <a:r>
              <a:rPr lang="en-US" sz="1200" dirty="0" smtClean="0"/>
              <a:t>11-18</a:t>
            </a:r>
          </a:p>
          <a:p>
            <a:endParaRPr lang="en-US" sz="1600" dirty="0" smtClean="0"/>
          </a:p>
          <a:p>
            <a:endParaRPr lang="en-US" sz="1600" dirty="0" smtClean="0"/>
          </a:p>
          <a:p>
            <a:endParaRPr lang="en-US" sz="1600" dirty="0"/>
          </a:p>
          <a:p>
            <a:pPr marL="0" indent="0">
              <a:buNone/>
            </a:pPr>
            <a:endParaRPr lang="en-US" sz="1600" dirty="0"/>
          </a:p>
          <a:p>
            <a:pPr marL="0" indent="0">
              <a:buNone/>
            </a:pPr>
            <a:endParaRPr lang="en-US" sz="14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44</a:t>
            </a:fld>
            <a:endParaRPr lang="en-US"/>
          </a:p>
        </p:txBody>
      </p:sp>
    </p:spTree>
    <p:extLst>
      <p:ext uri="{BB962C8B-B14F-4D97-AF65-F5344CB8AC3E}">
        <p14:creationId xmlns:p14="http://schemas.microsoft.com/office/powerpoint/2010/main" val="337848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Lighting </a:t>
            </a:r>
            <a:r>
              <a:rPr lang="en-US" dirty="0" smtClean="0"/>
              <a:t>problems: Glare</a:t>
            </a:r>
            <a:r>
              <a:rPr lang="en-US" dirty="0"/>
              <a:t/>
            </a:r>
            <a:br>
              <a:rPr lang="en-US" dirty="0"/>
            </a:br>
            <a:endParaRPr lang="en-US" dirty="0"/>
          </a:p>
        </p:txBody>
      </p:sp>
      <p:sp>
        <p:nvSpPr>
          <p:cNvPr id="3" name="Content Placeholder 2"/>
          <p:cNvSpPr>
            <a:spLocks noGrp="1"/>
          </p:cNvSpPr>
          <p:nvPr>
            <p:ph idx="1"/>
          </p:nvPr>
        </p:nvSpPr>
        <p:spPr>
          <a:xfrm>
            <a:off x="228600" y="990600"/>
            <a:ext cx="4837288" cy="5410200"/>
          </a:xfrm>
        </p:spPr>
        <p:txBody>
          <a:bodyPr>
            <a:normAutofit fontScale="62500" lnSpcReduction="20000"/>
          </a:bodyPr>
          <a:lstStyle/>
          <a:p>
            <a:r>
              <a:rPr lang="en-US" dirty="0" smtClean="0"/>
              <a:t>Glare – light source is excessive or too bright for the user</a:t>
            </a:r>
            <a:r>
              <a:rPr lang="en-US" dirty="0"/>
              <a:t>. </a:t>
            </a:r>
            <a:endParaRPr lang="en-US" dirty="0" smtClean="0"/>
          </a:p>
          <a:p>
            <a:r>
              <a:rPr lang="en-US" b="1" dirty="0" smtClean="0"/>
              <a:t>Disability glare</a:t>
            </a:r>
            <a:r>
              <a:rPr lang="en-US" dirty="0" smtClean="0"/>
              <a:t>: Sources </a:t>
            </a:r>
            <a:r>
              <a:rPr lang="en-US" dirty="0"/>
              <a:t>of illumination </a:t>
            </a:r>
            <a:r>
              <a:rPr lang="en-US" dirty="0" smtClean="0"/>
              <a:t>can disable people with conditions </a:t>
            </a:r>
            <a:r>
              <a:rPr lang="en-US" dirty="0"/>
              <a:t>such as corneal edema, lens opacities, various forms of </a:t>
            </a:r>
            <a:r>
              <a:rPr lang="en-US" dirty="0" err="1"/>
              <a:t>maculopathy</a:t>
            </a:r>
            <a:r>
              <a:rPr lang="en-US" dirty="0"/>
              <a:t>, and dry-eye </a:t>
            </a:r>
            <a:r>
              <a:rPr lang="en-US" dirty="0" smtClean="0"/>
              <a:t>problems</a:t>
            </a:r>
            <a:r>
              <a:rPr lang="en-US" dirty="0"/>
              <a:t> </a:t>
            </a:r>
            <a:r>
              <a:rPr lang="en-US" sz="2400" dirty="0" smtClean="0"/>
              <a:t>(Grosvenor, 2013)</a:t>
            </a:r>
            <a:r>
              <a:rPr lang="en-US" dirty="0" smtClean="0"/>
              <a:t>.</a:t>
            </a:r>
          </a:p>
          <a:p>
            <a:r>
              <a:rPr lang="en-US" dirty="0" smtClean="0"/>
              <a:t>In ergonomics, “disability glare” describes loss of visual information that occurs when a bright light source renders less brightly-lit ambient surroundings invisible, and the task (e.g. walking, driving) unsafe to complete. E.g., “oncoming un-dipped headlamps at night,” or an unshielded bright light source outside a farm building.</a:t>
            </a:r>
          </a:p>
          <a:p>
            <a:r>
              <a:rPr lang="en-US" dirty="0" smtClean="0"/>
              <a:t>Unshielded lights on a farm close to public roads should be shielded to reduce risk of disability glare for passing drivers.</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5</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1" y="3505200"/>
            <a:ext cx="393969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1" y="860813"/>
            <a:ext cx="3951980" cy="2669427"/>
          </a:xfrm>
          <a:prstGeom prst="rect">
            <a:avLst/>
          </a:prstGeom>
        </p:spPr>
      </p:pic>
    </p:spTree>
    <p:extLst>
      <p:ext uri="{BB962C8B-B14F-4D97-AF65-F5344CB8AC3E}">
        <p14:creationId xmlns:p14="http://schemas.microsoft.com/office/powerpoint/2010/main" val="219730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97" y="456279"/>
            <a:ext cx="8229600" cy="1143000"/>
          </a:xfrm>
        </p:spPr>
        <p:txBody>
          <a:bodyPr>
            <a:normAutofit fontScale="90000"/>
          </a:bodyPr>
          <a:lstStyle/>
          <a:p>
            <a:r>
              <a:rPr lang="en-US" dirty="0"/>
              <a:t>Lighting </a:t>
            </a:r>
            <a:r>
              <a:rPr lang="en-US" dirty="0" smtClean="0"/>
              <a:t>Problems: Specular glare (reflections)</a:t>
            </a:r>
            <a:r>
              <a:rPr lang="en-US" dirty="0"/>
              <a:t/>
            </a:r>
            <a:br>
              <a:rPr lang="en-US" dirty="0"/>
            </a:br>
            <a:endParaRPr lang="en-US" dirty="0"/>
          </a:p>
        </p:txBody>
      </p:sp>
      <p:sp>
        <p:nvSpPr>
          <p:cNvPr id="3" name="Content Placeholder 2"/>
          <p:cNvSpPr>
            <a:spLocks noGrp="1"/>
          </p:cNvSpPr>
          <p:nvPr>
            <p:ph idx="1"/>
          </p:nvPr>
        </p:nvSpPr>
        <p:spPr>
          <a:xfrm>
            <a:off x="457200" y="1600200"/>
            <a:ext cx="4191000" cy="4525963"/>
          </a:xfrm>
        </p:spPr>
        <p:txBody>
          <a:bodyPr>
            <a:normAutofit/>
          </a:bodyPr>
          <a:lstStyle/>
          <a:p>
            <a:r>
              <a:rPr lang="en-US" dirty="0" smtClean="0"/>
              <a:t>Task obscured.</a:t>
            </a:r>
            <a:endParaRPr lang="en-US" dirty="0"/>
          </a:p>
          <a:p>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59516"/>
            <a:ext cx="4368800" cy="32850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371600"/>
            <a:ext cx="3078480" cy="4608576"/>
          </a:xfrm>
          <a:prstGeom prst="rect">
            <a:avLst/>
          </a:prstGeom>
        </p:spPr>
      </p:pic>
    </p:spTree>
    <p:extLst>
      <p:ext uri="{BB962C8B-B14F-4D97-AF65-F5344CB8AC3E}">
        <p14:creationId xmlns:p14="http://schemas.microsoft.com/office/powerpoint/2010/main" val="219730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0"/>
            <a:ext cx="8229600" cy="1143000"/>
          </a:xfrm>
        </p:spPr>
        <p:txBody>
          <a:bodyPr>
            <a:normAutofit fontScale="90000"/>
          </a:bodyPr>
          <a:lstStyle/>
          <a:p>
            <a:r>
              <a:rPr lang="en-US" dirty="0"/>
              <a:t>Lighting </a:t>
            </a:r>
            <a:r>
              <a:rPr lang="en-US" dirty="0" smtClean="0"/>
              <a:t>problems: Poor contrast</a:t>
            </a:r>
            <a:r>
              <a:rPr lang="en-US" dirty="0"/>
              <a:t/>
            </a:r>
            <a:br>
              <a:rPr lang="en-US" dirty="0"/>
            </a:br>
            <a:endParaRPr lang="en-US" dirty="0"/>
          </a:p>
        </p:txBody>
      </p:sp>
      <p:sp>
        <p:nvSpPr>
          <p:cNvPr id="3" name="Content Placeholder 2"/>
          <p:cNvSpPr>
            <a:spLocks noGrp="1"/>
          </p:cNvSpPr>
          <p:nvPr>
            <p:ph idx="1"/>
          </p:nvPr>
        </p:nvSpPr>
        <p:spPr>
          <a:xfrm>
            <a:off x="-21771" y="800388"/>
            <a:ext cx="4245428" cy="4025574"/>
          </a:xfrm>
        </p:spPr>
        <p:txBody>
          <a:bodyPr>
            <a:normAutofit/>
          </a:bodyPr>
          <a:lstStyle/>
          <a:p>
            <a:r>
              <a:rPr lang="en-US" sz="2400" dirty="0"/>
              <a:t>Contrast </a:t>
            </a:r>
            <a:r>
              <a:rPr lang="en-US" sz="2400" dirty="0" smtClean="0"/>
              <a:t>= relationship </a:t>
            </a:r>
            <a:r>
              <a:rPr lang="en-US" sz="2400" dirty="0"/>
              <a:t>between the brightness of an object and its background. </a:t>
            </a:r>
            <a:endParaRPr lang="en-US" sz="2400" dirty="0" smtClean="0"/>
          </a:p>
          <a:p>
            <a:r>
              <a:rPr lang="en-US" sz="2400" dirty="0" smtClean="0"/>
              <a:t>Insufficient contrast makes it hard to distinguish an object from its immediate background.</a:t>
            </a:r>
          </a:p>
          <a:p>
            <a:r>
              <a:rPr lang="en-US" sz="2400" dirty="0" smtClean="0"/>
              <a:t>Increased Illuminance does not compensate for insufficient contrast.</a:t>
            </a:r>
          </a:p>
          <a:p>
            <a:endParaRPr lang="en-US" sz="24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7</a:t>
            </a:fld>
            <a:endParaRPr lang="en-US" dirty="0"/>
          </a:p>
        </p:txBody>
      </p:sp>
      <p:sp>
        <p:nvSpPr>
          <p:cNvPr id="6" name="Rectangle 5"/>
          <p:cNvSpPr/>
          <p:nvPr/>
        </p:nvSpPr>
        <p:spPr>
          <a:xfrm>
            <a:off x="413657" y="5956230"/>
            <a:ext cx="8637712" cy="400110"/>
          </a:xfrm>
          <a:prstGeom prst="rect">
            <a:avLst/>
          </a:prstGeom>
        </p:spPr>
        <p:txBody>
          <a:bodyPr wrap="square">
            <a:spAutoFit/>
          </a:bodyPr>
          <a:lstStyle/>
          <a:p>
            <a:pPr lvl="0">
              <a:spcBef>
                <a:spcPct val="20000"/>
              </a:spcBef>
            </a:pPr>
            <a:r>
              <a:rPr lang="en-US" sz="2000" dirty="0">
                <a:solidFill>
                  <a:prstClr val="black"/>
                </a:solidFill>
              </a:rPr>
              <a:t>A</a:t>
            </a:r>
            <a:r>
              <a:rPr lang="en-US" sz="2000" dirty="0" smtClean="0">
                <a:solidFill>
                  <a:prstClr val="black"/>
                </a:solidFill>
              </a:rPr>
              <a:t>verage contrast should be above </a:t>
            </a:r>
            <a:r>
              <a:rPr lang="en-US" sz="2000" dirty="0" smtClean="0">
                <a:solidFill>
                  <a:prstClr val="black"/>
                </a:solidFill>
              </a:rPr>
              <a:t>0.5 (10:3:1 object, ground, background).</a:t>
            </a:r>
            <a:endParaRPr lang="en-US" sz="2000" dirty="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78211"/>
            <a:ext cx="8356096"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129130" y="4652087"/>
            <a:ext cx="5014869" cy="553998"/>
          </a:xfrm>
          <a:prstGeom prst="rect">
            <a:avLst/>
          </a:prstGeom>
        </p:spPr>
        <p:txBody>
          <a:bodyPr wrap="square">
            <a:spAutoFit/>
          </a:bodyPr>
          <a:lstStyle/>
          <a:p>
            <a:pPr algn="ctr"/>
            <a:r>
              <a:rPr lang="en-US" sz="1600" dirty="0"/>
              <a:t>Relation of performance, contrast and </a:t>
            </a:r>
            <a:r>
              <a:rPr lang="en-US" sz="1600" dirty="0" err="1" smtClean="0"/>
              <a:t>illuminance</a:t>
            </a:r>
            <a:r>
              <a:rPr lang="en-US" sz="1600" dirty="0" smtClean="0"/>
              <a:t>. </a:t>
            </a:r>
            <a:r>
              <a:rPr lang="en-US" sz="1400" i="1" dirty="0" smtClean="0"/>
              <a:t>National Research Council, Canada. 1972</a:t>
            </a:r>
            <a:endParaRPr lang="en-US" sz="1400"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672" y="1007547"/>
            <a:ext cx="4924697" cy="3644537"/>
          </a:xfrm>
          <a:prstGeom prst="rect">
            <a:avLst/>
          </a:prstGeom>
        </p:spPr>
      </p:pic>
    </p:spTree>
    <p:extLst>
      <p:ext uri="{BB962C8B-B14F-4D97-AF65-F5344CB8AC3E}">
        <p14:creationId xmlns:p14="http://schemas.microsoft.com/office/powerpoint/2010/main" val="219730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Lighting </a:t>
            </a:r>
            <a:r>
              <a:rPr lang="en-US" dirty="0" smtClean="0"/>
              <a:t>problems: Color inaccuracy</a:t>
            </a:r>
            <a:r>
              <a:rPr lang="en-US" dirty="0"/>
              <a:t/>
            </a:r>
            <a:br>
              <a:rPr lang="en-US" dirty="0"/>
            </a:br>
            <a:endParaRPr lang="en-US" dirty="0"/>
          </a:p>
        </p:txBody>
      </p:sp>
      <p:sp>
        <p:nvSpPr>
          <p:cNvPr id="3" name="Content Placeholder 2"/>
          <p:cNvSpPr>
            <a:spLocks noGrp="1"/>
          </p:cNvSpPr>
          <p:nvPr>
            <p:ph idx="1"/>
          </p:nvPr>
        </p:nvSpPr>
        <p:spPr>
          <a:xfrm>
            <a:off x="457200" y="1143000"/>
            <a:ext cx="4343400" cy="4525963"/>
          </a:xfrm>
        </p:spPr>
        <p:txBody>
          <a:bodyPr>
            <a:normAutofit fontScale="92500" lnSpcReduction="10000"/>
          </a:bodyPr>
          <a:lstStyle/>
          <a:p>
            <a:r>
              <a:rPr lang="en-US" dirty="0" smtClean="0"/>
              <a:t>Poor color rendition. Color of an object depends on the color of the light falling upon it.</a:t>
            </a:r>
          </a:p>
          <a:p>
            <a:r>
              <a:rPr lang="en-US" dirty="0" smtClean="0"/>
              <a:t>An object may absorb or reflect certain colors.</a:t>
            </a:r>
          </a:p>
          <a:p>
            <a:r>
              <a:rPr lang="en-US" dirty="0" smtClean="0"/>
              <a:t>Sunlight or “full spectrum” lighting give most accurate color rendition.</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8</a:t>
            </a:fld>
            <a:endParaRPr lang="en-US"/>
          </a:p>
        </p:txBody>
      </p:sp>
      <p:pic>
        <p:nvPicPr>
          <p:cNvPr id="2050" name="Picture 2" descr="E40 LED Street Light 8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673" y="838200"/>
            <a:ext cx="3253522"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11436" y="3285898"/>
            <a:ext cx="4267200" cy="369332"/>
          </a:xfrm>
          <a:prstGeom prst="rect">
            <a:avLst/>
          </a:prstGeom>
          <a:noFill/>
        </p:spPr>
        <p:txBody>
          <a:bodyPr wrap="square" rtlCol="0">
            <a:spAutoFit/>
          </a:bodyPr>
          <a:lstStyle/>
          <a:p>
            <a:r>
              <a:rPr lang="en-US" dirty="0" smtClean="0"/>
              <a:t>Low pressure 200w sodium vs. 60w LED</a:t>
            </a:r>
            <a:endParaRPr lang="en-US" dirty="0"/>
          </a:p>
        </p:txBody>
      </p:sp>
      <p:sp>
        <p:nvSpPr>
          <p:cNvPr id="7" name="TextBox 6"/>
          <p:cNvSpPr txBox="1"/>
          <p:nvPr/>
        </p:nvSpPr>
        <p:spPr>
          <a:xfrm>
            <a:off x="5568808" y="6093630"/>
            <a:ext cx="3233460" cy="369332"/>
          </a:xfrm>
          <a:prstGeom prst="rect">
            <a:avLst/>
          </a:prstGeom>
          <a:noFill/>
        </p:spPr>
        <p:txBody>
          <a:bodyPr wrap="square" rtlCol="0">
            <a:spAutoFit/>
          </a:bodyPr>
          <a:lstStyle/>
          <a:p>
            <a:pPr algn="r"/>
            <a:r>
              <a:rPr lang="en-US" dirty="0" smtClean="0"/>
              <a:t>www.newledlight.com.cn</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808" y="3676998"/>
            <a:ext cx="3252751" cy="2436073"/>
          </a:xfrm>
          <a:prstGeom prst="rect">
            <a:avLst/>
          </a:prstGeom>
        </p:spPr>
      </p:pic>
    </p:spTree>
    <p:extLst>
      <p:ext uri="{BB962C8B-B14F-4D97-AF65-F5344CB8AC3E}">
        <p14:creationId xmlns:p14="http://schemas.microsoft.com/office/powerpoint/2010/main" val="219730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a:t>Lighting </a:t>
            </a:r>
            <a:r>
              <a:rPr lang="en-US" dirty="0" smtClean="0"/>
              <a:t>Problems: Flicker</a:t>
            </a:r>
            <a:r>
              <a:rPr lang="en-US" dirty="0"/>
              <a:t/>
            </a:r>
            <a:br>
              <a:rPr lang="en-US" dirty="0"/>
            </a:br>
            <a:endParaRPr lang="en-US" dirty="0"/>
          </a:p>
        </p:txBody>
      </p:sp>
      <p:sp>
        <p:nvSpPr>
          <p:cNvPr id="3" name="Content Placeholder 2"/>
          <p:cNvSpPr>
            <a:spLocks noGrp="1"/>
          </p:cNvSpPr>
          <p:nvPr>
            <p:ph idx="1"/>
          </p:nvPr>
        </p:nvSpPr>
        <p:spPr>
          <a:xfrm>
            <a:off x="76200" y="914400"/>
            <a:ext cx="4495800" cy="5334000"/>
          </a:xfrm>
        </p:spPr>
        <p:txBody>
          <a:bodyPr>
            <a:normAutofit fontScale="85000" lnSpcReduction="20000"/>
          </a:bodyPr>
          <a:lstStyle/>
          <a:p>
            <a:r>
              <a:rPr lang="en-US" sz="3100" b="1" dirty="0" smtClean="0"/>
              <a:t>Flicker</a:t>
            </a:r>
            <a:r>
              <a:rPr lang="en-US" sz="3100" dirty="0" smtClean="0"/>
              <a:t> = rapidly </a:t>
            </a:r>
            <a:r>
              <a:rPr lang="en-US" sz="3100" dirty="0"/>
              <a:t>changing intensity. People </a:t>
            </a:r>
            <a:r>
              <a:rPr lang="en-US" sz="3100" dirty="0" smtClean="0"/>
              <a:t>perceive light </a:t>
            </a:r>
            <a:r>
              <a:rPr lang="en-US" sz="3100" dirty="0"/>
              <a:t>flashing </a:t>
            </a:r>
            <a:r>
              <a:rPr lang="en-US" sz="3100" dirty="0" smtClean="0"/>
              <a:t>up </a:t>
            </a:r>
            <a:r>
              <a:rPr lang="en-US" sz="3100" dirty="0"/>
              <a:t>to </a:t>
            </a:r>
            <a:r>
              <a:rPr lang="en-US" sz="3100" dirty="0" smtClean="0"/>
              <a:t>about 50 flashes/sec. (</a:t>
            </a:r>
            <a:r>
              <a:rPr lang="en-US" sz="3100" dirty="0"/>
              <a:t>50 Hz) - </a:t>
            </a:r>
            <a:r>
              <a:rPr lang="en-US" sz="3100" dirty="0" smtClean="0"/>
              <a:t>most </a:t>
            </a:r>
            <a:r>
              <a:rPr lang="en-US" sz="3100" dirty="0"/>
              <a:t>sensitive to </a:t>
            </a:r>
            <a:r>
              <a:rPr lang="en-US" sz="3100" dirty="0" smtClean="0"/>
              <a:t>10-25 </a:t>
            </a:r>
            <a:r>
              <a:rPr lang="en-US" sz="3100" dirty="0"/>
              <a:t>Hz range</a:t>
            </a:r>
            <a:r>
              <a:rPr lang="en-US" sz="3100" dirty="0" smtClean="0"/>
              <a:t>.</a:t>
            </a:r>
          </a:p>
          <a:p>
            <a:r>
              <a:rPr lang="en-US" sz="3100" dirty="0" smtClean="0"/>
              <a:t>Sensory system can still detect flicker at much higher rates than 50Hz.</a:t>
            </a:r>
          </a:p>
          <a:p>
            <a:r>
              <a:rPr lang="en-US" sz="3100" dirty="0" smtClean="0"/>
              <a:t>Eye strain/headaches.</a:t>
            </a:r>
          </a:p>
          <a:p>
            <a:r>
              <a:rPr lang="en-US" sz="3100" dirty="0" smtClean="0"/>
              <a:t>Electronic ballasts &gt;20kHz results in fewer health problems.</a:t>
            </a:r>
          </a:p>
          <a:p>
            <a:r>
              <a:rPr lang="en-US" sz="3100" dirty="0" smtClean="0"/>
              <a:t>Combine fluorescent lamps with natural daylight if possible.</a:t>
            </a:r>
            <a:endParaRPr lang="en-US" sz="3100"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9</a:t>
            </a:fld>
            <a:endParaRPr lang="en-US"/>
          </a:p>
        </p:txBody>
      </p:sp>
      <p:sp>
        <p:nvSpPr>
          <p:cNvPr id="7" name="Rectangle 6"/>
          <p:cNvSpPr/>
          <p:nvPr/>
        </p:nvSpPr>
        <p:spPr>
          <a:xfrm>
            <a:off x="4572000" y="859969"/>
            <a:ext cx="4495800" cy="5262979"/>
          </a:xfrm>
          <a:prstGeom prst="rect">
            <a:avLst/>
          </a:prstGeom>
        </p:spPr>
        <p:txBody>
          <a:bodyPr wrap="square">
            <a:spAutoFit/>
          </a:bodyPr>
          <a:lstStyle/>
          <a:p>
            <a:r>
              <a:rPr lang="en-US" sz="2400" b="1" dirty="0"/>
              <a:t>To </a:t>
            </a:r>
            <a:r>
              <a:rPr lang="en-US" sz="2400" b="1" dirty="0" smtClean="0"/>
              <a:t>eliminate flicker:</a:t>
            </a:r>
          </a:p>
          <a:p>
            <a:pPr marL="342900" indent="-342900">
              <a:buFont typeface="Arial" pitchFamily="34" charset="0"/>
              <a:buChar char="•"/>
            </a:pPr>
            <a:r>
              <a:rPr lang="en-US" sz="2400" dirty="0" smtClean="0"/>
              <a:t>Use </a:t>
            </a:r>
            <a:r>
              <a:rPr lang="en-US" sz="2400" dirty="0"/>
              <a:t>energy-efficient electronic </a:t>
            </a:r>
            <a:r>
              <a:rPr lang="en-US" sz="2400" dirty="0" smtClean="0"/>
              <a:t>ballasts. These convert 60 </a:t>
            </a:r>
            <a:r>
              <a:rPr lang="en-US" sz="2400" dirty="0"/>
              <a:t>Hz power </a:t>
            </a:r>
            <a:r>
              <a:rPr lang="en-US" sz="2400" dirty="0" smtClean="0"/>
              <a:t>to 20,000 </a:t>
            </a:r>
            <a:r>
              <a:rPr lang="en-US" sz="2400" dirty="0"/>
              <a:t>- 60,000 </a:t>
            </a:r>
            <a:r>
              <a:rPr lang="en-US" sz="2400" dirty="0" smtClean="0"/>
              <a:t>Hz. </a:t>
            </a:r>
            <a:r>
              <a:rPr lang="en-US" sz="2400" dirty="0"/>
              <a:t>The resulting flicker frequency </a:t>
            </a:r>
            <a:r>
              <a:rPr lang="en-US" sz="2400" dirty="0" smtClean="0"/>
              <a:t>cannot be detected by the human eye.</a:t>
            </a:r>
            <a:endParaRPr lang="en-US" sz="2400" dirty="0"/>
          </a:p>
          <a:p>
            <a:pPr marL="342900" indent="-342900">
              <a:buFont typeface="Arial" pitchFamily="34" charset="0"/>
              <a:buChar char="•"/>
            </a:pPr>
            <a:r>
              <a:rPr lang="en-US" sz="2400" dirty="0" smtClean="0"/>
              <a:t>Replace </a:t>
            </a:r>
            <a:r>
              <a:rPr lang="en-US" sz="2400" dirty="0"/>
              <a:t>bulbs </a:t>
            </a:r>
            <a:r>
              <a:rPr lang="en-US" sz="2400" dirty="0" smtClean="0"/>
              <a:t>regularly. </a:t>
            </a:r>
            <a:r>
              <a:rPr lang="en-US" sz="2400" dirty="0"/>
              <a:t>Old bulbs </a:t>
            </a:r>
            <a:r>
              <a:rPr lang="en-US" sz="2400" dirty="0" smtClean="0"/>
              <a:t>flicker </a:t>
            </a:r>
            <a:r>
              <a:rPr lang="en-US" sz="2400" dirty="0"/>
              <a:t>more and </a:t>
            </a:r>
            <a:r>
              <a:rPr lang="en-US" sz="2400" dirty="0" smtClean="0"/>
              <a:t>are </a:t>
            </a:r>
            <a:r>
              <a:rPr lang="en-US" sz="2400" dirty="0"/>
              <a:t>not as bright</a:t>
            </a:r>
            <a:r>
              <a:rPr lang="en-US" sz="2400" dirty="0" smtClean="0"/>
              <a:t>.</a:t>
            </a:r>
          </a:p>
          <a:p>
            <a:pPr marL="342900" indent="-342900">
              <a:buFont typeface="Arial" pitchFamily="34" charset="0"/>
              <a:buChar char="•"/>
            </a:pPr>
            <a:r>
              <a:rPr lang="en-US" sz="2400" dirty="0" smtClean="0"/>
              <a:t>Ensure all </a:t>
            </a:r>
            <a:r>
              <a:rPr lang="en-US" sz="2400" dirty="0"/>
              <a:t>parts of </a:t>
            </a:r>
            <a:r>
              <a:rPr lang="en-US" sz="2400" dirty="0" smtClean="0"/>
              <a:t>light fixtures, </a:t>
            </a:r>
            <a:r>
              <a:rPr lang="en-US" sz="2400" dirty="0"/>
              <a:t>especially </a:t>
            </a:r>
            <a:r>
              <a:rPr lang="en-US" sz="2400" dirty="0" smtClean="0"/>
              <a:t>ballasts, </a:t>
            </a:r>
            <a:r>
              <a:rPr lang="en-US" sz="2400" dirty="0"/>
              <a:t>are functioning properly</a:t>
            </a:r>
            <a:r>
              <a:rPr lang="en-US" sz="2400" dirty="0" smtClean="0"/>
              <a:t>.</a:t>
            </a:r>
          </a:p>
          <a:p>
            <a:pPr marL="342900" indent="-342900">
              <a:buFont typeface="Arial" pitchFamily="34" charset="0"/>
              <a:buChar char="•"/>
            </a:pPr>
            <a:r>
              <a:rPr lang="en-US" sz="2400" dirty="0" smtClean="0"/>
              <a:t>Another method: mix tubes&gt;&gt;&gt;</a:t>
            </a:r>
            <a:endParaRPr lang="en-US" sz="2400" dirty="0"/>
          </a:p>
        </p:txBody>
      </p:sp>
    </p:spTree>
    <p:extLst>
      <p:ext uri="{BB962C8B-B14F-4D97-AF65-F5344CB8AC3E}">
        <p14:creationId xmlns:p14="http://schemas.microsoft.com/office/powerpoint/2010/main" val="2197301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2882</TotalTime>
  <Words>3102</Words>
  <Application>Microsoft Office PowerPoint</Application>
  <PresentationFormat>On-screen Show (4:3)</PresentationFormat>
  <Paragraphs>356</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Lighting for Health and Safety  in Agricultural Settings</vt:lpstr>
      <vt:lpstr>Overview</vt:lpstr>
      <vt:lpstr>Importance of lighting</vt:lpstr>
      <vt:lpstr>Lighting problems: Gloomy light </vt:lpstr>
      <vt:lpstr>Lighting problems: Glare </vt:lpstr>
      <vt:lpstr>Lighting Problems: Specular glare (reflections) </vt:lpstr>
      <vt:lpstr>Lighting problems: Poor contrast </vt:lpstr>
      <vt:lpstr>Lighting problems: Color inaccuracy </vt:lpstr>
      <vt:lpstr>Lighting Problems: Flicker </vt:lpstr>
      <vt:lpstr>Lighting problems: Shadows</vt:lpstr>
      <vt:lpstr>Visual performance: Acuity </vt:lpstr>
      <vt:lpstr>Visual performance - Accommodation</vt:lpstr>
      <vt:lpstr>Visual performance </vt:lpstr>
      <vt:lpstr>Visual performance – Field of view </vt:lpstr>
      <vt:lpstr>Color blindness </vt:lpstr>
      <vt:lpstr>Cataracts</vt:lpstr>
      <vt:lpstr>Cataracts: Lighting needs</vt:lpstr>
      <vt:lpstr>Macular degeneration</vt:lpstr>
      <vt:lpstr>Macular Degeneration: Lighting needs</vt:lpstr>
      <vt:lpstr>Glaucoma</vt:lpstr>
      <vt:lpstr>Glaucoma: Lighting needs</vt:lpstr>
      <vt:lpstr>PowerPoint Presentation</vt:lpstr>
      <vt:lpstr>Cataracts, Macular degeneration, and blue light hazard</vt:lpstr>
      <vt:lpstr>Diabetic retinopathy</vt:lpstr>
      <vt:lpstr>Diabetic retinopathy: Lighting needs</vt:lpstr>
      <vt:lpstr>Seasonal affective disorder (SAD)</vt:lpstr>
      <vt:lpstr>SAD Symptoms</vt:lpstr>
      <vt:lpstr>SAD AT</vt:lpstr>
      <vt:lpstr>Visual task demands</vt:lpstr>
      <vt:lpstr>Visual task demands</vt:lpstr>
      <vt:lpstr>Minimum illuminance for safety</vt:lpstr>
      <vt:lpstr>Lighting for safety/performance </vt:lpstr>
      <vt:lpstr>Lighting for safety/performance </vt:lpstr>
      <vt:lpstr>Equipment lighting </vt:lpstr>
      <vt:lpstr>Types of lighting</vt:lpstr>
      <vt:lpstr>LED Lighting on the farm</vt:lpstr>
      <vt:lpstr>Color and efficiency of artificial lighting</vt:lpstr>
      <vt:lpstr>Types of lighting by direction</vt:lpstr>
      <vt:lpstr>Types of lighting by direction</vt:lpstr>
      <vt:lpstr>Types of lighting</vt:lpstr>
      <vt:lpstr>Ag. Lighting Standard: ASABE EP344.3</vt:lpstr>
      <vt:lpstr>Other guidance/instruction materials</vt:lpstr>
      <vt:lpstr>Technical (Detailed) Webinar </vt:lpstr>
      <vt:lpstr>Selected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 for Health and Safety  in Agricultural Settings: With attention to disability issues.</dc:title>
  <dc:creator>Robert and Carol</dc:creator>
  <cp:lastModifiedBy>Robert</cp:lastModifiedBy>
  <cp:revision>241</cp:revision>
  <dcterms:created xsi:type="dcterms:W3CDTF">2013-02-20T18:53:25Z</dcterms:created>
  <dcterms:modified xsi:type="dcterms:W3CDTF">2013-04-03T22:06:18Z</dcterms:modified>
</cp:coreProperties>
</file>