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9" r:id="rId9"/>
    <p:sldId id="261" r:id="rId10"/>
    <p:sldId id="262" r:id="rId11"/>
    <p:sldId id="265" r:id="rId12"/>
    <p:sldId id="264" r:id="rId13"/>
    <p:sldId id="266" r:id="rId14"/>
    <p:sldId id="270" r:id="rId15"/>
    <p:sldId id="263" r:id="rId16"/>
    <p:sldId id="267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D7D8465-D28F-46A2-89FF-4260683CE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1296-DEFF-4254-AB98-7DE709B99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F8B9-A8A8-444E-9CE3-59640B21B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C4107-0CAE-4EDD-9413-9FDD0A480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D3FE4-6435-4A52-985C-35AD246E3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ED2B-AF03-48B4-AD4B-8AE100FD6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BF90-6067-4D2F-AA1D-53CAF65ED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9D3EE-236B-4C7E-97BE-35E001193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1207-12A7-4611-9889-80806A40B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1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8F3A1-EDC1-4E96-8281-EC3C2344A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4C249-5389-4677-B03D-D43BC2B5D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109AB199-7A06-44C5-8116-1C0050F868B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ichard.brzozowski@maine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0200" y="2936875"/>
            <a:ext cx="6324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/>
              <a:t/>
            </a:r>
            <a:br>
              <a:rPr lang="en-US"/>
            </a:br>
            <a:endParaRPr lang="en-US" sz="3600"/>
          </a:p>
          <a:p>
            <a:pPr algn="ctr"/>
            <a:endParaRPr lang="en-US" sz="36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1"/>
              <a:t/>
            </a:r>
            <a:br>
              <a:rPr lang="en-US" sz="4500" b="1"/>
            </a:br>
            <a:r>
              <a:rPr lang="en-US" sz="4500" b="1"/>
              <a:t> Selecting &amp; Evaluating </a:t>
            </a:r>
            <a:br>
              <a:rPr lang="en-US" sz="4500" b="1"/>
            </a:br>
            <a:r>
              <a:rPr lang="en-US" sz="4500" b="1"/>
              <a:t>Suitable Farm/Ranch Enterprises </a:t>
            </a:r>
            <a:br>
              <a:rPr lang="en-US" sz="4500" b="1"/>
            </a:br>
            <a:r>
              <a:rPr lang="en-US" sz="4500" b="1"/>
              <a:t>for Individuals with Limitations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3700"/>
          </a:p>
          <a:p>
            <a:endParaRPr lang="en-US"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 Potential Income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 term</a:t>
            </a:r>
          </a:p>
          <a:p>
            <a:r>
              <a:rPr lang="en-US"/>
              <a:t>Long term</a:t>
            </a:r>
          </a:p>
          <a:p>
            <a:r>
              <a:rPr lang="en-US"/>
              <a:t>Seasonal or Year-round</a:t>
            </a:r>
          </a:p>
          <a:p>
            <a:r>
              <a:rPr lang="en-US"/>
              <a:t>Daily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Targeted income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5364" name="Picture 4" descr="IMG_08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 Likes &amp; Dislikes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Enjoyment</a:t>
            </a:r>
          </a:p>
          <a:p>
            <a:r>
              <a:rPr lang="en-US"/>
              <a:t>Rewards</a:t>
            </a:r>
          </a:p>
        </p:txBody>
      </p:sp>
      <p:pic>
        <p:nvPicPr>
          <p:cNvPr id="29701" name="Picture 5" descr="IMG_00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95550"/>
            <a:ext cx="51657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the Risks. . . </a:t>
            </a:r>
            <a:br>
              <a:rPr lang="en-US"/>
            </a:br>
            <a:r>
              <a:rPr lang="en-US"/>
              <a:t>			beyond your control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risks?</a:t>
            </a:r>
          </a:p>
          <a:p>
            <a:r>
              <a:rPr lang="en-US"/>
              <a:t>How much am I risking?</a:t>
            </a:r>
          </a:p>
          <a:p>
            <a:r>
              <a:rPr lang="en-US"/>
              <a:t>How important is timing?</a:t>
            </a:r>
          </a:p>
          <a:p>
            <a:r>
              <a:rPr lang="en-US"/>
              <a:t>Other . . . </a:t>
            </a:r>
          </a:p>
        </p:txBody>
      </p:sp>
      <p:pic>
        <p:nvPicPr>
          <p:cNvPr id="28676" name="Picture 4" descr="IMG_25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6235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Spreading or Reducing the Risks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Having more than one enterprise</a:t>
            </a:r>
          </a:p>
          <a:p>
            <a:r>
              <a:rPr lang="en-US"/>
              <a:t>Have more than 1 market outlet</a:t>
            </a:r>
          </a:p>
          <a:p>
            <a:r>
              <a:rPr lang="en-US"/>
              <a:t>Start off small (and expand with success) </a:t>
            </a:r>
          </a:p>
          <a:p>
            <a:r>
              <a:rPr lang="en-US"/>
              <a:t>Select a “sure bet” 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_01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601200" cy="72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</a:t>
            </a:r>
            <a:br>
              <a:rPr lang="en-US"/>
            </a:br>
            <a:r>
              <a:rPr lang="en-US"/>
              <a:t>Demand on Limitations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/>
              <a:t>Identifying abilities &amp; limitations</a:t>
            </a:r>
          </a:p>
          <a:p>
            <a:r>
              <a:rPr lang="en-US" sz="2700"/>
              <a:t>Identifying demands of the enterprise</a:t>
            </a:r>
          </a:p>
          <a:p>
            <a:pPr lvl="1"/>
            <a:r>
              <a:rPr lang="en-US" sz="2200"/>
              <a:t>When?</a:t>
            </a:r>
          </a:p>
          <a:p>
            <a:pPr lvl="1"/>
            <a:r>
              <a:rPr lang="en-US" sz="2200"/>
              <a:t>What?</a:t>
            </a:r>
          </a:p>
          <a:p>
            <a:pPr lvl="1"/>
            <a:r>
              <a:rPr lang="en-US" sz="2200"/>
              <a:t>How?</a:t>
            </a:r>
          </a:p>
          <a:p>
            <a:r>
              <a:rPr lang="en-US" sz="2700"/>
              <a:t>Addressing the demands</a:t>
            </a:r>
          </a:p>
          <a:p>
            <a:pPr lvl="1"/>
            <a:r>
              <a:rPr lang="en-US" sz="2200"/>
              <a:t>Hired labor or others</a:t>
            </a:r>
          </a:p>
          <a:p>
            <a:pPr lvl="1"/>
            <a:r>
              <a:rPr lang="en-US" sz="2200"/>
              <a:t>Machinery or equipment</a:t>
            </a:r>
          </a:p>
          <a:p>
            <a:pPr lvl="1"/>
            <a:r>
              <a:rPr lang="en-US" sz="2200"/>
              <a:t>Assistive technology</a:t>
            </a:r>
          </a:p>
          <a:p>
            <a:pPr>
              <a:buFont typeface="Wingdings" pitchFamily="2" charset="2"/>
              <a:buNone/>
            </a:pP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Sources for Informational Assistance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Cooperative Extension</a:t>
            </a:r>
          </a:p>
          <a:p>
            <a:r>
              <a:rPr lang="en-US"/>
              <a:t>USDA</a:t>
            </a:r>
          </a:p>
          <a:p>
            <a:r>
              <a:rPr lang="en-US"/>
              <a:t>Small Business Development Center</a:t>
            </a:r>
          </a:p>
          <a:p>
            <a:r>
              <a:rPr lang="en-US"/>
              <a:t>ATTRA</a:t>
            </a:r>
          </a:p>
          <a:p>
            <a:r>
              <a:rPr lang="en-US"/>
              <a:t>Non-Government Organizations</a:t>
            </a:r>
          </a:p>
          <a:p>
            <a:r>
              <a:rPr lang="en-US"/>
              <a:t>Other farmers/experts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Possible Resources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Agencies</a:t>
            </a:r>
          </a:p>
          <a:p>
            <a:r>
              <a:rPr lang="en-US"/>
              <a:t>Printed materials</a:t>
            </a:r>
          </a:p>
          <a:p>
            <a:r>
              <a:rPr lang="en-US"/>
              <a:t>Web sites</a:t>
            </a:r>
          </a:p>
          <a:p>
            <a:r>
              <a:rPr lang="en-US"/>
              <a:t>Videos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67113"/>
            <a:ext cx="73914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Richard J. Brzozowski</a:t>
            </a:r>
          </a:p>
          <a:p>
            <a:pPr>
              <a:lnSpc>
                <a:spcPct val="80000"/>
              </a:lnSpc>
            </a:pPr>
            <a:r>
              <a:rPr lang="en-US"/>
              <a:t>Extension Educator – Agriculture</a:t>
            </a:r>
          </a:p>
          <a:p>
            <a:pPr>
              <a:lnSpc>
                <a:spcPct val="80000"/>
              </a:lnSpc>
            </a:pPr>
            <a:r>
              <a:rPr lang="en-US">
                <a:hlinkClick r:id="rId2"/>
              </a:rPr>
              <a:t>richard.brzozowski@maine.edu</a:t>
            </a: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207-791-7155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850" y="865188"/>
            <a:ext cx="5500688" cy="149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Analogy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500"/>
              <a:t>How is a choosing a meal from a restaurant menu like . . . </a:t>
            </a:r>
          </a:p>
          <a:p>
            <a:pPr algn="ctr">
              <a:buFont typeface="Wingdings" pitchFamily="2" charset="2"/>
              <a:buNone/>
            </a:pPr>
            <a:r>
              <a:rPr lang="en-US" sz="3500"/>
              <a:t>selecting a farm enterprise?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Prioritizing your drivers 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048000"/>
            <a:ext cx="5410200" cy="1905000"/>
          </a:xfrm>
        </p:spPr>
        <p:txBody>
          <a:bodyPr/>
          <a:lstStyle/>
          <a:p>
            <a:r>
              <a:rPr lang="en-US"/>
              <a:t>What is the order of importance to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 Type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Animal-based</a:t>
            </a:r>
          </a:p>
          <a:p>
            <a:r>
              <a:rPr lang="en-US"/>
              <a:t>Plant-based</a:t>
            </a:r>
          </a:p>
          <a:p>
            <a:r>
              <a:rPr lang="en-US"/>
              <a:t>Service-based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Value-added</a:t>
            </a:r>
          </a:p>
        </p:txBody>
      </p:sp>
      <p:pic>
        <p:nvPicPr>
          <p:cNvPr id="13317" name="Picture 5" descr="IMG_30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51816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 Size &amp; Scale of Operation</a:t>
            </a:r>
          </a:p>
        </p:txBody>
      </p:sp>
      <p:pic>
        <p:nvPicPr>
          <p:cNvPr id="38916" name="Picture 4" descr="IMG_0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 Work Load &amp; Type of Work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work / Manual labor</a:t>
            </a:r>
          </a:p>
          <a:p>
            <a:pPr lvl="1"/>
            <a:r>
              <a:rPr lang="en-US"/>
              <a:t>Hours/day</a:t>
            </a:r>
          </a:p>
          <a:p>
            <a:pPr lvl="1"/>
            <a:r>
              <a:rPr lang="en-US"/>
              <a:t>Degree of strain</a:t>
            </a:r>
          </a:p>
          <a:p>
            <a:r>
              <a:rPr lang="en-US"/>
              <a:t>Machine work</a:t>
            </a:r>
          </a:p>
          <a:p>
            <a:pPr lvl="1"/>
            <a:r>
              <a:rPr lang="en-US"/>
              <a:t>Tractors, equipment, labor saving tools</a:t>
            </a:r>
          </a:p>
          <a:p>
            <a:r>
              <a:rPr lang="en-US"/>
              <a:t>Thinking work</a:t>
            </a:r>
          </a:p>
          <a:p>
            <a:pPr lvl="1"/>
            <a:r>
              <a:rPr lang="en-US"/>
              <a:t>Using your knowledge, solving problems, managing people or resources, etc.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 Resources Needed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Land &amp; Soil</a:t>
            </a:r>
          </a:p>
          <a:p>
            <a:r>
              <a:rPr lang="en-US"/>
              <a:t>Water</a:t>
            </a:r>
          </a:p>
          <a:p>
            <a:r>
              <a:rPr lang="en-US"/>
              <a:t>Equipment</a:t>
            </a:r>
          </a:p>
          <a:p>
            <a:r>
              <a:rPr lang="en-US"/>
              <a:t>Facilities</a:t>
            </a:r>
          </a:p>
          <a:p>
            <a:r>
              <a:rPr lang="en-US"/>
              <a:t>Labor</a:t>
            </a:r>
          </a:p>
          <a:p>
            <a:r>
              <a:rPr lang="en-US"/>
              <a:t>Start-up cash</a:t>
            </a:r>
          </a:p>
        </p:txBody>
      </p:sp>
      <p:pic>
        <p:nvPicPr>
          <p:cNvPr id="33796" name="Picture 4" descr="IMG_1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an Enterprise by</a:t>
            </a:r>
            <a:br>
              <a:rPr lang="en-US"/>
            </a:br>
            <a:r>
              <a:rPr lang="en-US"/>
              <a:t>Production Cycle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long will it take from start to finish (harvest) for each “crop”?</a:t>
            </a:r>
          </a:p>
          <a:p>
            <a:pPr lvl="1"/>
            <a:r>
              <a:rPr lang="en-US"/>
              <a:t>Weeks</a:t>
            </a:r>
          </a:p>
          <a:p>
            <a:pPr lvl="1"/>
            <a:r>
              <a:rPr lang="en-US"/>
              <a:t>Months</a:t>
            </a:r>
          </a:p>
          <a:p>
            <a:pPr lvl="1"/>
            <a:r>
              <a:rPr lang="en-US"/>
              <a:t>More than one year</a:t>
            </a:r>
          </a:p>
          <a:p>
            <a:pPr lvl="1"/>
            <a:r>
              <a:rPr lang="en-US"/>
              <a:t>Perennial</a:t>
            </a:r>
          </a:p>
        </p:txBody>
      </p:sp>
      <p:pic>
        <p:nvPicPr>
          <p:cNvPr id="14340" name="Picture 4" descr="IMG_0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6482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102</TotalTime>
  <Words>288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Wingdings</vt:lpstr>
      <vt:lpstr>Studio</vt:lpstr>
      <vt:lpstr>  Selecting &amp; Evaluating  Suitable Farm/Ranch Enterprises  for Individuals with Limitations</vt:lpstr>
      <vt:lpstr>PowerPoint Presentation</vt:lpstr>
      <vt:lpstr>An Analogy</vt:lpstr>
      <vt:lpstr>Prioritizing your drivers </vt:lpstr>
      <vt:lpstr>Considering an Enterprise by Type</vt:lpstr>
      <vt:lpstr>Considering an Enterprise by Size &amp; Scale of Operation</vt:lpstr>
      <vt:lpstr>Considering an Enterprise by Work Load &amp; Type of Work</vt:lpstr>
      <vt:lpstr>Considering an Enterprise by Resources Needed</vt:lpstr>
      <vt:lpstr>Considering an Enterprise by Production Cycle</vt:lpstr>
      <vt:lpstr>Considering an Enterprise by Potential Income</vt:lpstr>
      <vt:lpstr>Considering an Enterprise by Likes &amp; Dislikes</vt:lpstr>
      <vt:lpstr>Identifying the Risks. . .     beyond your control</vt:lpstr>
      <vt:lpstr>Spreading or Reducing the Risks</vt:lpstr>
      <vt:lpstr>PowerPoint Presentation</vt:lpstr>
      <vt:lpstr>Considering an Enterprise by Demand on Limitations</vt:lpstr>
      <vt:lpstr>Possible Sources for Informational Assistance</vt:lpstr>
      <vt:lpstr>Other Possible Resources</vt:lpstr>
    </vt:vector>
  </TitlesOfParts>
  <Company>Cooperative Extension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&amp; Evaluating  Suitable Farm/Ranch Enterprises  for Individuals with Limitations</dc:title>
  <dc:creator>University of Maine</dc:creator>
  <cp:lastModifiedBy>Hendress, Kylie J</cp:lastModifiedBy>
  <cp:revision>8</cp:revision>
  <dcterms:created xsi:type="dcterms:W3CDTF">2013-04-01T23:09:27Z</dcterms:created>
  <dcterms:modified xsi:type="dcterms:W3CDTF">2013-04-02T18:52:44Z</dcterms:modified>
</cp:coreProperties>
</file>