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9" r:id="rId15"/>
    <p:sldId id="268" r:id="rId16"/>
    <p:sldId id="273" r:id="rId17"/>
    <p:sldId id="274" r:id="rId18"/>
    <p:sldId id="272" r:id="rId19"/>
    <p:sldId id="270" r:id="rId20"/>
    <p:sldId id="277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7EF41-6AB9-426B-AF27-2B50205AC38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EDC45-9244-45B4-A01D-69018F5BE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still in the development phase significantly. ATS will most likely</a:t>
            </a:r>
            <a:r>
              <a:rPr lang="en-US" baseline="0" dirty="0" smtClean="0"/>
              <a:t> be a 501c3 venture. But at the end of the day ATS is about creating partnerships to share discovery’s, technologies and ideas to a larger online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D702-FB8F-409B-B01C-1994366ACF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2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F7E-4B5E-41BB-9F19-19C9077DCAF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F7E8-8E07-4B24-8DC5-E089D77B61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F7E-4B5E-41BB-9F19-19C9077DCAF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F7E8-8E07-4B24-8DC5-E089D77B6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F7E-4B5E-41BB-9F19-19C9077DCAF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F7E8-8E07-4B24-8DC5-E089D77B6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F7E-4B5E-41BB-9F19-19C9077DCAF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F7E8-8E07-4B24-8DC5-E089D77B61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F7E-4B5E-41BB-9F19-19C9077DCAF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F7E8-8E07-4B24-8DC5-E089D77B6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F7E-4B5E-41BB-9F19-19C9077DCAF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F7E8-8E07-4B24-8DC5-E089D77B61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F7E-4B5E-41BB-9F19-19C9077DCAF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F7E8-8E07-4B24-8DC5-E089D77B61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F7E-4B5E-41BB-9F19-19C9077DCAF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F7E8-8E07-4B24-8DC5-E089D77B6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F7E-4B5E-41BB-9F19-19C9077DCAF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F7E8-8E07-4B24-8DC5-E089D77B6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F7E-4B5E-41BB-9F19-19C9077DCAF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F7E8-8E07-4B24-8DC5-E089D77B61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4F7E-4B5E-41BB-9F19-19C9077DCAF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FF7E8-8E07-4B24-8DC5-E089D77B61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004F7E-4B5E-41BB-9F19-19C9077DCAFA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3FF7E8-8E07-4B24-8DC5-E089D77B61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akeprojects.com/" TargetMode="External"/><Relationship Id="rId2" Type="http://schemas.openxmlformats.org/officeDocument/2006/relationships/hyperlink" Target="http://www.innocentiv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rky.com/" TargetMode="External"/><Relationship Id="rId2" Type="http://schemas.openxmlformats.org/officeDocument/2006/relationships/hyperlink" Target="http://www.innocentive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localmotors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09600"/>
            <a:ext cx="7175351" cy="1793167"/>
          </a:xfrm>
        </p:spPr>
        <p:txBody>
          <a:bodyPr/>
          <a:lstStyle/>
          <a:p>
            <a:pPr algn="ctr"/>
            <a:r>
              <a:rPr lang="en-US" sz="4000" dirty="0">
                <a:effectLst/>
              </a:rPr>
              <a:t>"</a:t>
            </a:r>
            <a:r>
              <a:rPr lang="en-US" sz="4000" i="1" dirty="0">
                <a:effectLst/>
              </a:rPr>
              <a:t>ASSISTIVE TECHNOLOGY SOLUTIONS™”:  </a:t>
            </a:r>
            <a:r>
              <a:rPr lang="en-US" sz="4000" i="1" dirty="0" smtClean="0">
                <a:effectLst/>
              </a:rPr>
              <a:t/>
            </a:r>
            <a:br>
              <a:rPr lang="en-US" sz="4000" i="1" dirty="0" smtClean="0">
                <a:effectLst/>
              </a:rPr>
            </a:br>
            <a:r>
              <a:rPr lang="en-US" sz="4000" i="1" dirty="0" smtClean="0">
                <a:effectLst/>
              </a:rPr>
              <a:t/>
            </a:r>
            <a:br>
              <a:rPr lang="en-US" sz="4000" i="1" dirty="0" smtClean="0">
                <a:effectLst/>
              </a:rPr>
            </a:br>
            <a:r>
              <a:rPr lang="en-US" sz="4000" i="1" dirty="0">
                <a:effectLst/>
              </a:rPr>
              <a:t/>
            </a:r>
            <a:br>
              <a:rPr lang="en-US" sz="4000" i="1" dirty="0">
                <a:effectLst/>
              </a:rPr>
            </a:br>
            <a:r>
              <a:rPr lang="en-US" sz="4000" dirty="0" smtClean="0">
                <a:effectLst/>
              </a:rPr>
              <a:t>A </a:t>
            </a:r>
            <a:r>
              <a:rPr lang="en-US" sz="4000" dirty="0">
                <a:effectLst/>
              </a:rPr>
              <a:t>New Paradigm for the Development and Dissemination of Assistive Technology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9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738" y="2424545"/>
            <a:ext cx="407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First conceived in 1989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Inspired by “</a:t>
            </a:r>
            <a:r>
              <a:rPr lang="en-US" sz="3600" dirty="0" err="1" smtClean="0"/>
              <a:t>Woodsmith</a:t>
            </a:r>
            <a:r>
              <a:rPr lang="en-US" sz="3600" dirty="0" smtClean="0"/>
              <a:t>” magazine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02787" y="381000"/>
            <a:ext cx="7049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Assistive Technology Solutions</a:t>
            </a:r>
          </a:p>
        </p:txBody>
      </p:sp>
      <p:pic>
        <p:nvPicPr>
          <p:cNvPr id="6146" name="Picture 2" descr="http://i119.photobucket.com/albums/o159/rmccomas0043/woodsmith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88" y="1268865"/>
            <a:ext cx="4039912" cy="515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307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rry\Documents\Jerry\Woodworking\Armoire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4208"/>
            <a:ext cx="4267200" cy="58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4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rry\Documents\Jerry\AT Solutions\Woodsmith\Woodsmithnew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457200"/>
            <a:ext cx="4248019" cy="583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rry\Documents\Jerry\AT Solutions\Woodsmith\Woodsmithnew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57200"/>
            <a:ext cx="4192565" cy="576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2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2954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NIDRR </a:t>
            </a:r>
            <a:r>
              <a:rPr lang="en-US" sz="3600" dirty="0" smtClean="0"/>
              <a:t>funded project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77" y="1948658"/>
            <a:ext cx="6774012" cy="457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02787" y="381000"/>
            <a:ext cx="7049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Assistive Technology Solutions</a:t>
            </a:r>
          </a:p>
        </p:txBody>
      </p:sp>
    </p:spTree>
    <p:extLst>
      <p:ext uri="{BB962C8B-B14F-4D97-AF65-F5344CB8AC3E}">
        <p14:creationId xmlns:p14="http://schemas.microsoft.com/office/powerpoint/2010/main" val="35122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2288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5636"/>
            <a:ext cx="22193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6110"/>
            <a:ext cx="22383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22002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657600"/>
            <a:ext cx="22288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3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rry\Documents\Jerry\AT Solutions\Logo\ATSLogo-Final-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343400" cy="193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3122104"/>
            <a:ext cx="422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NIH </a:t>
            </a:r>
            <a:r>
              <a:rPr lang="en-US" sz="3600" dirty="0" smtClean="0"/>
              <a:t>funded R24 </a:t>
            </a:r>
            <a:r>
              <a:rPr lang="en-US" sz="3600" dirty="0" smtClean="0"/>
              <a:t>grant</a:t>
            </a:r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18" y="2438400"/>
            <a:ext cx="4124783" cy="4113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953000"/>
            <a:ext cx="4284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www.simbex.com/TREAT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80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52400"/>
            <a:ext cx="1295400" cy="1256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609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Objectives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20574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Create </a:t>
            </a:r>
            <a:r>
              <a:rPr lang="en-GB" sz="2400" b="1" dirty="0" smtClean="0">
                <a:solidFill>
                  <a:srgbClr val="FF0000"/>
                </a:solidFill>
              </a:rPr>
              <a:t>a community </a:t>
            </a:r>
            <a:r>
              <a:rPr lang="en-GB" sz="2400" dirty="0" smtClean="0"/>
              <a:t>that </a:t>
            </a:r>
            <a:r>
              <a:rPr lang="en-GB" sz="2400" dirty="0"/>
              <a:t>will foster the innovation of new assistive technology.</a:t>
            </a:r>
            <a:endParaRPr lang="en-US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Archive information</a:t>
            </a:r>
            <a:r>
              <a:rPr lang="en-GB" sz="2400" dirty="0"/>
              <a:t>, particularly engineering information, about assistive technology devices.  </a:t>
            </a:r>
            <a:endParaRPr lang="en-US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Be a source of engineering information and fabrication instructions </a:t>
            </a:r>
            <a:r>
              <a:rPr lang="en-GB" sz="2400" dirty="0"/>
              <a:t>sufficient to replicate assistive technology devices with local fabrication resources.</a:t>
            </a:r>
            <a:endParaRPr lang="en-US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</a:rPr>
              <a:t>Create an enterprise</a:t>
            </a:r>
            <a:r>
              <a:rPr lang="en-GB" sz="2400" dirty="0"/>
              <a:t> functionality that will enable ATS users to sell assistive technology devices that are not likely to become more widely commercially available.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489364"/>
            <a:ext cx="2652713" cy="343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508759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4263" y="3199855"/>
            <a:ext cx="1568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/>
              <a:t>+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51397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33600"/>
            <a:ext cx="8001000" cy="4419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 sz="8600" b="1" dirty="0" smtClean="0">
                <a:solidFill>
                  <a:schemeClr val="tx1"/>
                </a:solidFill>
              </a:rPr>
              <a:t>Assistive Technology “ideas”</a:t>
            </a:r>
          </a:p>
          <a:p>
            <a:r>
              <a:rPr lang="en-US" sz="8600" b="1" dirty="0" smtClean="0">
                <a:solidFill>
                  <a:schemeClr val="tx1"/>
                </a:solidFill>
              </a:rPr>
              <a:t>Rough plans and instructions</a:t>
            </a:r>
          </a:p>
          <a:p>
            <a:r>
              <a:rPr lang="en-US" sz="8600" b="1" dirty="0" smtClean="0">
                <a:solidFill>
                  <a:schemeClr val="tx1"/>
                </a:solidFill>
              </a:rPr>
              <a:t>Enterprise Development</a:t>
            </a:r>
          </a:p>
          <a:p>
            <a:pPr lvl="1"/>
            <a:r>
              <a:rPr lang="en-US" sz="8600" b="1" dirty="0" smtClean="0">
                <a:solidFill>
                  <a:schemeClr val="tx1"/>
                </a:solidFill>
              </a:rPr>
              <a:t>Finished, formal (CAD) instructions ($)</a:t>
            </a:r>
          </a:p>
          <a:p>
            <a:pPr lvl="1"/>
            <a:r>
              <a:rPr lang="en-US" sz="8600" b="1" dirty="0" smtClean="0">
                <a:solidFill>
                  <a:schemeClr val="tx1"/>
                </a:solidFill>
              </a:rPr>
              <a:t>Kits ($)</a:t>
            </a:r>
          </a:p>
          <a:p>
            <a:pPr lvl="1"/>
            <a:r>
              <a:rPr lang="en-US" sz="8600" b="1" dirty="0" smtClean="0">
                <a:solidFill>
                  <a:schemeClr val="tx1"/>
                </a:solidFill>
              </a:rPr>
              <a:t>App Store ($)</a:t>
            </a:r>
          </a:p>
          <a:p>
            <a:pPr lvl="1"/>
            <a:r>
              <a:rPr lang="en-US" sz="8600" b="1" dirty="0" smtClean="0">
                <a:solidFill>
                  <a:schemeClr val="tx1"/>
                </a:solidFill>
              </a:rPr>
              <a:t>Finished product store, i.e. “Etsy.com” ($)</a:t>
            </a:r>
          </a:p>
          <a:p>
            <a:r>
              <a:rPr lang="en-US" sz="8600" b="1" dirty="0" smtClean="0">
                <a:solidFill>
                  <a:schemeClr val="tx1"/>
                </a:solidFill>
              </a:rPr>
              <a:t>Business Model</a:t>
            </a:r>
          </a:p>
          <a:p>
            <a:pPr lvl="1"/>
            <a:r>
              <a:rPr lang="en-US" sz="8600" b="1" dirty="0" smtClean="0">
                <a:solidFill>
                  <a:schemeClr val="tx1"/>
                </a:solidFill>
              </a:rPr>
              <a:t>Online advertising ($)</a:t>
            </a:r>
          </a:p>
          <a:p>
            <a:pPr lvl="1"/>
            <a:r>
              <a:rPr lang="en-US" sz="8600" b="1" dirty="0" smtClean="0">
                <a:solidFill>
                  <a:schemeClr val="tx1"/>
                </a:solidFill>
              </a:rPr>
              <a:t>Donations ($) [501(c )3</a:t>
            </a:r>
            <a:r>
              <a:rPr lang="en-US" sz="8600" b="1" dirty="0" smtClean="0">
                <a:solidFill>
                  <a:schemeClr val="tx1"/>
                </a:solidFill>
              </a:rPr>
              <a:t>]</a:t>
            </a:r>
            <a:endParaRPr lang="en-US" sz="8600" b="1" dirty="0" smtClean="0">
              <a:solidFill>
                <a:schemeClr val="tx1"/>
              </a:solidFill>
            </a:endParaRPr>
          </a:p>
          <a:p>
            <a:pPr lvl="1"/>
            <a:endParaRPr lang="en-US" sz="8600" dirty="0" smtClean="0"/>
          </a:p>
          <a:p>
            <a:pPr lvl="1"/>
            <a:endParaRPr lang="en-US" sz="33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52400"/>
            <a:ext cx="1295400" cy="1256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73182"/>
            <a:ext cx="647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Assistive Technology Solutions Website Content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Disseminating Assistive Technology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4772"/>
            <a:ext cx="5257800" cy="660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9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05000" y="2514600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Assistive Technology Solutions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86200"/>
            <a:ext cx="2852928" cy="27675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81200" y="990600"/>
            <a:ext cx="55327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/>
              <a:t>Jerry Weisman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33054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6909"/>
            <a:ext cx="6705600" cy="655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972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9437" y="1981200"/>
            <a:ext cx="8534400" cy="434339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“</a:t>
            </a:r>
            <a:r>
              <a:rPr lang="en-US" sz="3200" b="1" dirty="0" smtClean="0">
                <a:solidFill>
                  <a:schemeClr val="tx1"/>
                </a:solidFill>
              </a:rPr>
              <a:t>Community” of stakeholders-Membership</a:t>
            </a: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Discussion Groups, Forums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Portfolio of success stories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Facilitate raising capital/funding</a:t>
            </a: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Kickstarter.com model</a:t>
            </a: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Angel List model &lt;angel.co/&gt; </a:t>
            </a:r>
          </a:p>
          <a:p>
            <a:pPr lvl="1"/>
            <a:r>
              <a:rPr lang="en-US" sz="3200" b="1" dirty="0" err="1" smtClean="0">
                <a:solidFill>
                  <a:schemeClr val="tx1"/>
                </a:solidFill>
              </a:rPr>
              <a:t>Innocentive</a:t>
            </a:r>
            <a:r>
              <a:rPr lang="en-US" sz="3200" b="1" dirty="0" smtClean="0">
                <a:solidFill>
                  <a:schemeClr val="tx1"/>
                </a:solidFill>
              </a:rPr>
              <a:t> model </a:t>
            </a:r>
            <a:r>
              <a:rPr lang="en-US" sz="3200" b="1" dirty="0" smtClean="0">
                <a:solidFill>
                  <a:schemeClr val="tx1"/>
                </a:solidFill>
                <a:hlinkClick r:id="rId2"/>
              </a:rPr>
              <a:t>www.innocentive.com/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lvl="1"/>
            <a:r>
              <a:rPr lang="en-US" sz="3200" b="1" dirty="0" smtClean="0">
                <a:solidFill>
                  <a:schemeClr val="tx1"/>
                </a:solidFill>
              </a:rPr>
              <a:t>Make Projects model </a:t>
            </a:r>
            <a:r>
              <a:rPr lang="en-US" sz="3200" b="1" u="sng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3200" b="1" u="sng" dirty="0">
                <a:solidFill>
                  <a:schemeClr val="tx1"/>
                </a:solidFill>
                <a:hlinkClick r:id="rId3"/>
              </a:rPr>
              <a:t>://makeprojects.com</a:t>
            </a:r>
            <a:r>
              <a:rPr lang="en-US" sz="3200" b="1" u="sng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sz="3200" b="1" u="sng" dirty="0" smtClean="0">
              <a:solidFill>
                <a:schemeClr val="tx1"/>
              </a:solidFill>
            </a:endParaRPr>
          </a:p>
          <a:p>
            <a:pPr lvl="1"/>
            <a:endParaRPr lang="en-US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52400"/>
            <a:ext cx="914400" cy="887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290945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ATS Website Content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Facilitating AT Development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407372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Thank you for your attention!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344418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Jerry Weisman</a:t>
            </a:r>
          </a:p>
          <a:p>
            <a:pPr algn="ctr"/>
            <a:r>
              <a:rPr lang="en-US" sz="3200" b="1" dirty="0" smtClean="0"/>
              <a:t>jerryweisman@gmail.com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01" y="117765"/>
            <a:ext cx="6346598" cy="2831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9145" y="3345543"/>
            <a:ext cx="733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www.atsolutions.org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5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8200" y="6858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PEOPLE WITH DISABILITIES NEED ASSISTIVE </a:t>
            </a:r>
            <a:r>
              <a:rPr lang="en-GB" sz="3600" b="1" dirty="0" smtClean="0"/>
              <a:t>TECHNOLOGY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609600" y="2514600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/>
              <a:t>1 in 5 people have a disability and 1 in 10 have a severe disability. </a:t>
            </a:r>
            <a:endParaRPr lang="en-GB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Assistive </a:t>
            </a:r>
            <a:r>
              <a:rPr lang="en-GB" sz="3200" dirty="0"/>
              <a:t>technology effectively increases the independence and the quality of life of people with disabilities.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361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AVAILABILITY OF ASSISTIVE TECHNOLOGY IS LIMITED. 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95300" y="2209800"/>
            <a:ext cx="8153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Only about 5</a:t>
            </a:r>
            <a:r>
              <a:rPr lang="en-GB" sz="2800" dirty="0"/>
              <a:t>% of devices developed for use by people with disabilities are commercialized and become available for purchase. </a:t>
            </a:r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Funding to purchase commercially available devices is being reduced with recent reductions in growth of Medicaid and Medicare</a:t>
            </a:r>
            <a:r>
              <a:rPr lang="en-GB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Funds for assistive technology are scarce in developing countries. </a:t>
            </a: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8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855" y="3048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AN ABUNDANCE OF INFORMATION EXISTS ABOUT ASSISTIVE TECHNOLOGY DEVICES 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394855" y="2828836"/>
            <a:ext cx="8458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Research </a:t>
            </a:r>
            <a:r>
              <a:rPr lang="en-US" sz="3200" dirty="0"/>
              <a:t>and development projects, engineering student projects and simply fulfilling the needs of people with </a:t>
            </a:r>
            <a:r>
              <a:rPr lang="en-US" sz="3200" dirty="0" smtClean="0"/>
              <a:t>disabilities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/>
              <a:t>No </a:t>
            </a:r>
            <a:r>
              <a:rPr lang="en-GB" sz="3200" dirty="0"/>
              <a:t>mechanism to disseminate this </a:t>
            </a:r>
            <a:r>
              <a:rPr lang="en-GB" sz="3200" dirty="0" smtClean="0"/>
              <a:t>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8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THE INTERNET IS BECOMING UBIQUITOUS 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21336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2 Billion people accessing the Internet representing more than 32% of the world’s population. </a:t>
            </a:r>
            <a:endParaRPr lang="en-GB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In </a:t>
            </a:r>
            <a:r>
              <a:rPr lang="en-GB" sz="2800" dirty="0"/>
              <a:t>North America, more than 78% of the population has access to the Internet.  </a:t>
            </a:r>
            <a:endParaRPr lang="en-GB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The </a:t>
            </a:r>
            <a:r>
              <a:rPr lang="en-GB" sz="2800" dirty="0"/>
              <a:t>Internet is fast becoming the “Global Village” Marshall McLuhan predicted.  </a:t>
            </a:r>
            <a:endParaRPr lang="en-GB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Social </a:t>
            </a:r>
            <a:r>
              <a:rPr lang="en-GB" sz="2800" dirty="0"/>
              <a:t>networking and mobile technology, i.e. smart </a:t>
            </a:r>
            <a:r>
              <a:rPr lang="en-GB" sz="2800" dirty="0" smtClean="0"/>
              <a:t>phones, are revolutionizing </a:t>
            </a:r>
            <a:r>
              <a:rPr lang="en-GB" sz="2800" dirty="0"/>
              <a:t>the Internet</a:t>
            </a:r>
            <a:r>
              <a:rPr lang="en-GB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133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/>
              <a:t>OPEN SOURCE PORTENDS A NEW INNOVATION </a:t>
            </a:r>
            <a:r>
              <a:rPr lang="en-GB" sz="4000" b="1" dirty="0" smtClean="0"/>
              <a:t>PARADIGM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2413338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/>
              <a:t>“Software is just the beginning … open source is doing for mass innovation what the assembly line did for mass production. Get ready for the era when collaboration replaces the corporation</a:t>
            </a:r>
            <a:r>
              <a:rPr lang="en-US" sz="3200" i="1" dirty="0" smtClean="0"/>
              <a:t>.”</a:t>
            </a:r>
          </a:p>
          <a:p>
            <a:r>
              <a:rPr lang="en-US" sz="3200" i="1" dirty="0" smtClean="0"/>
              <a:t>--</a:t>
            </a:r>
            <a:r>
              <a:rPr lang="en-US" sz="3200" dirty="0"/>
              <a:t> Thomas Goetz </a:t>
            </a:r>
          </a:p>
        </p:txBody>
      </p:sp>
    </p:spTree>
    <p:extLst>
      <p:ext uri="{BB962C8B-B14F-4D97-AF65-F5344CB8AC3E}">
        <p14:creationId xmlns:p14="http://schemas.microsoft.com/office/powerpoint/2010/main" val="123089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810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/>
              <a:t>OPEN SOURCE PORTENDS A NEW INNOVATION PARADIGM.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371600" y="1981200"/>
            <a:ext cx="6781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/>
              <a:t>Crowdsourcing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hlinkClick r:id="rId2"/>
              </a:rPr>
              <a:t>http://www.innocentive.com/</a:t>
            </a:r>
            <a:endParaRPr lang="en-US" sz="32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hlinkClick r:id="rId3"/>
              </a:rPr>
              <a:t>http://www.quirky.com/</a:t>
            </a:r>
            <a:endParaRPr lang="en-US" sz="32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>
                <a:hlinkClick r:id="rId4"/>
              </a:rPr>
              <a:t>http://localmotors.com/</a:t>
            </a:r>
            <a:endParaRPr lang="en-GB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13" y="4355704"/>
            <a:ext cx="3705225" cy="229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4876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508224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Rally Fighter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384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5821" y="374073"/>
            <a:ext cx="63578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/>
              <a:t>FABRICATION RESOURCES </a:t>
            </a:r>
            <a:endParaRPr lang="en-GB" sz="4000" b="1" dirty="0" smtClean="0"/>
          </a:p>
          <a:p>
            <a:pPr algn="ctr"/>
            <a:r>
              <a:rPr lang="en-GB" sz="4000" b="1" dirty="0" smtClean="0"/>
              <a:t>EXIST </a:t>
            </a:r>
            <a:r>
              <a:rPr lang="en-GB" sz="4000" b="1" dirty="0"/>
              <a:t>LOCALLY</a:t>
            </a:r>
            <a:r>
              <a:rPr lang="en-GB" sz="4000" dirty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362200"/>
            <a:ext cx="5638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DIY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Maker Culture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CNC machining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4000" dirty="0" smtClean="0"/>
              <a:t>Factory for hire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/>
              <a:t>3 D Printing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1768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2198</TotalTime>
  <Words>533</Words>
  <Application>Microsoft Office PowerPoint</Application>
  <PresentationFormat>On-screen Show (4:3)</PresentationFormat>
  <Paragraphs>79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Slipstream</vt:lpstr>
      <vt:lpstr>"ASSISTIVE TECHNOLOGY SOLUTIONS™”:     A New Paradigm for the Development and Dissemination of Assistive Technology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"ASSISTIVE TECHNOLOGY SOLUTIONS™”:     A New Paradigm for the Development and Dissemination of Assistive Technology</dc:title>
  <dc:creator>Jerry</dc:creator>
  <cp:lastModifiedBy>Jerry</cp:lastModifiedBy>
  <cp:revision>21</cp:revision>
  <dcterms:created xsi:type="dcterms:W3CDTF">2013-06-20T23:31:13Z</dcterms:created>
  <dcterms:modified xsi:type="dcterms:W3CDTF">2013-06-22T21:56:33Z</dcterms:modified>
</cp:coreProperties>
</file>