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62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20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1080-CB11-45B7-A709-78114E9E2E4D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BFE6-73DC-4563-809B-F47203A7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4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1080-CB11-45B7-A709-78114E9E2E4D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BFE6-73DC-4563-809B-F47203A7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5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1080-CB11-45B7-A709-78114E9E2E4D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BFE6-73DC-4563-809B-F47203A7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3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1080-CB11-45B7-A709-78114E9E2E4D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BFE6-73DC-4563-809B-F47203A7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82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1080-CB11-45B7-A709-78114E9E2E4D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BFE6-73DC-4563-809B-F47203A7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7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1080-CB11-45B7-A709-78114E9E2E4D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BFE6-73DC-4563-809B-F47203A7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1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1080-CB11-45B7-A709-78114E9E2E4D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BFE6-73DC-4563-809B-F47203A7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6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1080-CB11-45B7-A709-78114E9E2E4D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BFE6-73DC-4563-809B-F47203A7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54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1080-CB11-45B7-A709-78114E9E2E4D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BFE6-73DC-4563-809B-F47203A7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57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1080-CB11-45B7-A709-78114E9E2E4D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BFE6-73DC-4563-809B-F47203A7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53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C1080-CB11-45B7-A709-78114E9E2E4D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7BFE6-73DC-4563-809B-F47203A7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74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C1080-CB11-45B7-A709-78114E9E2E4D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7BFE6-73DC-4563-809B-F47203A7B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15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kyagr.com/kyproud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96975"/>
            <a:ext cx="87630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Farm to Market – How to plan and market products for the consumer; Adding Value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err="1" smtClean="0"/>
              <a:t>AgrAbility</a:t>
            </a:r>
            <a:r>
              <a:rPr lang="en-US" b="1" dirty="0" smtClean="0"/>
              <a:t>, 2014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800600"/>
            <a:ext cx="8153400" cy="1752600"/>
          </a:xfrm>
        </p:spPr>
        <p:txBody>
          <a:bodyPr>
            <a:normAutofit/>
          </a:bodyPr>
          <a:lstStyle/>
          <a:p>
            <a:r>
              <a:rPr lang="en-US" b="1" dirty="0" smtClean="0"/>
              <a:t>Dr. Gregg Rentfrow, Ph.D.</a:t>
            </a:r>
          </a:p>
          <a:p>
            <a:r>
              <a:rPr lang="en-US" b="1" dirty="0" smtClean="0"/>
              <a:t>Associate Extension Professor – Meat Science</a:t>
            </a:r>
          </a:p>
          <a:p>
            <a:r>
              <a:rPr lang="en-US" b="1" dirty="0" smtClean="0"/>
              <a:t>University of Kentucky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1273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Consumers/Customers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Health Conscious</a:t>
            </a:r>
          </a:p>
          <a:p>
            <a:pPr lvl="1"/>
            <a:r>
              <a:rPr lang="en-US" b="1" dirty="0" smtClean="0"/>
              <a:t>Seeking “healthy foods”</a:t>
            </a:r>
          </a:p>
          <a:p>
            <a:r>
              <a:rPr lang="en-US" b="1" dirty="0" smtClean="0"/>
              <a:t>Label Readers</a:t>
            </a:r>
          </a:p>
          <a:p>
            <a:pPr lvl="1"/>
            <a:r>
              <a:rPr lang="en-US" b="1" dirty="0" smtClean="0"/>
              <a:t>Ingredients</a:t>
            </a:r>
          </a:p>
          <a:p>
            <a:pPr lvl="1"/>
            <a:r>
              <a:rPr lang="en-US" b="1" dirty="0" smtClean="0"/>
              <a:t>Nutritional data</a:t>
            </a:r>
          </a:p>
          <a:p>
            <a:r>
              <a:rPr lang="en-US" b="1" dirty="0" smtClean="0"/>
              <a:t>Family/Bulk Buyers</a:t>
            </a:r>
          </a:p>
          <a:p>
            <a:pPr lvl="1"/>
            <a:r>
              <a:rPr lang="en-US" b="1" dirty="0" smtClean="0"/>
              <a:t>Save money</a:t>
            </a:r>
          </a:p>
          <a:p>
            <a:pPr lvl="1"/>
            <a:r>
              <a:rPr lang="en-US" b="1" dirty="0" smtClean="0"/>
              <a:t>Convenience  </a:t>
            </a:r>
          </a:p>
          <a:p>
            <a:endParaRPr lang="en-US" b="1" dirty="0"/>
          </a:p>
        </p:txBody>
      </p:sp>
      <p:pic>
        <p:nvPicPr>
          <p:cNvPr id="5122" name="Picture 2" descr="http://l3.yimg.com/bt/api/res/1.2/oT1GBBQfZJz.HwHFGWqAtw--/YXBwaWQ9eW5ld3M7cT04NTt3PTYyOQ--/http:/l.yimg.com/os/650/2012/05/11/bulk-PA-12252684-jpg_173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18" y="4038600"/>
            <a:ext cx="4722495" cy="2552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600"/>
            <a:ext cx="3276600" cy="2447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88210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Consumers/Customers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Economy Buyer</a:t>
            </a:r>
          </a:p>
          <a:p>
            <a:pPr lvl="1"/>
            <a:r>
              <a:rPr lang="en-US" b="1" dirty="0" smtClean="0"/>
              <a:t>Cheap, quality  not important </a:t>
            </a:r>
          </a:p>
          <a:p>
            <a:r>
              <a:rPr lang="en-US" b="1" dirty="0" smtClean="0"/>
              <a:t>Foodies</a:t>
            </a:r>
          </a:p>
          <a:p>
            <a:pPr lvl="1"/>
            <a:r>
              <a:rPr lang="en-US" b="1" dirty="0" smtClean="0"/>
              <a:t>Quality extremely important</a:t>
            </a:r>
          </a:p>
          <a:p>
            <a:pPr lvl="1"/>
            <a:r>
              <a:rPr lang="en-US" b="1" dirty="0" smtClean="0"/>
              <a:t>Rare or unique foods</a:t>
            </a:r>
          </a:p>
          <a:p>
            <a:pPr lvl="1"/>
            <a:r>
              <a:rPr lang="en-US" b="1" dirty="0" smtClean="0"/>
              <a:t>Food Network</a:t>
            </a:r>
          </a:p>
          <a:p>
            <a:r>
              <a:rPr lang="en-US" b="1" dirty="0" err="1" smtClean="0"/>
              <a:t>Localvores</a:t>
            </a:r>
            <a:endParaRPr lang="en-US" b="1" dirty="0" smtClean="0"/>
          </a:p>
          <a:p>
            <a:pPr lvl="1"/>
            <a:r>
              <a:rPr lang="en-US" b="1" dirty="0" smtClean="0"/>
              <a:t>Local foods</a:t>
            </a:r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6146" name="Picture 2" descr="http://www.skinnypancake.com/ezstatic/data/theskinnypancake/images/a/eatlocaleverywee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2836724" cy="238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kids-cooking-activities.com/images/foodies-213349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19400"/>
            <a:ext cx="3163017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.ytimg.com/vi/G5qnTLDzJ7I/m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17" y="1143000"/>
            <a:ext cx="3048000" cy="171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49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Separating yourself from the pack; Add-Value to your operation!</a:t>
            </a:r>
            <a:endParaRPr lang="en-US" b="1" dirty="0"/>
          </a:p>
        </p:txBody>
      </p:sp>
      <p:pic>
        <p:nvPicPr>
          <p:cNvPr id="7170" name="Picture 2" descr="http://media-cache-ec0.pinimg.com/736x/65/9e/51/659e512838844ab1e92df9ace7b251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9" y="1600200"/>
            <a:ext cx="7539981" cy="5112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14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Kentucky Proud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Easy to sign up, it’s free</a:t>
            </a:r>
          </a:p>
          <a:p>
            <a:r>
              <a:rPr lang="en-US" b="1" dirty="0" smtClean="0">
                <a:hlinkClick r:id="rId2"/>
              </a:rPr>
              <a:t>http://www.kyagr.com/kyproud</a:t>
            </a:r>
            <a:endParaRPr lang="en-US" b="1" dirty="0" smtClean="0"/>
          </a:p>
          <a:p>
            <a:r>
              <a:rPr lang="en-US" b="1" dirty="0" smtClean="0"/>
              <a:t>More and more states capitalizing on local programs</a:t>
            </a:r>
          </a:p>
          <a:p>
            <a:r>
              <a:rPr lang="en-US" b="1" dirty="0" smtClean="0"/>
              <a:t>Satisfies the </a:t>
            </a:r>
            <a:r>
              <a:rPr lang="en-US" b="1" dirty="0" err="1" smtClean="0"/>
              <a:t>Localvore</a:t>
            </a:r>
            <a:endParaRPr lang="en-US" b="1" dirty="0" smtClean="0"/>
          </a:p>
          <a:p>
            <a:r>
              <a:rPr lang="en-US" b="1" dirty="0" smtClean="0"/>
              <a:t>May satisfy the Foodie</a:t>
            </a:r>
          </a:p>
          <a:p>
            <a:r>
              <a:rPr lang="en-US" b="1" dirty="0" smtClean="0"/>
              <a:t>Could for Health Conscious </a:t>
            </a:r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5" name="Picture 6" descr="Kentucky%20Prou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21301" y="2209800"/>
            <a:ext cx="4546499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596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Organic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Most restrictive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Must follow strict guidelines </a:t>
            </a:r>
          </a:p>
          <a:p>
            <a:pPr lvl="1">
              <a:lnSpc>
                <a:spcPct val="90000"/>
              </a:lnSpc>
            </a:pPr>
            <a:r>
              <a:rPr lang="en-US" sz="2600" b="1" dirty="0" smtClean="0"/>
              <a:t>No antibiotics, pesticides, only approved medications, no pesticides on pasture ground, fed only organic feed, </a:t>
            </a:r>
            <a:r>
              <a:rPr lang="en-US" sz="2600" b="1" dirty="0" err="1" smtClean="0"/>
              <a:t>etc</a:t>
            </a:r>
            <a:endParaRPr lang="en-US" sz="2600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Periodic third party inspection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Satisfies the Health Conscious &amp; Label Readers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May satisfy the </a:t>
            </a:r>
            <a:r>
              <a:rPr lang="en-US" b="1" dirty="0" err="1" smtClean="0"/>
              <a:t>Localvore</a:t>
            </a:r>
            <a:r>
              <a:rPr lang="en-US" b="1" dirty="0" smtClean="0"/>
              <a:t> and the Foodie</a:t>
            </a:r>
          </a:p>
          <a:p>
            <a:endParaRPr lang="en-US" dirty="0"/>
          </a:p>
        </p:txBody>
      </p:sp>
      <p:pic>
        <p:nvPicPr>
          <p:cNvPr id="8194" name="Picture 2" descr="http://motherloveblog.com/wp-content/uploads/2011/02/usda-organic-se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6576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98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Natural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USDA Definition: Cannot contain added color or artificial ingredients, only minimally processed</a:t>
            </a:r>
          </a:p>
          <a:p>
            <a:r>
              <a:rPr lang="en-US" b="1" dirty="0" smtClean="0"/>
              <a:t>Meats – typically not given growth </a:t>
            </a:r>
            <a:r>
              <a:rPr lang="en-US" b="1" dirty="0" err="1" smtClean="0"/>
              <a:t>promotants</a:t>
            </a:r>
            <a:r>
              <a:rPr lang="en-US" b="1" dirty="0" smtClean="0"/>
              <a:t> or antibiotics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Satisfies the Health Conscious &amp; Label Readers 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May satisfy the </a:t>
            </a:r>
            <a:r>
              <a:rPr lang="en-US" b="1" dirty="0" err="1" smtClean="0"/>
              <a:t>Localvore</a:t>
            </a:r>
            <a:r>
              <a:rPr lang="en-US" b="1" dirty="0" smtClean="0"/>
              <a:t> and the Foodie</a:t>
            </a:r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5" name="Picture 2" descr="http://www.heartlandfoods.com/images/all_natural_be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066925"/>
            <a:ext cx="4152900" cy="3114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30335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Grass/Forage Finished Beef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Fed Grass or Forage for 90% of their life</a:t>
            </a:r>
          </a:p>
          <a:p>
            <a:r>
              <a:rPr lang="en-US" b="1" dirty="0" smtClean="0"/>
              <a:t>Slower growing</a:t>
            </a:r>
          </a:p>
          <a:p>
            <a:r>
              <a:rPr lang="en-US" b="1" dirty="0" smtClean="0"/>
              <a:t>Keep in mind the 30 Month Rule</a:t>
            </a:r>
          </a:p>
          <a:p>
            <a:r>
              <a:rPr lang="en-US" b="1" dirty="0" smtClean="0"/>
              <a:t>Yellow Fat</a:t>
            </a:r>
          </a:p>
          <a:p>
            <a:r>
              <a:rPr lang="en-US" b="1" dirty="0" smtClean="0"/>
              <a:t>Higher in Omega 3 FA &amp; CLA</a:t>
            </a:r>
          </a:p>
          <a:p>
            <a:r>
              <a:rPr lang="en-US" b="1" dirty="0" smtClean="0"/>
              <a:t>Flavor Issues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Satisfies the Health Conscious 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May satisfy the </a:t>
            </a:r>
            <a:r>
              <a:rPr lang="en-US" b="1" dirty="0" err="1" smtClean="0"/>
              <a:t>Localvore</a:t>
            </a:r>
            <a:r>
              <a:rPr lang="en-US" b="1" dirty="0" smtClean="0"/>
              <a:t> and the Foodie</a:t>
            </a:r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5" name="Picture 2" descr="http://www.flavoreddelights.com/wp-content/uploads/2009/06/Grass-Fed-Be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33600"/>
            <a:ext cx="4267200" cy="3019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90619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Pasture Raised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Pasture Raised</a:t>
            </a:r>
          </a:p>
          <a:p>
            <a:r>
              <a:rPr lang="en-US" b="1" dirty="0" smtClean="0"/>
              <a:t>Fairly new program</a:t>
            </a:r>
          </a:p>
          <a:p>
            <a:r>
              <a:rPr lang="en-US" b="1" dirty="0" smtClean="0"/>
              <a:t>Raised on Pasture, not a feed lot</a:t>
            </a:r>
          </a:p>
          <a:p>
            <a:r>
              <a:rPr lang="en-US" b="1" dirty="0" smtClean="0"/>
              <a:t>Grain on grass (beef)</a:t>
            </a:r>
          </a:p>
          <a:p>
            <a:r>
              <a:rPr lang="en-US" b="1" dirty="0" smtClean="0"/>
              <a:t>Not to be confused with grass-fed</a:t>
            </a:r>
          </a:p>
          <a:p>
            <a:r>
              <a:rPr lang="en-US" b="1" dirty="0" smtClean="0"/>
              <a:t>Satisfies </a:t>
            </a:r>
            <a:r>
              <a:rPr lang="en-US" b="1" dirty="0" err="1" smtClean="0"/>
              <a:t>Localvores</a:t>
            </a:r>
            <a:endParaRPr lang="en-US" b="1" dirty="0" smtClean="0"/>
          </a:p>
          <a:p>
            <a:r>
              <a:rPr lang="en-US" b="1" dirty="0" smtClean="0"/>
              <a:t>May satisfy Foodies</a:t>
            </a:r>
          </a:p>
          <a:p>
            <a:endParaRPr lang="en-US" dirty="0"/>
          </a:p>
        </p:txBody>
      </p:sp>
      <p:pic>
        <p:nvPicPr>
          <p:cNvPr id="5" name="Picture 2" descr="http://www.windyhillbandb.com/images/coows%20f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981127"/>
            <a:ext cx="4674897" cy="3505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3935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High 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High Quality</a:t>
            </a:r>
          </a:p>
          <a:p>
            <a:r>
              <a:rPr lang="en-US" b="1" dirty="0" smtClean="0"/>
              <a:t>Starting to gain some recognition</a:t>
            </a:r>
          </a:p>
          <a:p>
            <a:r>
              <a:rPr lang="en-US" b="1" dirty="0" smtClean="0"/>
              <a:t>High Quality Grades</a:t>
            </a:r>
          </a:p>
          <a:p>
            <a:pPr lvl="1"/>
            <a:r>
              <a:rPr lang="en-US" b="1" dirty="0" smtClean="0"/>
              <a:t>Average Choice or higher</a:t>
            </a:r>
          </a:p>
          <a:p>
            <a:r>
              <a:rPr lang="en-US" b="1" dirty="0" err="1" smtClean="0"/>
              <a:t>Waygu</a:t>
            </a:r>
            <a:r>
              <a:rPr lang="en-US" b="1" dirty="0" smtClean="0"/>
              <a:t> Cattle</a:t>
            </a:r>
          </a:p>
          <a:p>
            <a:pPr lvl="1"/>
            <a:r>
              <a:rPr lang="en-US" b="1" dirty="0" smtClean="0"/>
              <a:t>American Kobe</a:t>
            </a:r>
          </a:p>
          <a:p>
            <a:endParaRPr lang="en-US" dirty="0"/>
          </a:p>
        </p:txBody>
      </p:sp>
      <p:pic>
        <p:nvPicPr>
          <p:cNvPr id="11266" name="Picture 2" descr="http://cdn.modernfarmer.com/wp-content/uploads/2013/05/kobe_be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630" y="2362200"/>
            <a:ext cx="4570570" cy="3043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ways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Free Range</a:t>
            </a:r>
          </a:p>
          <a:p>
            <a:pPr lvl="1"/>
            <a:r>
              <a:rPr lang="en-US" b="1" dirty="0" smtClean="0"/>
              <a:t>No solid definition</a:t>
            </a:r>
          </a:p>
          <a:p>
            <a:pPr lvl="1"/>
            <a:r>
              <a:rPr lang="en-US" b="1" dirty="0" smtClean="0"/>
              <a:t>Poultry</a:t>
            </a:r>
          </a:p>
          <a:p>
            <a:pPr lvl="1"/>
            <a:r>
              <a:rPr lang="en-US" b="1" dirty="0" smtClean="0"/>
              <a:t>Pigs</a:t>
            </a:r>
          </a:p>
          <a:p>
            <a:pPr lvl="1"/>
            <a:r>
              <a:rPr lang="en-US" b="1" dirty="0" smtClean="0"/>
              <a:t>Cattle???</a:t>
            </a:r>
          </a:p>
          <a:p>
            <a:r>
              <a:rPr lang="en-US" b="1" dirty="0" smtClean="0"/>
              <a:t>Predator Friendly </a:t>
            </a:r>
          </a:p>
          <a:p>
            <a:pPr lvl="1"/>
            <a:r>
              <a:rPr lang="en-US" b="1" dirty="0" smtClean="0"/>
              <a:t>Did not harm predators stalking your animals</a:t>
            </a:r>
          </a:p>
          <a:p>
            <a:endParaRPr lang="en-US" b="1" dirty="0"/>
          </a:p>
        </p:txBody>
      </p:sp>
      <p:pic>
        <p:nvPicPr>
          <p:cNvPr id="10242" name="Picture 2" descr="http://1.bp.blogspot.com/-LbW2s3CgMes/TzHdO-TAlfI/AAAAAAAAAew/UhkM0nisCR8/s1600/certification-star%281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755" y="3962400"/>
            <a:ext cx="2743200" cy="270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4.bp.blogspot.com/-ivhGb1qYkHg/Uyyeh2VYrRI/AAAAAAAAJfM/YvgdBn95nWY/s1600/20140315+dogs+05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914" y="1371599"/>
            <a:ext cx="3888486" cy="2590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046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l1.yimg.com/bt/api/res/1.2/20e6O1dLOaXwq1MQ6RCUsA--/YXBwaWQ9eW5ld3M7Zmk9ZmlsbDtoPTQyMTtweG9mZj01MDtweW9mZj0wO3E9NzU7dz03NDk-/http:/media.zenfs.com/en_us/News/ap_webfeeds/a6dc2e7f8d67f70c4f0f6a70670056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" y="76200"/>
            <a:ext cx="9083002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099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ways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Freezer Programs or Shares</a:t>
            </a:r>
          </a:p>
          <a:p>
            <a:pPr lvl="1"/>
            <a:r>
              <a:rPr lang="en-US" b="1" dirty="0" smtClean="0"/>
              <a:t>Beef or Pork</a:t>
            </a:r>
          </a:p>
          <a:p>
            <a:pPr lvl="1"/>
            <a:r>
              <a:rPr lang="en-US" b="1" dirty="0" smtClean="0"/>
              <a:t>Vacuum package</a:t>
            </a:r>
          </a:p>
          <a:p>
            <a:r>
              <a:rPr lang="en-US" b="1" dirty="0" smtClean="0"/>
              <a:t>Bundling</a:t>
            </a:r>
          </a:p>
          <a:p>
            <a:pPr lvl="1"/>
            <a:r>
              <a:rPr lang="en-US" b="1" dirty="0" smtClean="0"/>
              <a:t>A few </a:t>
            </a:r>
            <a:r>
              <a:rPr lang="en-US" b="1" dirty="0" err="1" smtClean="0"/>
              <a:t>Ribeye</a:t>
            </a:r>
            <a:r>
              <a:rPr lang="en-US" b="1" dirty="0" smtClean="0"/>
              <a:t> steaks, some ground beef, a few roasts</a:t>
            </a:r>
          </a:p>
          <a:p>
            <a:pPr lvl="1"/>
            <a:r>
              <a:rPr lang="en-US" b="1" dirty="0" smtClean="0"/>
              <a:t>$25, 50$, $75, </a:t>
            </a:r>
            <a:r>
              <a:rPr lang="en-US" b="1" dirty="0" err="1" smtClean="0"/>
              <a:t>etc</a:t>
            </a:r>
            <a:endParaRPr lang="en-US" b="1" dirty="0" smtClean="0"/>
          </a:p>
          <a:p>
            <a:pPr lvl="1"/>
            <a:r>
              <a:rPr lang="en-US" b="1" dirty="0" smtClean="0"/>
              <a:t>Vacuum package</a:t>
            </a:r>
          </a:p>
          <a:p>
            <a:endParaRPr lang="en-US" b="1" dirty="0"/>
          </a:p>
        </p:txBody>
      </p:sp>
      <p:pic>
        <p:nvPicPr>
          <p:cNvPr id="12290" name="Picture 2" descr="http://image.made-in-china.com/2f0j00jBFENQWnkMue/Freezer-DW-40W380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4560438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63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" y="0"/>
            <a:ext cx="90442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02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6" y="76200"/>
            <a:ext cx="9010874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98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s2.mm.bing.net/th?id=HN.608040641900711767&amp;w=313&amp;h=188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1" y="685800"/>
            <a:ext cx="913426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200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4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eedesktopwallpapers4u.com/data/media/279/Honda-VTX-1800-F-2007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672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65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egreatsmokeymountainsparkway.com/_shoppi/pf/smoky_mountain_harley_davidson_pigeon_forge_tn_6of8enlarg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3" b="3969"/>
          <a:stretch/>
        </p:blipFill>
        <p:spPr bwMode="auto">
          <a:xfrm>
            <a:off x="10391" y="0"/>
            <a:ext cx="9162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58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s2.mm.bing.net/th?id=HN.608002949267392554&amp;pid=1.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1" t="10001" r="25227" b="17727"/>
          <a:stretch/>
        </p:blipFill>
        <p:spPr bwMode="auto">
          <a:xfrm>
            <a:off x="810534" y="990600"/>
            <a:ext cx="3456666" cy="4929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ts2.mm.bing.net/th?id=HN.608002949267392554&amp;pid=1.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1" t="10001" r="25227" b="17727"/>
          <a:stretch/>
        </p:blipFill>
        <p:spPr bwMode="auto">
          <a:xfrm>
            <a:off x="5029200" y="1028700"/>
            <a:ext cx="3456666" cy="4929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6096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Grocery Store A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6096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Grocery Store 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689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Whose my customers?</a:t>
            </a:r>
            <a:endParaRPr lang="en-US" b="1" dirty="0"/>
          </a:p>
        </p:txBody>
      </p:sp>
      <p:pic>
        <p:nvPicPr>
          <p:cNvPr id="9218" name="Picture 2" descr="http://www.freecoupons.com/wp-content/uploads/2009/06/grocery-shop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772400" cy="5157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04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Generations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910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Baby Boomers</a:t>
            </a:r>
          </a:p>
          <a:p>
            <a:pPr lvl="1"/>
            <a:r>
              <a:rPr lang="en-US" b="1" dirty="0" smtClean="0"/>
              <a:t>1945 – 1964</a:t>
            </a:r>
          </a:p>
          <a:p>
            <a:pPr lvl="1"/>
            <a:r>
              <a:rPr lang="en-US" b="1" dirty="0" smtClean="0"/>
              <a:t>Most money</a:t>
            </a:r>
          </a:p>
          <a:p>
            <a:pPr lvl="1"/>
            <a:r>
              <a:rPr lang="en-US" b="1" dirty="0" smtClean="0"/>
              <a:t>Delayed retirement</a:t>
            </a:r>
          </a:p>
          <a:p>
            <a:r>
              <a:rPr lang="en-US" b="1" dirty="0" smtClean="0"/>
              <a:t>Gen X (MTV Generation)</a:t>
            </a:r>
          </a:p>
          <a:p>
            <a:pPr lvl="1"/>
            <a:r>
              <a:rPr lang="en-US" b="1" dirty="0" smtClean="0"/>
              <a:t>Late 1960’s to mid 1980’s</a:t>
            </a:r>
          </a:p>
          <a:p>
            <a:pPr lvl="1"/>
            <a:r>
              <a:rPr lang="en-US" b="1" dirty="0" smtClean="0"/>
              <a:t>More white color than parents</a:t>
            </a:r>
          </a:p>
          <a:p>
            <a:pPr lvl="1"/>
            <a:r>
              <a:rPr lang="en-US" b="1" dirty="0" smtClean="0"/>
              <a:t>Individually at or slightly below Baby Boomers, but totally higher due to women working</a:t>
            </a:r>
          </a:p>
          <a:p>
            <a:r>
              <a:rPr lang="en-US" b="1" dirty="0" err="1" smtClean="0"/>
              <a:t>Millennial’s</a:t>
            </a:r>
            <a:r>
              <a:rPr lang="en-US" b="1" dirty="0" smtClean="0"/>
              <a:t> (Boomerangs)</a:t>
            </a:r>
          </a:p>
          <a:p>
            <a:pPr lvl="1"/>
            <a:r>
              <a:rPr lang="en-US" b="1" dirty="0" smtClean="0"/>
              <a:t>Late 1980’s to early 2000’s</a:t>
            </a:r>
          </a:p>
          <a:p>
            <a:pPr lvl="1"/>
            <a:r>
              <a:rPr lang="en-US" b="1" dirty="0" smtClean="0"/>
              <a:t>Coming of age</a:t>
            </a:r>
          </a:p>
          <a:p>
            <a:pPr lvl="1"/>
            <a:r>
              <a:rPr lang="en-US" b="1" dirty="0" smtClean="0"/>
              <a:t>Internet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4098" name="Picture 2" descr="http://hr2012.files.wordpress.com/2011/08/millennial-gene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2" y="4572000"/>
            <a:ext cx="3190875" cy="2190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.bp.blogspot.com/-Jfvg27eVwNk/TZxywKZ9xmI/AAAAAAAAAHU/IoyYEdC4vgs/s1600/Generation+X+cul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03772"/>
            <a:ext cx="2438400" cy="3340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atima.org/wp-content/uploads/2012/08/baby-boomer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48811"/>
            <a:ext cx="2552701" cy="1625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448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417</Words>
  <Application>Microsoft Office PowerPoint</Application>
  <PresentationFormat>On-screen Show (4:3)</PresentationFormat>
  <Paragraphs>99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Farm to Market – How to plan and market products for the consumer; Adding Value  AgrAbility,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Whose my customers?</vt:lpstr>
      <vt:lpstr>The Generations</vt:lpstr>
      <vt:lpstr>Types of Consumers/Customers</vt:lpstr>
      <vt:lpstr>Types of Consumers/Customers</vt:lpstr>
      <vt:lpstr>Separating yourself from the pack; Add-Value to your operation!</vt:lpstr>
      <vt:lpstr>Kentucky Proud</vt:lpstr>
      <vt:lpstr>Organic</vt:lpstr>
      <vt:lpstr>Natural</vt:lpstr>
      <vt:lpstr>Grass/Forage Finished Beef</vt:lpstr>
      <vt:lpstr>Pasture Raised</vt:lpstr>
      <vt:lpstr>High Quality</vt:lpstr>
      <vt:lpstr>Other ways</vt:lpstr>
      <vt:lpstr>Other ways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Gregg Rentfrow</dc:creator>
  <cp:lastModifiedBy>Gregg Rentfrow</cp:lastModifiedBy>
  <cp:revision>17</cp:revision>
  <dcterms:created xsi:type="dcterms:W3CDTF">2014-03-31T12:07:21Z</dcterms:created>
  <dcterms:modified xsi:type="dcterms:W3CDTF">2014-04-01T18:45:14Z</dcterms:modified>
</cp:coreProperties>
</file>