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7" r:id="rId4"/>
    <p:sldId id="260" r:id="rId5"/>
    <p:sldId id="263" r:id="rId6"/>
    <p:sldId id="261" r:id="rId7"/>
    <p:sldId id="264" r:id="rId8"/>
    <p:sldId id="274" r:id="rId9"/>
    <p:sldId id="266" r:id="rId10"/>
    <p:sldId id="276" r:id="rId11"/>
    <p:sldId id="265" r:id="rId12"/>
    <p:sldId id="258" r:id="rId13"/>
    <p:sldId id="267" r:id="rId14"/>
    <p:sldId id="268" r:id="rId15"/>
    <p:sldId id="272" r:id="rId16"/>
    <p:sldId id="269" r:id="rId17"/>
    <p:sldId id="277" r:id="rId18"/>
    <p:sldId id="278" r:id="rId19"/>
    <p:sldId id="280" r:id="rId20"/>
    <p:sldId id="279" r:id="rId21"/>
    <p:sldId id="273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0656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CCF9-C2F7-40F8-A367-495DB4C00ACB}" type="datetimeFigureOut">
              <a:rPr lang="en-US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125E3-9A00-4B77-85D8-73FD5C07F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25E3-9A00-4B77-85D8-73FD5C07FDB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25E3-9A00-4B77-85D8-73FD5C07F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2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125E3-9A00-4B77-85D8-73FD5C07FD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276296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4803345"/>
            <a:ext cx="640080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006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99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890" y="3276600"/>
            <a:ext cx="7772400" cy="185650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I’ve learned from</a:t>
            </a:r>
            <a:br>
              <a:rPr lang="en-US" dirty="0"/>
            </a:br>
            <a:r>
              <a:rPr lang="en-US" dirty="0"/>
              <a:t>33+ years raising sheep;</a:t>
            </a:r>
            <a:br>
              <a:rPr lang="en-US" dirty="0"/>
            </a:br>
            <a:r>
              <a:rPr lang="en-US" dirty="0"/>
              <a:t>that may (or may not) help you </a:t>
            </a:r>
            <a:br>
              <a:rPr lang="en-US" dirty="0"/>
            </a:br>
            <a:r>
              <a:rPr lang="en-US" dirty="0"/>
              <a:t>work with customers.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390074"/>
            <a:ext cx="6400800" cy="610820"/>
          </a:xfrm>
        </p:spPr>
        <p:txBody>
          <a:bodyPr/>
          <a:lstStyle/>
          <a:p>
            <a:r>
              <a:rPr lang="en-US" dirty="0"/>
              <a:t>Kerri Ebert, Kansas </a:t>
            </a:r>
            <a:r>
              <a:rPr lang="en-US" dirty="0" err="1"/>
              <a:t>AgrAbility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2 Main Types of Sheep -- addendum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Hair sheep</a:t>
            </a:r>
          </a:p>
          <a:p>
            <a:pPr lvl="1"/>
            <a:r>
              <a:rPr lang="en-US" dirty="0" smtClean="0"/>
              <a:t>Gaining popularity in U.S.</a:t>
            </a:r>
          </a:p>
          <a:p>
            <a:pPr lvl="1"/>
            <a:r>
              <a:rPr lang="en-US" dirty="0" smtClean="0"/>
              <a:t>No wool, body covered with hair</a:t>
            </a:r>
          </a:p>
          <a:p>
            <a:pPr lvl="1"/>
            <a:r>
              <a:rPr lang="en-US" dirty="0" smtClean="0"/>
              <a:t>Meat sheep</a:t>
            </a:r>
          </a:p>
          <a:p>
            <a:pPr lvl="1"/>
            <a:r>
              <a:rPr lang="en-US" dirty="0" smtClean="0"/>
              <a:t>Often found in Caribbean and Africa but popularity in U.S. is growing because they don’t have to be sheared.</a:t>
            </a:r>
          </a:p>
          <a:p>
            <a:pPr lvl="1"/>
            <a:r>
              <a:rPr lang="en-US" dirty="0" smtClean="0"/>
              <a:t>Katahdin is a hair sheep that leads all sheep breeds in numbers of registrations</a:t>
            </a:r>
          </a:p>
          <a:p>
            <a:pPr lvl="1"/>
            <a:r>
              <a:rPr lang="en-US" dirty="0" smtClean="0"/>
              <a:t>Other hair sheep breeds include: Barbados, </a:t>
            </a:r>
            <a:r>
              <a:rPr lang="en-US" dirty="0" err="1" smtClean="0"/>
              <a:t>Dorper</a:t>
            </a:r>
            <a:r>
              <a:rPr lang="en-US" dirty="0" smtClean="0"/>
              <a:t>, St. Croix</a:t>
            </a:r>
          </a:p>
          <a:p>
            <a:pPr lvl="1"/>
            <a:r>
              <a:rPr lang="en-US" dirty="0" smtClean="0"/>
              <a:t>Some hair sheep shed their coat and are considered “improved” breeds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8230" y="6473002"/>
            <a:ext cx="3359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courtesy of the American Sheep Industry </a:t>
            </a:r>
            <a:r>
              <a:rPr lang="en-US" sz="1000" dirty="0" smtClean="0">
                <a:solidFill>
                  <a:schemeClr val="bg1"/>
                </a:solidFill>
              </a:rPr>
              <a:t>Association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Typical Sheep Operations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 farm flocks – Eastern half of U.S.</a:t>
            </a:r>
          </a:p>
          <a:p>
            <a:pPr lvl="1"/>
            <a:r>
              <a:rPr lang="en-US" dirty="0" smtClean="0"/>
              <a:t>Show lamb production (club lambs)</a:t>
            </a:r>
          </a:p>
          <a:p>
            <a:pPr lvl="1"/>
            <a:r>
              <a:rPr lang="en-US" dirty="0" smtClean="0"/>
              <a:t>Purebred breeding stock – rams and ewes</a:t>
            </a:r>
          </a:p>
          <a:p>
            <a:pPr lvl="1"/>
            <a:r>
              <a:rPr lang="en-US" dirty="0" smtClean="0"/>
              <a:t>Specialty wool production – fiber arts</a:t>
            </a:r>
          </a:p>
          <a:p>
            <a:r>
              <a:rPr lang="en-US" dirty="0" smtClean="0"/>
              <a:t>Range sheep – Western States</a:t>
            </a:r>
          </a:p>
          <a:p>
            <a:pPr lvl="1"/>
            <a:r>
              <a:rPr lang="en-US" dirty="0" smtClean="0"/>
              <a:t>Flocks can number in thousands of ewes</a:t>
            </a:r>
          </a:p>
          <a:p>
            <a:pPr lvl="1"/>
            <a:r>
              <a:rPr lang="en-US" dirty="0" smtClean="0"/>
              <a:t>Fine-</a:t>
            </a:r>
            <a:r>
              <a:rPr lang="en-US" dirty="0" err="1" smtClean="0"/>
              <a:t>wooled</a:t>
            </a:r>
            <a:r>
              <a:rPr lang="en-US" dirty="0" smtClean="0"/>
              <a:t>, often crossbred</a:t>
            </a:r>
          </a:p>
        </p:txBody>
      </p:sp>
    </p:spTree>
    <p:extLst>
      <p:ext uri="{BB962C8B-B14F-4D97-AF65-F5344CB8AC3E}">
        <p14:creationId xmlns:p14="http://schemas.microsoft.com/office/powerpoint/2010/main" val="289815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operation – Ebert Sheep Farm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4" y="2341021"/>
            <a:ext cx="4719717" cy="4294784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Small Farm Flock – 160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150 ewes   / 10 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 breeds – Dorset, Horned Dorset,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Hampshire, </a:t>
            </a:r>
            <a:r>
              <a:rPr lang="en-US" dirty="0" err="1" smtClean="0">
                <a:solidFill>
                  <a:schemeClr val="bg1"/>
                </a:solidFill>
              </a:rPr>
              <a:t>Shropshire</a:t>
            </a:r>
            <a:r>
              <a:rPr lang="en-US" dirty="0" smtClean="0">
                <a:solidFill>
                  <a:schemeClr val="bg1"/>
                </a:solidFill>
              </a:rPr>
              <a:t>, Suffolk,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crossbred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Show lambs (club lambs)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Breeding stock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Purebred ewes and 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Spring lambing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January-March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Fall lambing – white-face ewes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October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34783"/>
          <a:stretch/>
        </p:blipFill>
        <p:spPr>
          <a:xfrm>
            <a:off x="5127988" y="2646431"/>
            <a:ext cx="3687771" cy="3073144"/>
          </a:xfr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farm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2341021"/>
            <a:ext cx="4040188" cy="3989373"/>
          </a:xfrm>
        </p:spPr>
        <p:txBody>
          <a:bodyPr anchor="t"/>
          <a:lstStyle/>
          <a:p>
            <a:r>
              <a:rPr lang="en-US" dirty="0" smtClean="0"/>
              <a:t>Outlined in Yellow = grazing areas, multiple paddocks including:</a:t>
            </a:r>
          </a:p>
          <a:p>
            <a:r>
              <a:rPr lang="en-US" dirty="0" smtClean="0"/>
              <a:t>40 acre pasture</a:t>
            </a:r>
          </a:p>
          <a:p>
            <a:r>
              <a:rPr lang="en-US" dirty="0" smtClean="0"/>
              <a:t>40 acres alfalfa</a:t>
            </a:r>
          </a:p>
          <a:p>
            <a:r>
              <a:rPr lang="en-US" dirty="0" smtClean="0"/>
              <a:t>35 acres sorghum</a:t>
            </a:r>
          </a:p>
          <a:p>
            <a:r>
              <a:rPr lang="en-US" dirty="0" smtClean="0"/>
              <a:t>30 acres brome grass</a:t>
            </a:r>
          </a:p>
          <a:p>
            <a:r>
              <a:rPr lang="en-US" dirty="0" smtClean="0"/>
              <a:t>5 acres sorghum </a:t>
            </a:r>
            <a:r>
              <a:rPr lang="en-US" dirty="0" err="1" smtClean="0"/>
              <a:t>sudan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34783"/>
          <a:stretch/>
        </p:blipFill>
        <p:spPr>
          <a:xfrm>
            <a:off x="4836793" y="2970213"/>
            <a:ext cx="3642364" cy="3035300"/>
          </a:xfrm>
        </p:spPr>
      </p:pic>
      <p:sp>
        <p:nvSpPr>
          <p:cNvPr id="12" name="Freeform 11"/>
          <p:cNvSpPr/>
          <p:nvPr/>
        </p:nvSpPr>
        <p:spPr>
          <a:xfrm>
            <a:off x="5098473" y="2976920"/>
            <a:ext cx="3251200" cy="2952825"/>
          </a:xfrm>
          <a:custGeom>
            <a:avLst/>
            <a:gdLst>
              <a:gd name="connsiteX0" fmla="*/ 0 w 3251200"/>
              <a:gd name="connsiteY0" fmla="*/ 2832753 h 2952825"/>
              <a:gd name="connsiteX1" fmla="*/ 0 w 3251200"/>
              <a:gd name="connsiteY1" fmla="*/ 2832753 h 2952825"/>
              <a:gd name="connsiteX2" fmla="*/ 101600 w 3251200"/>
              <a:gd name="connsiteY2" fmla="*/ 2814280 h 2952825"/>
              <a:gd name="connsiteX3" fmla="*/ 157018 w 3251200"/>
              <a:gd name="connsiteY3" fmla="*/ 2795807 h 2952825"/>
              <a:gd name="connsiteX4" fmla="*/ 203200 w 3251200"/>
              <a:gd name="connsiteY4" fmla="*/ 2786571 h 2952825"/>
              <a:gd name="connsiteX5" fmla="*/ 258618 w 3251200"/>
              <a:gd name="connsiteY5" fmla="*/ 2768098 h 2952825"/>
              <a:gd name="connsiteX6" fmla="*/ 480291 w 3251200"/>
              <a:gd name="connsiteY6" fmla="*/ 2777335 h 2952825"/>
              <a:gd name="connsiteX7" fmla="*/ 563418 w 3251200"/>
              <a:gd name="connsiteY7" fmla="*/ 2786571 h 2952825"/>
              <a:gd name="connsiteX8" fmla="*/ 674254 w 3251200"/>
              <a:gd name="connsiteY8" fmla="*/ 2795807 h 2952825"/>
              <a:gd name="connsiteX9" fmla="*/ 609600 w 3251200"/>
              <a:gd name="connsiteY9" fmla="*/ 2712680 h 2952825"/>
              <a:gd name="connsiteX10" fmla="*/ 563418 w 3251200"/>
              <a:gd name="connsiteY10" fmla="*/ 2657262 h 2952825"/>
              <a:gd name="connsiteX11" fmla="*/ 526472 w 3251200"/>
              <a:gd name="connsiteY11" fmla="*/ 2611080 h 2952825"/>
              <a:gd name="connsiteX12" fmla="*/ 498763 w 3251200"/>
              <a:gd name="connsiteY12" fmla="*/ 2555662 h 2952825"/>
              <a:gd name="connsiteX13" fmla="*/ 508000 w 3251200"/>
              <a:gd name="connsiteY13" fmla="*/ 2518716 h 2952825"/>
              <a:gd name="connsiteX14" fmla="*/ 554182 w 3251200"/>
              <a:gd name="connsiteY14" fmla="*/ 2463298 h 2952825"/>
              <a:gd name="connsiteX15" fmla="*/ 581891 w 3251200"/>
              <a:gd name="connsiteY15" fmla="*/ 2444825 h 2952825"/>
              <a:gd name="connsiteX16" fmla="*/ 628072 w 3251200"/>
              <a:gd name="connsiteY16" fmla="*/ 2389407 h 2952825"/>
              <a:gd name="connsiteX17" fmla="*/ 683491 w 3251200"/>
              <a:gd name="connsiteY17" fmla="*/ 2343225 h 2952825"/>
              <a:gd name="connsiteX18" fmla="*/ 775854 w 3251200"/>
              <a:gd name="connsiteY18" fmla="*/ 2352462 h 2952825"/>
              <a:gd name="connsiteX19" fmla="*/ 840509 w 3251200"/>
              <a:gd name="connsiteY19" fmla="*/ 2361698 h 2952825"/>
              <a:gd name="connsiteX20" fmla="*/ 951345 w 3251200"/>
              <a:gd name="connsiteY20" fmla="*/ 2352462 h 2952825"/>
              <a:gd name="connsiteX21" fmla="*/ 1080654 w 3251200"/>
              <a:gd name="connsiteY21" fmla="*/ 2343225 h 2952825"/>
              <a:gd name="connsiteX22" fmla="*/ 1136072 w 3251200"/>
              <a:gd name="connsiteY22" fmla="*/ 2333989 h 2952825"/>
              <a:gd name="connsiteX23" fmla="*/ 1200727 w 3251200"/>
              <a:gd name="connsiteY23" fmla="*/ 2620316 h 2952825"/>
              <a:gd name="connsiteX24" fmla="*/ 1237672 w 3251200"/>
              <a:gd name="connsiteY24" fmla="*/ 2703444 h 2952825"/>
              <a:gd name="connsiteX25" fmla="*/ 1265382 w 3251200"/>
              <a:gd name="connsiteY25" fmla="*/ 2823516 h 2952825"/>
              <a:gd name="connsiteX26" fmla="*/ 1293091 w 3251200"/>
              <a:gd name="connsiteY26" fmla="*/ 2841989 h 2952825"/>
              <a:gd name="connsiteX27" fmla="*/ 1311563 w 3251200"/>
              <a:gd name="connsiteY27" fmla="*/ 2869698 h 2952825"/>
              <a:gd name="connsiteX28" fmla="*/ 1339272 w 3251200"/>
              <a:gd name="connsiteY28" fmla="*/ 2925116 h 2952825"/>
              <a:gd name="connsiteX29" fmla="*/ 1394691 w 3251200"/>
              <a:gd name="connsiteY29" fmla="*/ 2952825 h 2952825"/>
              <a:gd name="connsiteX30" fmla="*/ 1496291 w 3251200"/>
              <a:gd name="connsiteY30" fmla="*/ 2943589 h 2952825"/>
              <a:gd name="connsiteX31" fmla="*/ 1551709 w 3251200"/>
              <a:gd name="connsiteY31" fmla="*/ 2915880 h 2952825"/>
              <a:gd name="connsiteX32" fmla="*/ 1588654 w 3251200"/>
              <a:gd name="connsiteY32" fmla="*/ 2897407 h 2952825"/>
              <a:gd name="connsiteX33" fmla="*/ 1625600 w 3251200"/>
              <a:gd name="connsiteY33" fmla="*/ 2888171 h 2952825"/>
              <a:gd name="connsiteX34" fmla="*/ 1708727 w 3251200"/>
              <a:gd name="connsiteY34" fmla="*/ 2869698 h 2952825"/>
              <a:gd name="connsiteX35" fmla="*/ 1930400 w 3251200"/>
              <a:gd name="connsiteY35" fmla="*/ 2878935 h 2952825"/>
              <a:gd name="connsiteX36" fmla="*/ 1985818 w 3251200"/>
              <a:gd name="connsiteY36" fmla="*/ 2888171 h 2952825"/>
              <a:gd name="connsiteX37" fmla="*/ 2170545 w 3251200"/>
              <a:gd name="connsiteY37" fmla="*/ 2897407 h 2952825"/>
              <a:gd name="connsiteX38" fmla="*/ 2346036 w 3251200"/>
              <a:gd name="connsiteY38" fmla="*/ 2915880 h 2952825"/>
              <a:gd name="connsiteX39" fmla="*/ 2503054 w 3251200"/>
              <a:gd name="connsiteY39" fmla="*/ 2925116 h 2952825"/>
              <a:gd name="connsiteX40" fmla="*/ 2549236 w 3251200"/>
              <a:gd name="connsiteY40" fmla="*/ 2934353 h 2952825"/>
              <a:gd name="connsiteX41" fmla="*/ 3103418 w 3251200"/>
              <a:gd name="connsiteY41" fmla="*/ 2934353 h 2952825"/>
              <a:gd name="connsiteX42" fmla="*/ 3158836 w 3251200"/>
              <a:gd name="connsiteY42" fmla="*/ 2925116 h 2952825"/>
              <a:gd name="connsiteX43" fmla="*/ 3251200 w 3251200"/>
              <a:gd name="connsiteY43" fmla="*/ 2906644 h 2952825"/>
              <a:gd name="connsiteX44" fmla="*/ 3232727 w 3251200"/>
              <a:gd name="connsiteY44" fmla="*/ 2805044 h 2952825"/>
              <a:gd name="connsiteX45" fmla="*/ 3223491 w 3251200"/>
              <a:gd name="connsiteY45" fmla="*/ 2768098 h 2952825"/>
              <a:gd name="connsiteX46" fmla="*/ 3205018 w 3251200"/>
              <a:gd name="connsiteY46" fmla="*/ 2740389 h 2952825"/>
              <a:gd name="connsiteX47" fmla="*/ 3177309 w 3251200"/>
              <a:gd name="connsiteY47" fmla="*/ 2684971 h 2952825"/>
              <a:gd name="connsiteX48" fmla="*/ 3158836 w 3251200"/>
              <a:gd name="connsiteY48" fmla="*/ 2648025 h 2952825"/>
              <a:gd name="connsiteX49" fmla="*/ 3131127 w 3251200"/>
              <a:gd name="connsiteY49" fmla="*/ 2601844 h 2952825"/>
              <a:gd name="connsiteX50" fmla="*/ 3112654 w 3251200"/>
              <a:gd name="connsiteY50" fmla="*/ 2564898 h 2952825"/>
              <a:gd name="connsiteX51" fmla="*/ 3084945 w 3251200"/>
              <a:gd name="connsiteY51" fmla="*/ 2500244 h 2952825"/>
              <a:gd name="connsiteX52" fmla="*/ 3057236 w 3251200"/>
              <a:gd name="connsiteY52" fmla="*/ 2472535 h 2952825"/>
              <a:gd name="connsiteX53" fmla="*/ 3048000 w 3251200"/>
              <a:gd name="connsiteY53" fmla="*/ 2444825 h 2952825"/>
              <a:gd name="connsiteX54" fmla="*/ 3029527 w 3251200"/>
              <a:gd name="connsiteY54" fmla="*/ 2417116 h 2952825"/>
              <a:gd name="connsiteX55" fmla="*/ 3048000 w 3251200"/>
              <a:gd name="connsiteY55" fmla="*/ 2297044 h 2952825"/>
              <a:gd name="connsiteX56" fmla="*/ 3066472 w 3251200"/>
              <a:gd name="connsiteY56" fmla="*/ 2269335 h 2952825"/>
              <a:gd name="connsiteX57" fmla="*/ 3075709 w 3251200"/>
              <a:gd name="connsiteY57" fmla="*/ 2241625 h 2952825"/>
              <a:gd name="connsiteX58" fmla="*/ 3112654 w 3251200"/>
              <a:gd name="connsiteY58" fmla="*/ 2186207 h 2952825"/>
              <a:gd name="connsiteX59" fmla="*/ 3131127 w 3251200"/>
              <a:gd name="connsiteY59" fmla="*/ 2130789 h 2952825"/>
              <a:gd name="connsiteX60" fmla="*/ 3112654 w 3251200"/>
              <a:gd name="connsiteY60" fmla="*/ 2038425 h 2952825"/>
              <a:gd name="connsiteX61" fmla="*/ 3075709 w 3251200"/>
              <a:gd name="connsiteY61" fmla="*/ 1983007 h 2952825"/>
              <a:gd name="connsiteX62" fmla="*/ 3057236 w 3251200"/>
              <a:gd name="connsiteY62" fmla="*/ 1955298 h 2952825"/>
              <a:gd name="connsiteX63" fmla="*/ 3038763 w 3251200"/>
              <a:gd name="connsiteY63" fmla="*/ 1927589 h 2952825"/>
              <a:gd name="connsiteX64" fmla="*/ 3001818 w 3251200"/>
              <a:gd name="connsiteY64" fmla="*/ 1909116 h 2952825"/>
              <a:gd name="connsiteX65" fmla="*/ 2983345 w 3251200"/>
              <a:gd name="connsiteY65" fmla="*/ 1936825 h 2952825"/>
              <a:gd name="connsiteX66" fmla="*/ 3011054 w 3251200"/>
              <a:gd name="connsiteY66" fmla="*/ 1955298 h 2952825"/>
              <a:gd name="connsiteX67" fmla="*/ 3066472 w 3251200"/>
              <a:gd name="connsiteY67" fmla="*/ 1973771 h 2952825"/>
              <a:gd name="connsiteX68" fmla="*/ 3103418 w 3251200"/>
              <a:gd name="connsiteY68" fmla="*/ 1909116 h 2952825"/>
              <a:gd name="connsiteX69" fmla="*/ 3094182 w 3251200"/>
              <a:gd name="connsiteY69" fmla="*/ 1816753 h 2952825"/>
              <a:gd name="connsiteX70" fmla="*/ 3103418 w 3251200"/>
              <a:gd name="connsiteY70" fmla="*/ 1622789 h 2952825"/>
              <a:gd name="connsiteX71" fmla="*/ 3112654 w 3251200"/>
              <a:gd name="connsiteY71" fmla="*/ 1576607 h 2952825"/>
              <a:gd name="connsiteX72" fmla="*/ 3131127 w 3251200"/>
              <a:gd name="connsiteY72" fmla="*/ 1511953 h 2952825"/>
              <a:gd name="connsiteX73" fmla="*/ 3131127 w 3251200"/>
              <a:gd name="connsiteY73" fmla="*/ 1216389 h 2952825"/>
              <a:gd name="connsiteX74" fmla="*/ 3112654 w 3251200"/>
              <a:gd name="connsiteY74" fmla="*/ 1188680 h 2952825"/>
              <a:gd name="connsiteX75" fmla="*/ 3094182 w 3251200"/>
              <a:gd name="connsiteY75" fmla="*/ 1124025 h 2952825"/>
              <a:gd name="connsiteX76" fmla="*/ 3057236 w 3251200"/>
              <a:gd name="connsiteY76" fmla="*/ 1068607 h 2952825"/>
              <a:gd name="connsiteX77" fmla="*/ 3038763 w 3251200"/>
              <a:gd name="connsiteY77" fmla="*/ 1040898 h 2952825"/>
              <a:gd name="connsiteX78" fmla="*/ 3011054 w 3251200"/>
              <a:gd name="connsiteY78" fmla="*/ 985480 h 2952825"/>
              <a:gd name="connsiteX79" fmla="*/ 2983345 w 3251200"/>
              <a:gd name="connsiteY79" fmla="*/ 967007 h 2952825"/>
              <a:gd name="connsiteX80" fmla="*/ 2974109 w 3251200"/>
              <a:gd name="connsiteY80" fmla="*/ 939298 h 2952825"/>
              <a:gd name="connsiteX81" fmla="*/ 2955636 w 3251200"/>
              <a:gd name="connsiteY81" fmla="*/ 911589 h 2952825"/>
              <a:gd name="connsiteX82" fmla="*/ 2927927 w 3251200"/>
              <a:gd name="connsiteY82" fmla="*/ 846935 h 2952825"/>
              <a:gd name="connsiteX83" fmla="*/ 2909454 w 3251200"/>
              <a:gd name="connsiteY83" fmla="*/ 634498 h 2952825"/>
              <a:gd name="connsiteX84" fmla="*/ 2890982 w 3251200"/>
              <a:gd name="connsiteY84" fmla="*/ 495953 h 2952825"/>
              <a:gd name="connsiteX85" fmla="*/ 2872509 w 3251200"/>
              <a:gd name="connsiteY85" fmla="*/ 403589 h 2952825"/>
              <a:gd name="connsiteX86" fmla="*/ 2863272 w 3251200"/>
              <a:gd name="connsiteY86" fmla="*/ 366644 h 2952825"/>
              <a:gd name="connsiteX87" fmla="*/ 2844800 w 3251200"/>
              <a:gd name="connsiteY87" fmla="*/ 338935 h 2952825"/>
              <a:gd name="connsiteX88" fmla="*/ 2826327 w 3251200"/>
              <a:gd name="connsiteY88" fmla="*/ 283516 h 2952825"/>
              <a:gd name="connsiteX89" fmla="*/ 2789382 w 3251200"/>
              <a:gd name="connsiteY89" fmla="*/ 200389 h 2952825"/>
              <a:gd name="connsiteX90" fmla="*/ 2327563 w 3251200"/>
              <a:gd name="connsiteY90" fmla="*/ 181916 h 2952825"/>
              <a:gd name="connsiteX91" fmla="*/ 1930400 w 3251200"/>
              <a:gd name="connsiteY91" fmla="*/ 163444 h 2952825"/>
              <a:gd name="connsiteX92" fmla="*/ 1819563 w 3251200"/>
              <a:gd name="connsiteY92" fmla="*/ 154207 h 2952825"/>
              <a:gd name="connsiteX93" fmla="*/ 1745672 w 3251200"/>
              <a:gd name="connsiteY93" fmla="*/ 135735 h 2952825"/>
              <a:gd name="connsiteX94" fmla="*/ 1690254 w 3251200"/>
              <a:gd name="connsiteY94" fmla="*/ 117262 h 2952825"/>
              <a:gd name="connsiteX95" fmla="*/ 1644072 w 3251200"/>
              <a:gd name="connsiteY95" fmla="*/ 108025 h 2952825"/>
              <a:gd name="connsiteX96" fmla="*/ 1597891 w 3251200"/>
              <a:gd name="connsiteY96" fmla="*/ 89553 h 2952825"/>
              <a:gd name="connsiteX97" fmla="*/ 1450109 w 3251200"/>
              <a:gd name="connsiteY97" fmla="*/ 71080 h 2952825"/>
              <a:gd name="connsiteX98" fmla="*/ 1320800 w 3251200"/>
              <a:gd name="connsiteY98" fmla="*/ 52607 h 2952825"/>
              <a:gd name="connsiteX99" fmla="*/ 1219200 w 3251200"/>
              <a:gd name="connsiteY99" fmla="*/ 34135 h 2952825"/>
              <a:gd name="connsiteX100" fmla="*/ 1080654 w 3251200"/>
              <a:gd name="connsiteY100" fmla="*/ 24898 h 2952825"/>
              <a:gd name="connsiteX101" fmla="*/ 701963 w 3251200"/>
              <a:gd name="connsiteY101" fmla="*/ 15662 h 2952825"/>
              <a:gd name="connsiteX102" fmla="*/ 628072 w 3251200"/>
              <a:gd name="connsiteY102" fmla="*/ 34135 h 2952825"/>
              <a:gd name="connsiteX103" fmla="*/ 572654 w 3251200"/>
              <a:gd name="connsiteY103" fmla="*/ 61844 h 2952825"/>
              <a:gd name="connsiteX104" fmla="*/ 544945 w 3251200"/>
              <a:gd name="connsiteY104" fmla="*/ 80316 h 2952825"/>
              <a:gd name="connsiteX105" fmla="*/ 489527 w 3251200"/>
              <a:gd name="connsiteY105" fmla="*/ 98789 h 2952825"/>
              <a:gd name="connsiteX106" fmla="*/ 461818 w 3251200"/>
              <a:gd name="connsiteY106" fmla="*/ 108025 h 2952825"/>
              <a:gd name="connsiteX107" fmla="*/ 434109 w 3251200"/>
              <a:gd name="connsiteY107" fmla="*/ 117262 h 2952825"/>
              <a:gd name="connsiteX108" fmla="*/ 397163 w 3251200"/>
              <a:gd name="connsiteY108" fmla="*/ 126498 h 2952825"/>
              <a:gd name="connsiteX109" fmla="*/ 295563 w 3251200"/>
              <a:gd name="connsiteY109" fmla="*/ 135735 h 2952825"/>
              <a:gd name="connsiteX110" fmla="*/ 0 w 3251200"/>
              <a:gd name="connsiteY110" fmla="*/ 2832753 h 29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251200" h="2952825">
                <a:moveTo>
                  <a:pt x="0" y="2832753"/>
                </a:moveTo>
                <a:lnTo>
                  <a:pt x="0" y="2832753"/>
                </a:lnTo>
                <a:cubicBezTo>
                  <a:pt x="33867" y="2826595"/>
                  <a:pt x="68093" y="2822164"/>
                  <a:pt x="101600" y="2814280"/>
                </a:cubicBezTo>
                <a:cubicBezTo>
                  <a:pt x="120554" y="2809820"/>
                  <a:pt x="137924" y="2799626"/>
                  <a:pt x="157018" y="2795807"/>
                </a:cubicBezTo>
                <a:cubicBezTo>
                  <a:pt x="172412" y="2792728"/>
                  <a:pt x="188054" y="2790702"/>
                  <a:pt x="203200" y="2786571"/>
                </a:cubicBezTo>
                <a:cubicBezTo>
                  <a:pt x="221986" y="2781448"/>
                  <a:pt x="258618" y="2768098"/>
                  <a:pt x="258618" y="2768098"/>
                </a:cubicBezTo>
                <a:lnTo>
                  <a:pt x="480291" y="2777335"/>
                </a:lnTo>
                <a:cubicBezTo>
                  <a:pt x="508119" y="2779022"/>
                  <a:pt x="535664" y="2783928"/>
                  <a:pt x="563418" y="2786571"/>
                </a:cubicBezTo>
                <a:cubicBezTo>
                  <a:pt x="600324" y="2790086"/>
                  <a:pt x="637309" y="2792728"/>
                  <a:pt x="674254" y="2795807"/>
                </a:cubicBezTo>
                <a:cubicBezTo>
                  <a:pt x="649019" y="2720098"/>
                  <a:pt x="692667" y="2837278"/>
                  <a:pt x="609600" y="2712680"/>
                </a:cubicBezTo>
                <a:cubicBezTo>
                  <a:pt x="583881" y="2674103"/>
                  <a:pt x="598976" y="2692820"/>
                  <a:pt x="563418" y="2657262"/>
                </a:cubicBezTo>
                <a:cubicBezTo>
                  <a:pt x="545437" y="2603318"/>
                  <a:pt x="568251" y="2652859"/>
                  <a:pt x="526472" y="2611080"/>
                </a:cubicBezTo>
                <a:cubicBezTo>
                  <a:pt x="508569" y="2593177"/>
                  <a:pt x="506275" y="2578196"/>
                  <a:pt x="498763" y="2555662"/>
                </a:cubicBezTo>
                <a:cubicBezTo>
                  <a:pt x="501842" y="2543347"/>
                  <a:pt x="502999" y="2530384"/>
                  <a:pt x="508000" y="2518716"/>
                </a:cubicBezTo>
                <a:cubicBezTo>
                  <a:pt x="516074" y="2499877"/>
                  <a:pt x="539384" y="2475629"/>
                  <a:pt x="554182" y="2463298"/>
                </a:cubicBezTo>
                <a:cubicBezTo>
                  <a:pt x="562710" y="2456192"/>
                  <a:pt x="572655" y="2450983"/>
                  <a:pt x="581891" y="2444825"/>
                </a:cubicBezTo>
                <a:cubicBezTo>
                  <a:pt x="600053" y="2417580"/>
                  <a:pt x="601404" y="2411630"/>
                  <a:pt x="628072" y="2389407"/>
                </a:cubicBezTo>
                <a:cubicBezTo>
                  <a:pt x="705220" y="2325119"/>
                  <a:pt x="602548" y="2424171"/>
                  <a:pt x="683491" y="2343225"/>
                </a:cubicBezTo>
                <a:lnTo>
                  <a:pt x="775854" y="2352462"/>
                </a:lnTo>
                <a:cubicBezTo>
                  <a:pt x="797475" y="2355006"/>
                  <a:pt x="818739" y="2361698"/>
                  <a:pt x="840509" y="2361698"/>
                </a:cubicBezTo>
                <a:cubicBezTo>
                  <a:pt x="877582" y="2361698"/>
                  <a:pt x="914381" y="2355305"/>
                  <a:pt x="951345" y="2352462"/>
                </a:cubicBezTo>
                <a:lnTo>
                  <a:pt x="1080654" y="2343225"/>
                </a:lnTo>
                <a:cubicBezTo>
                  <a:pt x="1099127" y="2340146"/>
                  <a:pt x="1117345" y="2333989"/>
                  <a:pt x="1136072" y="2333989"/>
                </a:cubicBezTo>
                <a:cubicBezTo>
                  <a:pt x="1283610" y="2333989"/>
                  <a:pt x="1186122" y="2445052"/>
                  <a:pt x="1200727" y="2620316"/>
                </a:cubicBezTo>
                <a:cubicBezTo>
                  <a:pt x="1205493" y="2677502"/>
                  <a:pt x="1218214" y="2664529"/>
                  <a:pt x="1237672" y="2703444"/>
                </a:cubicBezTo>
                <a:cubicBezTo>
                  <a:pt x="1250669" y="2729439"/>
                  <a:pt x="1264894" y="2823191"/>
                  <a:pt x="1265382" y="2823516"/>
                </a:cubicBezTo>
                <a:lnTo>
                  <a:pt x="1293091" y="2841989"/>
                </a:lnTo>
                <a:cubicBezTo>
                  <a:pt x="1299248" y="2851225"/>
                  <a:pt x="1306599" y="2859769"/>
                  <a:pt x="1311563" y="2869698"/>
                </a:cubicBezTo>
                <a:cubicBezTo>
                  <a:pt x="1326585" y="2899742"/>
                  <a:pt x="1312806" y="2898650"/>
                  <a:pt x="1339272" y="2925116"/>
                </a:cubicBezTo>
                <a:cubicBezTo>
                  <a:pt x="1357177" y="2943021"/>
                  <a:pt x="1372154" y="2945313"/>
                  <a:pt x="1394691" y="2952825"/>
                </a:cubicBezTo>
                <a:cubicBezTo>
                  <a:pt x="1428558" y="2949746"/>
                  <a:pt x="1462626" y="2948398"/>
                  <a:pt x="1496291" y="2943589"/>
                </a:cubicBezTo>
                <a:cubicBezTo>
                  <a:pt x="1524516" y="2939557"/>
                  <a:pt x="1527319" y="2929818"/>
                  <a:pt x="1551709" y="2915880"/>
                </a:cubicBezTo>
                <a:cubicBezTo>
                  <a:pt x="1563663" y="2909049"/>
                  <a:pt x="1575762" y="2902241"/>
                  <a:pt x="1588654" y="2897407"/>
                </a:cubicBezTo>
                <a:cubicBezTo>
                  <a:pt x="1600540" y="2892950"/>
                  <a:pt x="1613208" y="2890925"/>
                  <a:pt x="1625600" y="2888171"/>
                </a:cubicBezTo>
                <a:cubicBezTo>
                  <a:pt x="1731077" y="2864733"/>
                  <a:pt x="1618671" y="2892214"/>
                  <a:pt x="1708727" y="2869698"/>
                </a:cubicBezTo>
                <a:cubicBezTo>
                  <a:pt x="1782618" y="2872777"/>
                  <a:pt x="1856609" y="2874016"/>
                  <a:pt x="1930400" y="2878935"/>
                </a:cubicBezTo>
                <a:cubicBezTo>
                  <a:pt x="1949086" y="2880181"/>
                  <a:pt x="1967146" y="2886735"/>
                  <a:pt x="1985818" y="2888171"/>
                </a:cubicBezTo>
                <a:cubicBezTo>
                  <a:pt x="2047289" y="2892899"/>
                  <a:pt x="2108969" y="2894328"/>
                  <a:pt x="2170545" y="2897407"/>
                </a:cubicBezTo>
                <a:cubicBezTo>
                  <a:pt x="2251472" y="2917640"/>
                  <a:pt x="2198185" y="2906640"/>
                  <a:pt x="2346036" y="2915880"/>
                </a:cubicBezTo>
                <a:lnTo>
                  <a:pt x="2503054" y="2925116"/>
                </a:lnTo>
                <a:cubicBezTo>
                  <a:pt x="2518448" y="2928195"/>
                  <a:pt x="2533720" y="2931966"/>
                  <a:pt x="2549236" y="2934353"/>
                </a:cubicBezTo>
                <a:cubicBezTo>
                  <a:pt x="2743211" y="2964196"/>
                  <a:pt x="2848647" y="2939252"/>
                  <a:pt x="3103418" y="2934353"/>
                </a:cubicBezTo>
                <a:cubicBezTo>
                  <a:pt x="3121891" y="2931274"/>
                  <a:pt x="3140429" y="2928567"/>
                  <a:pt x="3158836" y="2925116"/>
                </a:cubicBezTo>
                <a:cubicBezTo>
                  <a:pt x="3189696" y="2919330"/>
                  <a:pt x="3251200" y="2906644"/>
                  <a:pt x="3251200" y="2906644"/>
                </a:cubicBezTo>
                <a:cubicBezTo>
                  <a:pt x="3235914" y="2784365"/>
                  <a:pt x="3251711" y="2871491"/>
                  <a:pt x="3232727" y="2805044"/>
                </a:cubicBezTo>
                <a:cubicBezTo>
                  <a:pt x="3229240" y="2792838"/>
                  <a:pt x="3228491" y="2779766"/>
                  <a:pt x="3223491" y="2768098"/>
                </a:cubicBezTo>
                <a:cubicBezTo>
                  <a:pt x="3219118" y="2757895"/>
                  <a:pt x="3211176" y="2749625"/>
                  <a:pt x="3205018" y="2740389"/>
                </a:cubicBezTo>
                <a:cubicBezTo>
                  <a:pt x="3188084" y="2689586"/>
                  <a:pt x="3205957" y="2735105"/>
                  <a:pt x="3177309" y="2684971"/>
                </a:cubicBezTo>
                <a:cubicBezTo>
                  <a:pt x="3170478" y="2673016"/>
                  <a:pt x="3165523" y="2660061"/>
                  <a:pt x="3158836" y="2648025"/>
                </a:cubicBezTo>
                <a:cubicBezTo>
                  <a:pt x="3150118" y="2632332"/>
                  <a:pt x="3139845" y="2617537"/>
                  <a:pt x="3131127" y="2601844"/>
                </a:cubicBezTo>
                <a:cubicBezTo>
                  <a:pt x="3124440" y="2589808"/>
                  <a:pt x="3118078" y="2577554"/>
                  <a:pt x="3112654" y="2564898"/>
                </a:cubicBezTo>
                <a:cubicBezTo>
                  <a:pt x="3099732" y="2534746"/>
                  <a:pt x="3106828" y="2530880"/>
                  <a:pt x="3084945" y="2500244"/>
                </a:cubicBezTo>
                <a:cubicBezTo>
                  <a:pt x="3077353" y="2489615"/>
                  <a:pt x="3066472" y="2481771"/>
                  <a:pt x="3057236" y="2472535"/>
                </a:cubicBezTo>
                <a:cubicBezTo>
                  <a:pt x="3054157" y="2463298"/>
                  <a:pt x="3052354" y="2453533"/>
                  <a:pt x="3048000" y="2444825"/>
                </a:cubicBezTo>
                <a:cubicBezTo>
                  <a:pt x="3043036" y="2434896"/>
                  <a:pt x="3030378" y="2428184"/>
                  <a:pt x="3029527" y="2417116"/>
                </a:cubicBezTo>
                <a:cubicBezTo>
                  <a:pt x="3028113" y="2398741"/>
                  <a:pt x="3032634" y="2327777"/>
                  <a:pt x="3048000" y="2297044"/>
                </a:cubicBezTo>
                <a:cubicBezTo>
                  <a:pt x="3052964" y="2287115"/>
                  <a:pt x="3061508" y="2279264"/>
                  <a:pt x="3066472" y="2269335"/>
                </a:cubicBezTo>
                <a:cubicBezTo>
                  <a:pt x="3070826" y="2260627"/>
                  <a:pt x="3070981" y="2250136"/>
                  <a:pt x="3075709" y="2241625"/>
                </a:cubicBezTo>
                <a:cubicBezTo>
                  <a:pt x="3086491" y="2222218"/>
                  <a:pt x="3105633" y="2207269"/>
                  <a:pt x="3112654" y="2186207"/>
                </a:cubicBezTo>
                <a:lnTo>
                  <a:pt x="3131127" y="2130789"/>
                </a:lnTo>
                <a:cubicBezTo>
                  <a:pt x="3128832" y="2114720"/>
                  <a:pt x="3125056" y="2060748"/>
                  <a:pt x="3112654" y="2038425"/>
                </a:cubicBezTo>
                <a:cubicBezTo>
                  <a:pt x="3101872" y="2019018"/>
                  <a:pt x="3088024" y="2001480"/>
                  <a:pt x="3075709" y="1983007"/>
                </a:cubicBezTo>
                <a:lnTo>
                  <a:pt x="3057236" y="1955298"/>
                </a:lnTo>
                <a:cubicBezTo>
                  <a:pt x="3051078" y="1946062"/>
                  <a:pt x="3048692" y="1932554"/>
                  <a:pt x="3038763" y="1927589"/>
                </a:cubicBezTo>
                <a:lnTo>
                  <a:pt x="3001818" y="1909116"/>
                </a:lnTo>
                <a:cubicBezTo>
                  <a:pt x="2995660" y="1918352"/>
                  <a:pt x="2981168" y="1925940"/>
                  <a:pt x="2983345" y="1936825"/>
                </a:cubicBezTo>
                <a:cubicBezTo>
                  <a:pt x="2985522" y="1947710"/>
                  <a:pt x="3000910" y="1950789"/>
                  <a:pt x="3011054" y="1955298"/>
                </a:cubicBezTo>
                <a:cubicBezTo>
                  <a:pt x="3028848" y="1963206"/>
                  <a:pt x="3066472" y="1973771"/>
                  <a:pt x="3066472" y="1973771"/>
                </a:cubicBezTo>
                <a:cubicBezTo>
                  <a:pt x="3074443" y="1961815"/>
                  <a:pt x="3102480" y="1922242"/>
                  <a:pt x="3103418" y="1909116"/>
                </a:cubicBezTo>
                <a:cubicBezTo>
                  <a:pt x="3105623" y="1878253"/>
                  <a:pt x="3097261" y="1847541"/>
                  <a:pt x="3094182" y="1816753"/>
                </a:cubicBezTo>
                <a:cubicBezTo>
                  <a:pt x="3097261" y="1752098"/>
                  <a:pt x="3098454" y="1687326"/>
                  <a:pt x="3103418" y="1622789"/>
                </a:cubicBezTo>
                <a:cubicBezTo>
                  <a:pt x="3104622" y="1607136"/>
                  <a:pt x="3109248" y="1591932"/>
                  <a:pt x="3112654" y="1576607"/>
                </a:cubicBezTo>
                <a:cubicBezTo>
                  <a:pt x="3120384" y="1541823"/>
                  <a:pt x="3120844" y="1542803"/>
                  <a:pt x="3131127" y="1511953"/>
                </a:cubicBezTo>
                <a:cubicBezTo>
                  <a:pt x="3142321" y="1388810"/>
                  <a:pt x="3149407" y="1362628"/>
                  <a:pt x="3131127" y="1216389"/>
                </a:cubicBezTo>
                <a:cubicBezTo>
                  <a:pt x="3129750" y="1205374"/>
                  <a:pt x="3118812" y="1197916"/>
                  <a:pt x="3112654" y="1188680"/>
                </a:cubicBezTo>
                <a:cubicBezTo>
                  <a:pt x="3110481" y="1179986"/>
                  <a:pt x="3100204" y="1134864"/>
                  <a:pt x="3094182" y="1124025"/>
                </a:cubicBezTo>
                <a:cubicBezTo>
                  <a:pt x="3083400" y="1104617"/>
                  <a:pt x="3069551" y="1087080"/>
                  <a:pt x="3057236" y="1068607"/>
                </a:cubicBezTo>
                <a:lnTo>
                  <a:pt x="3038763" y="1040898"/>
                </a:lnTo>
                <a:cubicBezTo>
                  <a:pt x="3031251" y="1018360"/>
                  <a:pt x="3028960" y="1003386"/>
                  <a:pt x="3011054" y="985480"/>
                </a:cubicBezTo>
                <a:cubicBezTo>
                  <a:pt x="3003205" y="977631"/>
                  <a:pt x="2992581" y="973165"/>
                  <a:pt x="2983345" y="967007"/>
                </a:cubicBezTo>
                <a:cubicBezTo>
                  <a:pt x="2980266" y="957771"/>
                  <a:pt x="2978463" y="948006"/>
                  <a:pt x="2974109" y="939298"/>
                </a:cubicBezTo>
                <a:cubicBezTo>
                  <a:pt x="2969145" y="929369"/>
                  <a:pt x="2960009" y="921792"/>
                  <a:pt x="2955636" y="911589"/>
                </a:cubicBezTo>
                <a:cubicBezTo>
                  <a:pt x="2919850" y="828089"/>
                  <a:pt x="2974305" y="916500"/>
                  <a:pt x="2927927" y="846935"/>
                </a:cubicBezTo>
                <a:cubicBezTo>
                  <a:pt x="2903242" y="748190"/>
                  <a:pt x="2925091" y="845600"/>
                  <a:pt x="2909454" y="634498"/>
                </a:cubicBezTo>
                <a:cubicBezTo>
                  <a:pt x="2908372" y="619893"/>
                  <a:pt x="2894209" y="514237"/>
                  <a:pt x="2890982" y="495953"/>
                </a:cubicBezTo>
                <a:cubicBezTo>
                  <a:pt x="2885526" y="465033"/>
                  <a:pt x="2880125" y="434049"/>
                  <a:pt x="2872509" y="403589"/>
                </a:cubicBezTo>
                <a:cubicBezTo>
                  <a:pt x="2869430" y="391274"/>
                  <a:pt x="2868272" y="378312"/>
                  <a:pt x="2863272" y="366644"/>
                </a:cubicBezTo>
                <a:cubicBezTo>
                  <a:pt x="2858899" y="356441"/>
                  <a:pt x="2849308" y="349079"/>
                  <a:pt x="2844800" y="338935"/>
                </a:cubicBezTo>
                <a:cubicBezTo>
                  <a:pt x="2836892" y="321141"/>
                  <a:pt x="2832485" y="301989"/>
                  <a:pt x="2826327" y="283516"/>
                </a:cubicBezTo>
                <a:cubicBezTo>
                  <a:pt x="2820369" y="265642"/>
                  <a:pt x="2800637" y="202088"/>
                  <a:pt x="2789382" y="200389"/>
                </a:cubicBezTo>
                <a:cubicBezTo>
                  <a:pt x="2637045" y="177395"/>
                  <a:pt x="2327563" y="181916"/>
                  <a:pt x="2327563" y="181916"/>
                </a:cubicBezTo>
                <a:cubicBezTo>
                  <a:pt x="2108039" y="159964"/>
                  <a:pt x="2351601" y="182164"/>
                  <a:pt x="1930400" y="163444"/>
                </a:cubicBezTo>
                <a:cubicBezTo>
                  <a:pt x="1893363" y="161798"/>
                  <a:pt x="1856509" y="157286"/>
                  <a:pt x="1819563" y="154207"/>
                </a:cubicBezTo>
                <a:cubicBezTo>
                  <a:pt x="1735475" y="126179"/>
                  <a:pt x="1868295" y="169178"/>
                  <a:pt x="1745672" y="135735"/>
                </a:cubicBezTo>
                <a:cubicBezTo>
                  <a:pt x="1726886" y="130612"/>
                  <a:pt x="1709348" y="121081"/>
                  <a:pt x="1690254" y="117262"/>
                </a:cubicBezTo>
                <a:cubicBezTo>
                  <a:pt x="1674860" y="114183"/>
                  <a:pt x="1659109" y="112536"/>
                  <a:pt x="1644072" y="108025"/>
                </a:cubicBezTo>
                <a:cubicBezTo>
                  <a:pt x="1628192" y="103261"/>
                  <a:pt x="1614178" y="92655"/>
                  <a:pt x="1597891" y="89553"/>
                </a:cubicBezTo>
                <a:cubicBezTo>
                  <a:pt x="1549124" y="80264"/>
                  <a:pt x="1498271" y="83120"/>
                  <a:pt x="1450109" y="71080"/>
                </a:cubicBezTo>
                <a:cubicBezTo>
                  <a:pt x="1370838" y="51263"/>
                  <a:pt x="1455792" y="70606"/>
                  <a:pt x="1320800" y="52607"/>
                </a:cubicBezTo>
                <a:cubicBezTo>
                  <a:pt x="1254750" y="43800"/>
                  <a:pt x="1291897" y="41059"/>
                  <a:pt x="1219200" y="34135"/>
                </a:cubicBezTo>
                <a:cubicBezTo>
                  <a:pt x="1173124" y="29747"/>
                  <a:pt x="1126836" y="27977"/>
                  <a:pt x="1080654" y="24898"/>
                </a:cubicBezTo>
                <a:cubicBezTo>
                  <a:pt x="908151" y="-18228"/>
                  <a:pt x="1032140" y="5656"/>
                  <a:pt x="701963" y="15662"/>
                </a:cubicBezTo>
                <a:cubicBezTo>
                  <a:pt x="677333" y="21820"/>
                  <a:pt x="649197" y="20052"/>
                  <a:pt x="628072" y="34135"/>
                </a:cubicBezTo>
                <a:cubicBezTo>
                  <a:pt x="548663" y="87073"/>
                  <a:pt x="649134" y="23604"/>
                  <a:pt x="572654" y="61844"/>
                </a:cubicBezTo>
                <a:cubicBezTo>
                  <a:pt x="562725" y="66808"/>
                  <a:pt x="555089" y="75808"/>
                  <a:pt x="544945" y="80316"/>
                </a:cubicBezTo>
                <a:cubicBezTo>
                  <a:pt x="527151" y="88224"/>
                  <a:pt x="508000" y="92631"/>
                  <a:pt x="489527" y="98789"/>
                </a:cubicBezTo>
                <a:lnTo>
                  <a:pt x="461818" y="108025"/>
                </a:lnTo>
                <a:cubicBezTo>
                  <a:pt x="452582" y="111104"/>
                  <a:pt x="443554" y="114901"/>
                  <a:pt x="434109" y="117262"/>
                </a:cubicBezTo>
                <a:cubicBezTo>
                  <a:pt x="421794" y="120341"/>
                  <a:pt x="409770" y="125015"/>
                  <a:pt x="397163" y="126498"/>
                </a:cubicBezTo>
                <a:cubicBezTo>
                  <a:pt x="314635" y="136207"/>
                  <a:pt x="230248" y="135735"/>
                  <a:pt x="295563" y="135735"/>
                </a:cubicBezTo>
                <a:lnTo>
                  <a:pt x="0" y="2832753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0065"/>
            <a:ext cx="4420210" cy="39188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Sheep are natural grazers so as long as they have a flock for company and adequate water and forage they are generally content</a:t>
            </a:r>
            <a:endParaRPr lang="en-US" dirty="0"/>
          </a:p>
          <a:p>
            <a:r>
              <a:rPr lang="en-US" dirty="0" smtClean="0"/>
              <a:t>Docile – easily tamed, but also easily scared</a:t>
            </a:r>
            <a:endParaRPr lang="en-US" dirty="0"/>
          </a:p>
          <a:p>
            <a:r>
              <a:rPr lang="en-US" dirty="0" smtClean="0"/>
              <a:t>Social – strong herding instinct</a:t>
            </a:r>
          </a:p>
          <a:p>
            <a:r>
              <a:rPr lang="en-US" dirty="0" smtClean="0"/>
              <a:t>Smaller size makes handling facilities a bit easier than cattle facilities and a bit less expensive</a:t>
            </a:r>
            <a:endParaRPr lang="en-US" dirty="0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34783"/>
          <a:stretch/>
        </p:blipFill>
        <p:spPr>
          <a:xfrm>
            <a:off x="4877410" y="2219060"/>
            <a:ext cx="3642364" cy="30353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139090" y="2225767"/>
            <a:ext cx="3251200" cy="2952825"/>
          </a:xfrm>
          <a:custGeom>
            <a:avLst/>
            <a:gdLst>
              <a:gd name="connsiteX0" fmla="*/ 0 w 3251200"/>
              <a:gd name="connsiteY0" fmla="*/ 2832753 h 2952825"/>
              <a:gd name="connsiteX1" fmla="*/ 0 w 3251200"/>
              <a:gd name="connsiteY1" fmla="*/ 2832753 h 2952825"/>
              <a:gd name="connsiteX2" fmla="*/ 101600 w 3251200"/>
              <a:gd name="connsiteY2" fmla="*/ 2814280 h 2952825"/>
              <a:gd name="connsiteX3" fmla="*/ 157018 w 3251200"/>
              <a:gd name="connsiteY3" fmla="*/ 2795807 h 2952825"/>
              <a:gd name="connsiteX4" fmla="*/ 203200 w 3251200"/>
              <a:gd name="connsiteY4" fmla="*/ 2786571 h 2952825"/>
              <a:gd name="connsiteX5" fmla="*/ 258618 w 3251200"/>
              <a:gd name="connsiteY5" fmla="*/ 2768098 h 2952825"/>
              <a:gd name="connsiteX6" fmla="*/ 480291 w 3251200"/>
              <a:gd name="connsiteY6" fmla="*/ 2777335 h 2952825"/>
              <a:gd name="connsiteX7" fmla="*/ 563418 w 3251200"/>
              <a:gd name="connsiteY7" fmla="*/ 2786571 h 2952825"/>
              <a:gd name="connsiteX8" fmla="*/ 674254 w 3251200"/>
              <a:gd name="connsiteY8" fmla="*/ 2795807 h 2952825"/>
              <a:gd name="connsiteX9" fmla="*/ 609600 w 3251200"/>
              <a:gd name="connsiteY9" fmla="*/ 2712680 h 2952825"/>
              <a:gd name="connsiteX10" fmla="*/ 563418 w 3251200"/>
              <a:gd name="connsiteY10" fmla="*/ 2657262 h 2952825"/>
              <a:gd name="connsiteX11" fmla="*/ 526472 w 3251200"/>
              <a:gd name="connsiteY11" fmla="*/ 2611080 h 2952825"/>
              <a:gd name="connsiteX12" fmla="*/ 498763 w 3251200"/>
              <a:gd name="connsiteY12" fmla="*/ 2555662 h 2952825"/>
              <a:gd name="connsiteX13" fmla="*/ 508000 w 3251200"/>
              <a:gd name="connsiteY13" fmla="*/ 2518716 h 2952825"/>
              <a:gd name="connsiteX14" fmla="*/ 554182 w 3251200"/>
              <a:gd name="connsiteY14" fmla="*/ 2463298 h 2952825"/>
              <a:gd name="connsiteX15" fmla="*/ 581891 w 3251200"/>
              <a:gd name="connsiteY15" fmla="*/ 2444825 h 2952825"/>
              <a:gd name="connsiteX16" fmla="*/ 628072 w 3251200"/>
              <a:gd name="connsiteY16" fmla="*/ 2389407 h 2952825"/>
              <a:gd name="connsiteX17" fmla="*/ 683491 w 3251200"/>
              <a:gd name="connsiteY17" fmla="*/ 2343225 h 2952825"/>
              <a:gd name="connsiteX18" fmla="*/ 775854 w 3251200"/>
              <a:gd name="connsiteY18" fmla="*/ 2352462 h 2952825"/>
              <a:gd name="connsiteX19" fmla="*/ 840509 w 3251200"/>
              <a:gd name="connsiteY19" fmla="*/ 2361698 h 2952825"/>
              <a:gd name="connsiteX20" fmla="*/ 951345 w 3251200"/>
              <a:gd name="connsiteY20" fmla="*/ 2352462 h 2952825"/>
              <a:gd name="connsiteX21" fmla="*/ 1080654 w 3251200"/>
              <a:gd name="connsiteY21" fmla="*/ 2343225 h 2952825"/>
              <a:gd name="connsiteX22" fmla="*/ 1136072 w 3251200"/>
              <a:gd name="connsiteY22" fmla="*/ 2333989 h 2952825"/>
              <a:gd name="connsiteX23" fmla="*/ 1200727 w 3251200"/>
              <a:gd name="connsiteY23" fmla="*/ 2620316 h 2952825"/>
              <a:gd name="connsiteX24" fmla="*/ 1237672 w 3251200"/>
              <a:gd name="connsiteY24" fmla="*/ 2703444 h 2952825"/>
              <a:gd name="connsiteX25" fmla="*/ 1265382 w 3251200"/>
              <a:gd name="connsiteY25" fmla="*/ 2823516 h 2952825"/>
              <a:gd name="connsiteX26" fmla="*/ 1293091 w 3251200"/>
              <a:gd name="connsiteY26" fmla="*/ 2841989 h 2952825"/>
              <a:gd name="connsiteX27" fmla="*/ 1311563 w 3251200"/>
              <a:gd name="connsiteY27" fmla="*/ 2869698 h 2952825"/>
              <a:gd name="connsiteX28" fmla="*/ 1339272 w 3251200"/>
              <a:gd name="connsiteY28" fmla="*/ 2925116 h 2952825"/>
              <a:gd name="connsiteX29" fmla="*/ 1394691 w 3251200"/>
              <a:gd name="connsiteY29" fmla="*/ 2952825 h 2952825"/>
              <a:gd name="connsiteX30" fmla="*/ 1496291 w 3251200"/>
              <a:gd name="connsiteY30" fmla="*/ 2943589 h 2952825"/>
              <a:gd name="connsiteX31" fmla="*/ 1551709 w 3251200"/>
              <a:gd name="connsiteY31" fmla="*/ 2915880 h 2952825"/>
              <a:gd name="connsiteX32" fmla="*/ 1588654 w 3251200"/>
              <a:gd name="connsiteY32" fmla="*/ 2897407 h 2952825"/>
              <a:gd name="connsiteX33" fmla="*/ 1625600 w 3251200"/>
              <a:gd name="connsiteY33" fmla="*/ 2888171 h 2952825"/>
              <a:gd name="connsiteX34" fmla="*/ 1708727 w 3251200"/>
              <a:gd name="connsiteY34" fmla="*/ 2869698 h 2952825"/>
              <a:gd name="connsiteX35" fmla="*/ 1930400 w 3251200"/>
              <a:gd name="connsiteY35" fmla="*/ 2878935 h 2952825"/>
              <a:gd name="connsiteX36" fmla="*/ 1985818 w 3251200"/>
              <a:gd name="connsiteY36" fmla="*/ 2888171 h 2952825"/>
              <a:gd name="connsiteX37" fmla="*/ 2170545 w 3251200"/>
              <a:gd name="connsiteY37" fmla="*/ 2897407 h 2952825"/>
              <a:gd name="connsiteX38" fmla="*/ 2346036 w 3251200"/>
              <a:gd name="connsiteY38" fmla="*/ 2915880 h 2952825"/>
              <a:gd name="connsiteX39" fmla="*/ 2503054 w 3251200"/>
              <a:gd name="connsiteY39" fmla="*/ 2925116 h 2952825"/>
              <a:gd name="connsiteX40" fmla="*/ 2549236 w 3251200"/>
              <a:gd name="connsiteY40" fmla="*/ 2934353 h 2952825"/>
              <a:gd name="connsiteX41" fmla="*/ 3103418 w 3251200"/>
              <a:gd name="connsiteY41" fmla="*/ 2934353 h 2952825"/>
              <a:gd name="connsiteX42" fmla="*/ 3158836 w 3251200"/>
              <a:gd name="connsiteY42" fmla="*/ 2925116 h 2952825"/>
              <a:gd name="connsiteX43" fmla="*/ 3251200 w 3251200"/>
              <a:gd name="connsiteY43" fmla="*/ 2906644 h 2952825"/>
              <a:gd name="connsiteX44" fmla="*/ 3232727 w 3251200"/>
              <a:gd name="connsiteY44" fmla="*/ 2805044 h 2952825"/>
              <a:gd name="connsiteX45" fmla="*/ 3223491 w 3251200"/>
              <a:gd name="connsiteY45" fmla="*/ 2768098 h 2952825"/>
              <a:gd name="connsiteX46" fmla="*/ 3205018 w 3251200"/>
              <a:gd name="connsiteY46" fmla="*/ 2740389 h 2952825"/>
              <a:gd name="connsiteX47" fmla="*/ 3177309 w 3251200"/>
              <a:gd name="connsiteY47" fmla="*/ 2684971 h 2952825"/>
              <a:gd name="connsiteX48" fmla="*/ 3158836 w 3251200"/>
              <a:gd name="connsiteY48" fmla="*/ 2648025 h 2952825"/>
              <a:gd name="connsiteX49" fmla="*/ 3131127 w 3251200"/>
              <a:gd name="connsiteY49" fmla="*/ 2601844 h 2952825"/>
              <a:gd name="connsiteX50" fmla="*/ 3112654 w 3251200"/>
              <a:gd name="connsiteY50" fmla="*/ 2564898 h 2952825"/>
              <a:gd name="connsiteX51" fmla="*/ 3084945 w 3251200"/>
              <a:gd name="connsiteY51" fmla="*/ 2500244 h 2952825"/>
              <a:gd name="connsiteX52" fmla="*/ 3057236 w 3251200"/>
              <a:gd name="connsiteY52" fmla="*/ 2472535 h 2952825"/>
              <a:gd name="connsiteX53" fmla="*/ 3048000 w 3251200"/>
              <a:gd name="connsiteY53" fmla="*/ 2444825 h 2952825"/>
              <a:gd name="connsiteX54" fmla="*/ 3029527 w 3251200"/>
              <a:gd name="connsiteY54" fmla="*/ 2417116 h 2952825"/>
              <a:gd name="connsiteX55" fmla="*/ 3048000 w 3251200"/>
              <a:gd name="connsiteY55" fmla="*/ 2297044 h 2952825"/>
              <a:gd name="connsiteX56" fmla="*/ 3066472 w 3251200"/>
              <a:gd name="connsiteY56" fmla="*/ 2269335 h 2952825"/>
              <a:gd name="connsiteX57" fmla="*/ 3075709 w 3251200"/>
              <a:gd name="connsiteY57" fmla="*/ 2241625 h 2952825"/>
              <a:gd name="connsiteX58" fmla="*/ 3112654 w 3251200"/>
              <a:gd name="connsiteY58" fmla="*/ 2186207 h 2952825"/>
              <a:gd name="connsiteX59" fmla="*/ 3131127 w 3251200"/>
              <a:gd name="connsiteY59" fmla="*/ 2130789 h 2952825"/>
              <a:gd name="connsiteX60" fmla="*/ 3112654 w 3251200"/>
              <a:gd name="connsiteY60" fmla="*/ 2038425 h 2952825"/>
              <a:gd name="connsiteX61" fmla="*/ 3075709 w 3251200"/>
              <a:gd name="connsiteY61" fmla="*/ 1983007 h 2952825"/>
              <a:gd name="connsiteX62" fmla="*/ 3057236 w 3251200"/>
              <a:gd name="connsiteY62" fmla="*/ 1955298 h 2952825"/>
              <a:gd name="connsiteX63" fmla="*/ 3038763 w 3251200"/>
              <a:gd name="connsiteY63" fmla="*/ 1927589 h 2952825"/>
              <a:gd name="connsiteX64" fmla="*/ 3001818 w 3251200"/>
              <a:gd name="connsiteY64" fmla="*/ 1909116 h 2952825"/>
              <a:gd name="connsiteX65" fmla="*/ 2983345 w 3251200"/>
              <a:gd name="connsiteY65" fmla="*/ 1936825 h 2952825"/>
              <a:gd name="connsiteX66" fmla="*/ 3011054 w 3251200"/>
              <a:gd name="connsiteY66" fmla="*/ 1955298 h 2952825"/>
              <a:gd name="connsiteX67" fmla="*/ 3066472 w 3251200"/>
              <a:gd name="connsiteY67" fmla="*/ 1973771 h 2952825"/>
              <a:gd name="connsiteX68" fmla="*/ 3103418 w 3251200"/>
              <a:gd name="connsiteY68" fmla="*/ 1909116 h 2952825"/>
              <a:gd name="connsiteX69" fmla="*/ 3094182 w 3251200"/>
              <a:gd name="connsiteY69" fmla="*/ 1816753 h 2952825"/>
              <a:gd name="connsiteX70" fmla="*/ 3103418 w 3251200"/>
              <a:gd name="connsiteY70" fmla="*/ 1622789 h 2952825"/>
              <a:gd name="connsiteX71" fmla="*/ 3112654 w 3251200"/>
              <a:gd name="connsiteY71" fmla="*/ 1576607 h 2952825"/>
              <a:gd name="connsiteX72" fmla="*/ 3131127 w 3251200"/>
              <a:gd name="connsiteY72" fmla="*/ 1511953 h 2952825"/>
              <a:gd name="connsiteX73" fmla="*/ 3131127 w 3251200"/>
              <a:gd name="connsiteY73" fmla="*/ 1216389 h 2952825"/>
              <a:gd name="connsiteX74" fmla="*/ 3112654 w 3251200"/>
              <a:gd name="connsiteY74" fmla="*/ 1188680 h 2952825"/>
              <a:gd name="connsiteX75" fmla="*/ 3094182 w 3251200"/>
              <a:gd name="connsiteY75" fmla="*/ 1124025 h 2952825"/>
              <a:gd name="connsiteX76" fmla="*/ 3057236 w 3251200"/>
              <a:gd name="connsiteY76" fmla="*/ 1068607 h 2952825"/>
              <a:gd name="connsiteX77" fmla="*/ 3038763 w 3251200"/>
              <a:gd name="connsiteY77" fmla="*/ 1040898 h 2952825"/>
              <a:gd name="connsiteX78" fmla="*/ 3011054 w 3251200"/>
              <a:gd name="connsiteY78" fmla="*/ 985480 h 2952825"/>
              <a:gd name="connsiteX79" fmla="*/ 2983345 w 3251200"/>
              <a:gd name="connsiteY79" fmla="*/ 967007 h 2952825"/>
              <a:gd name="connsiteX80" fmla="*/ 2974109 w 3251200"/>
              <a:gd name="connsiteY80" fmla="*/ 939298 h 2952825"/>
              <a:gd name="connsiteX81" fmla="*/ 2955636 w 3251200"/>
              <a:gd name="connsiteY81" fmla="*/ 911589 h 2952825"/>
              <a:gd name="connsiteX82" fmla="*/ 2927927 w 3251200"/>
              <a:gd name="connsiteY82" fmla="*/ 846935 h 2952825"/>
              <a:gd name="connsiteX83" fmla="*/ 2909454 w 3251200"/>
              <a:gd name="connsiteY83" fmla="*/ 634498 h 2952825"/>
              <a:gd name="connsiteX84" fmla="*/ 2890982 w 3251200"/>
              <a:gd name="connsiteY84" fmla="*/ 495953 h 2952825"/>
              <a:gd name="connsiteX85" fmla="*/ 2872509 w 3251200"/>
              <a:gd name="connsiteY85" fmla="*/ 403589 h 2952825"/>
              <a:gd name="connsiteX86" fmla="*/ 2863272 w 3251200"/>
              <a:gd name="connsiteY86" fmla="*/ 366644 h 2952825"/>
              <a:gd name="connsiteX87" fmla="*/ 2844800 w 3251200"/>
              <a:gd name="connsiteY87" fmla="*/ 338935 h 2952825"/>
              <a:gd name="connsiteX88" fmla="*/ 2826327 w 3251200"/>
              <a:gd name="connsiteY88" fmla="*/ 283516 h 2952825"/>
              <a:gd name="connsiteX89" fmla="*/ 2789382 w 3251200"/>
              <a:gd name="connsiteY89" fmla="*/ 200389 h 2952825"/>
              <a:gd name="connsiteX90" fmla="*/ 2327563 w 3251200"/>
              <a:gd name="connsiteY90" fmla="*/ 181916 h 2952825"/>
              <a:gd name="connsiteX91" fmla="*/ 1930400 w 3251200"/>
              <a:gd name="connsiteY91" fmla="*/ 163444 h 2952825"/>
              <a:gd name="connsiteX92" fmla="*/ 1819563 w 3251200"/>
              <a:gd name="connsiteY92" fmla="*/ 154207 h 2952825"/>
              <a:gd name="connsiteX93" fmla="*/ 1745672 w 3251200"/>
              <a:gd name="connsiteY93" fmla="*/ 135735 h 2952825"/>
              <a:gd name="connsiteX94" fmla="*/ 1690254 w 3251200"/>
              <a:gd name="connsiteY94" fmla="*/ 117262 h 2952825"/>
              <a:gd name="connsiteX95" fmla="*/ 1644072 w 3251200"/>
              <a:gd name="connsiteY95" fmla="*/ 108025 h 2952825"/>
              <a:gd name="connsiteX96" fmla="*/ 1597891 w 3251200"/>
              <a:gd name="connsiteY96" fmla="*/ 89553 h 2952825"/>
              <a:gd name="connsiteX97" fmla="*/ 1450109 w 3251200"/>
              <a:gd name="connsiteY97" fmla="*/ 71080 h 2952825"/>
              <a:gd name="connsiteX98" fmla="*/ 1320800 w 3251200"/>
              <a:gd name="connsiteY98" fmla="*/ 52607 h 2952825"/>
              <a:gd name="connsiteX99" fmla="*/ 1219200 w 3251200"/>
              <a:gd name="connsiteY99" fmla="*/ 34135 h 2952825"/>
              <a:gd name="connsiteX100" fmla="*/ 1080654 w 3251200"/>
              <a:gd name="connsiteY100" fmla="*/ 24898 h 2952825"/>
              <a:gd name="connsiteX101" fmla="*/ 701963 w 3251200"/>
              <a:gd name="connsiteY101" fmla="*/ 15662 h 2952825"/>
              <a:gd name="connsiteX102" fmla="*/ 628072 w 3251200"/>
              <a:gd name="connsiteY102" fmla="*/ 34135 h 2952825"/>
              <a:gd name="connsiteX103" fmla="*/ 572654 w 3251200"/>
              <a:gd name="connsiteY103" fmla="*/ 61844 h 2952825"/>
              <a:gd name="connsiteX104" fmla="*/ 544945 w 3251200"/>
              <a:gd name="connsiteY104" fmla="*/ 80316 h 2952825"/>
              <a:gd name="connsiteX105" fmla="*/ 489527 w 3251200"/>
              <a:gd name="connsiteY105" fmla="*/ 98789 h 2952825"/>
              <a:gd name="connsiteX106" fmla="*/ 461818 w 3251200"/>
              <a:gd name="connsiteY106" fmla="*/ 108025 h 2952825"/>
              <a:gd name="connsiteX107" fmla="*/ 434109 w 3251200"/>
              <a:gd name="connsiteY107" fmla="*/ 117262 h 2952825"/>
              <a:gd name="connsiteX108" fmla="*/ 397163 w 3251200"/>
              <a:gd name="connsiteY108" fmla="*/ 126498 h 2952825"/>
              <a:gd name="connsiteX109" fmla="*/ 295563 w 3251200"/>
              <a:gd name="connsiteY109" fmla="*/ 135735 h 2952825"/>
              <a:gd name="connsiteX110" fmla="*/ 0 w 3251200"/>
              <a:gd name="connsiteY110" fmla="*/ 2832753 h 29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251200" h="2952825">
                <a:moveTo>
                  <a:pt x="0" y="2832753"/>
                </a:moveTo>
                <a:lnTo>
                  <a:pt x="0" y="2832753"/>
                </a:lnTo>
                <a:cubicBezTo>
                  <a:pt x="33867" y="2826595"/>
                  <a:pt x="68093" y="2822164"/>
                  <a:pt x="101600" y="2814280"/>
                </a:cubicBezTo>
                <a:cubicBezTo>
                  <a:pt x="120554" y="2809820"/>
                  <a:pt x="137924" y="2799626"/>
                  <a:pt x="157018" y="2795807"/>
                </a:cubicBezTo>
                <a:cubicBezTo>
                  <a:pt x="172412" y="2792728"/>
                  <a:pt x="188054" y="2790702"/>
                  <a:pt x="203200" y="2786571"/>
                </a:cubicBezTo>
                <a:cubicBezTo>
                  <a:pt x="221986" y="2781448"/>
                  <a:pt x="258618" y="2768098"/>
                  <a:pt x="258618" y="2768098"/>
                </a:cubicBezTo>
                <a:lnTo>
                  <a:pt x="480291" y="2777335"/>
                </a:lnTo>
                <a:cubicBezTo>
                  <a:pt x="508119" y="2779022"/>
                  <a:pt x="535664" y="2783928"/>
                  <a:pt x="563418" y="2786571"/>
                </a:cubicBezTo>
                <a:cubicBezTo>
                  <a:pt x="600324" y="2790086"/>
                  <a:pt x="637309" y="2792728"/>
                  <a:pt x="674254" y="2795807"/>
                </a:cubicBezTo>
                <a:cubicBezTo>
                  <a:pt x="649019" y="2720098"/>
                  <a:pt x="692667" y="2837278"/>
                  <a:pt x="609600" y="2712680"/>
                </a:cubicBezTo>
                <a:cubicBezTo>
                  <a:pt x="583881" y="2674103"/>
                  <a:pt x="598976" y="2692820"/>
                  <a:pt x="563418" y="2657262"/>
                </a:cubicBezTo>
                <a:cubicBezTo>
                  <a:pt x="545437" y="2603318"/>
                  <a:pt x="568251" y="2652859"/>
                  <a:pt x="526472" y="2611080"/>
                </a:cubicBezTo>
                <a:cubicBezTo>
                  <a:pt x="508569" y="2593177"/>
                  <a:pt x="506275" y="2578196"/>
                  <a:pt x="498763" y="2555662"/>
                </a:cubicBezTo>
                <a:cubicBezTo>
                  <a:pt x="501842" y="2543347"/>
                  <a:pt x="502999" y="2530384"/>
                  <a:pt x="508000" y="2518716"/>
                </a:cubicBezTo>
                <a:cubicBezTo>
                  <a:pt x="516074" y="2499877"/>
                  <a:pt x="539384" y="2475629"/>
                  <a:pt x="554182" y="2463298"/>
                </a:cubicBezTo>
                <a:cubicBezTo>
                  <a:pt x="562710" y="2456192"/>
                  <a:pt x="572655" y="2450983"/>
                  <a:pt x="581891" y="2444825"/>
                </a:cubicBezTo>
                <a:cubicBezTo>
                  <a:pt x="600053" y="2417580"/>
                  <a:pt x="601404" y="2411630"/>
                  <a:pt x="628072" y="2389407"/>
                </a:cubicBezTo>
                <a:cubicBezTo>
                  <a:pt x="705220" y="2325119"/>
                  <a:pt x="602548" y="2424171"/>
                  <a:pt x="683491" y="2343225"/>
                </a:cubicBezTo>
                <a:lnTo>
                  <a:pt x="775854" y="2352462"/>
                </a:lnTo>
                <a:cubicBezTo>
                  <a:pt x="797475" y="2355006"/>
                  <a:pt x="818739" y="2361698"/>
                  <a:pt x="840509" y="2361698"/>
                </a:cubicBezTo>
                <a:cubicBezTo>
                  <a:pt x="877582" y="2361698"/>
                  <a:pt x="914381" y="2355305"/>
                  <a:pt x="951345" y="2352462"/>
                </a:cubicBezTo>
                <a:lnTo>
                  <a:pt x="1080654" y="2343225"/>
                </a:lnTo>
                <a:cubicBezTo>
                  <a:pt x="1099127" y="2340146"/>
                  <a:pt x="1117345" y="2333989"/>
                  <a:pt x="1136072" y="2333989"/>
                </a:cubicBezTo>
                <a:cubicBezTo>
                  <a:pt x="1283610" y="2333989"/>
                  <a:pt x="1186122" y="2445052"/>
                  <a:pt x="1200727" y="2620316"/>
                </a:cubicBezTo>
                <a:cubicBezTo>
                  <a:pt x="1205493" y="2677502"/>
                  <a:pt x="1218214" y="2664529"/>
                  <a:pt x="1237672" y="2703444"/>
                </a:cubicBezTo>
                <a:cubicBezTo>
                  <a:pt x="1250669" y="2729439"/>
                  <a:pt x="1264894" y="2823191"/>
                  <a:pt x="1265382" y="2823516"/>
                </a:cubicBezTo>
                <a:lnTo>
                  <a:pt x="1293091" y="2841989"/>
                </a:lnTo>
                <a:cubicBezTo>
                  <a:pt x="1299248" y="2851225"/>
                  <a:pt x="1306599" y="2859769"/>
                  <a:pt x="1311563" y="2869698"/>
                </a:cubicBezTo>
                <a:cubicBezTo>
                  <a:pt x="1326585" y="2899742"/>
                  <a:pt x="1312806" y="2898650"/>
                  <a:pt x="1339272" y="2925116"/>
                </a:cubicBezTo>
                <a:cubicBezTo>
                  <a:pt x="1357177" y="2943021"/>
                  <a:pt x="1372154" y="2945313"/>
                  <a:pt x="1394691" y="2952825"/>
                </a:cubicBezTo>
                <a:cubicBezTo>
                  <a:pt x="1428558" y="2949746"/>
                  <a:pt x="1462626" y="2948398"/>
                  <a:pt x="1496291" y="2943589"/>
                </a:cubicBezTo>
                <a:cubicBezTo>
                  <a:pt x="1524516" y="2939557"/>
                  <a:pt x="1527319" y="2929818"/>
                  <a:pt x="1551709" y="2915880"/>
                </a:cubicBezTo>
                <a:cubicBezTo>
                  <a:pt x="1563663" y="2909049"/>
                  <a:pt x="1575762" y="2902241"/>
                  <a:pt x="1588654" y="2897407"/>
                </a:cubicBezTo>
                <a:cubicBezTo>
                  <a:pt x="1600540" y="2892950"/>
                  <a:pt x="1613208" y="2890925"/>
                  <a:pt x="1625600" y="2888171"/>
                </a:cubicBezTo>
                <a:cubicBezTo>
                  <a:pt x="1731077" y="2864733"/>
                  <a:pt x="1618671" y="2892214"/>
                  <a:pt x="1708727" y="2869698"/>
                </a:cubicBezTo>
                <a:cubicBezTo>
                  <a:pt x="1782618" y="2872777"/>
                  <a:pt x="1856609" y="2874016"/>
                  <a:pt x="1930400" y="2878935"/>
                </a:cubicBezTo>
                <a:cubicBezTo>
                  <a:pt x="1949086" y="2880181"/>
                  <a:pt x="1967146" y="2886735"/>
                  <a:pt x="1985818" y="2888171"/>
                </a:cubicBezTo>
                <a:cubicBezTo>
                  <a:pt x="2047289" y="2892899"/>
                  <a:pt x="2108969" y="2894328"/>
                  <a:pt x="2170545" y="2897407"/>
                </a:cubicBezTo>
                <a:cubicBezTo>
                  <a:pt x="2251472" y="2917640"/>
                  <a:pt x="2198185" y="2906640"/>
                  <a:pt x="2346036" y="2915880"/>
                </a:cubicBezTo>
                <a:lnTo>
                  <a:pt x="2503054" y="2925116"/>
                </a:lnTo>
                <a:cubicBezTo>
                  <a:pt x="2518448" y="2928195"/>
                  <a:pt x="2533720" y="2931966"/>
                  <a:pt x="2549236" y="2934353"/>
                </a:cubicBezTo>
                <a:cubicBezTo>
                  <a:pt x="2743211" y="2964196"/>
                  <a:pt x="2848647" y="2939252"/>
                  <a:pt x="3103418" y="2934353"/>
                </a:cubicBezTo>
                <a:cubicBezTo>
                  <a:pt x="3121891" y="2931274"/>
                  <a:pt x="3140429" y="2928567"/>
                  <a:pt x="3158836" y="2925116"/>
                </a:cubicBezTo>
                <a:cubicBezTo>
                  <a:pt x="3189696" y="2919330"/>
                  <a:pt x="3251200" y="2906644"/>
                  <a:pt x="3251200" y="2906644"/>
                </a:cubicBezTo>
                <a:cubicBezTo>
                  <a:pt x="3235914" y="2784365"/>
                  <a:pt x="3251711" y="2871491"/>
                  <a:pt x="3232727" y="2805044"/>
                </a:cubicBezTo>
                <a:cubicBezTo>
                  <a:pt x="3229240" y="2792838"/>
                  <a:pt x="3228491" y="2779766"/>
                  <a:pt x="3223491" y="2768098"/>
                </a:cubicBezTo>
                <a:cubicBezTo>
                  <a:pt x="3219118" y="2757895"/>
                  <a:pt x="3211176" y="2749625"/>
                  <a:pt x="3205018" y="2740389"/>
                </a:cubicBezTo>
                <a:cubicBezTo>
                  <a:pt x="3188084" y="2689586"/>
                  <a:pt x="3205957" y="2735105"/>
                  <a:pt x="3177309" y="2684971"/>
                </a:cubicBezTo>
                <a:cubicBezTo>
                  <a:pt x="3170478" y="2673016"/>
                  <a:pt x="3165523" y="2660061"/>
                  <a:pt x="3158836" y="2648025"/>
                </a:cubicBezTo>
                <a:cubicBezTo>
                  <a:pt x="3150118" y="2632332"/>
                  <a:pt x="3139845" y="2617537"/>
                  <a:pt x="3131127" y="2601844"/>
                </a:cubicBezTo>
                <a:cubicBezTo>
                  <a:pt x="3124440" y="2589808"/>
                  <a:pt x="3118078" y="2577554"/>
                  <a:pt x="3112654" y="2564898"/>
                </a:cubicBezTo>
                <a:cubicBezTo>
                  <a:pt x="3099732" y="2534746"/>
                  <a:pt x="3106828" y="2530880"/>
                  <a:pt x="3084945" y="2500244"/>
                </a:cubicBezTo>
                <a:cubicBezTo>
                  <a:pt x="3077353" y="2489615"/>
                  <a:pt x="3066472" y="2481771"/>
                  <a:pt x="3057236" y="2472535"/>
                </a:cubicBezTo>
                <a:cubicBezTo>
                  <a:pt x="3054157" y="2463298"/>
                  <a:pt x="3052354" y="2453533"/>
                  <a:pt x="3048000" y="2444825"/>
                </a:cubicBezTo>
                <a:cubicBezTo>
                  <a:pt x="3043036" y="2434896"/>
                  <a:pt x="3030378" y="2428184"/>
                  <a:pt x="3029527" y="2417116"/>
                </a:cubicBezTo>
                <a:cubicBezTo>
                  <a:pt x="3028113" y="2398741"/>
                  <a:pt x="3032634" y="2327777"/>
                  <a:pt x="3048000" y="2297044"/>
                </a:cubicBezTo>
                <a:cubicBezTo>
                  <a:pt x="3052964" y="2287115"/>
                  <a:pt x="3061508" y="2279264"/>
                  <a:pt x="3066472" y="2269335"/>
                </a:cubicBezTo>
                <a:cubicBezTo>
                  <a:pt x="3070826" y="2260627"/>
                  <a:pt x="3070981" y="2250136"/>
                  <a:pt x="3075709" y="2241625"/>
                </a:cubicBezTo>
                <a:cubicBezTo>
                  <a:pt x="3086491" y="2222218"/>
                  <a:pt x="3105633" y="2207269"/>
                  <a:pt x="3112654" y="2186207"/>
                </a:cubicBezTo>
                <a:lnTo>
                  <a:pt x="3131127" y="2130789"/>
                </a:lnTo>
                <a:cubicBezTo>
                  <a:pt x="3128832" y="2114720"/>
                  <a:pt x="3125056" y="2060748"/>
                  <a:pt x="3112654" y="2038425"/>
                </a:cubicBezTo>
                <a:cubicBezTo>
                  <a:pt x="3101872" y="2019018"/>
                  <a:pt x="3088024" y="2001480"/>
                  <a:pt x="3075709" y="1983007"/>
                </a:cubicBezTo>
                <a:lnTo>
                  <a:pt x="3057236" y="1955298"/>
                </a:lnTo>
                <a:cubicBezTo>
                  <a:pt x="3051078" y="1946062"/>
                  <a:pt x="3048692" y="1932554"/>
                  <a:pt x="3038763" y="1927589"/>
                </a:cubicBezTo>
                <a:lnTo>
                  <a:pt x="3001818" y="1909116"/>
                </a:lnTo>
                <a:cubicBezTo>
                  <a:pt x="2995660" y="1918352"/>
                  <a:pt x="2981168" y="1925940"/>
                  <a:pt x="2983345" y="1936825"/>
                </a:cubicBezTo>
                <a:cubicBezTo>
                  <a:pt x="2985522" y="1947710"/>
                  <a:pt x="3000910" y="1950789"/>
                  <a:pt x="3011054" y="1955298"/>
                </a:cubicBezTo>
                <a:cubicBezTo>
                  <a:pt x="3028848" y="1963206"/>
                  <a:pt x="3066472" y="1973771"/>
                  <a:pt x="3066472" y="1973771"/>
                </a:cubicBezTo>
                <a:cubicBezTo>
                  <a:pt x="3074443" y="1961815"/>
                  <a:pt x="3102480" y="1922242"/>
                  <a:pt x="3103418" y="1909116"/>
                </a:cubicBezTo>
                <a:cubicBezTo>
                  <a:pt x="3105623" y="1878253"/>
                  <a:pt x="3097261" y="1847541"/>
                  <a:pt x="3094182" y="1816753"/>
                </a:cubicBezTo>
                <a:cubicBezTo>
                  <a:pt x="3097261" y="1752098"/>
                  <a:pt x="3098454" y="1687326"/>
                  <a:pt x="3103418" y="1622789"/>
                </a:cubicBezTo>
                <a:cubicBezTo>
                  <a:pt x="3104622" y="1607136"/>
                  <a:pt x="3109248" y="1591932"/>
                  <a:pt x="3112654" y="1576607"/>
                </a:cubicBezTo>
                <a:cubicBezTo>
                  <a:pt x="3120384" y="1541823"/>
                  <a:pt x="3120844" y="1542803"/>
                  <a:pt x="3131127" y="1511953"/>
                </a:cubicBezTo>
                <a:cubicBezTo>
                  <a:pt x="3142321" y="1388810"/>
                  <a:pt x="3149407" y="1362628"/>
                  <a:pt x="3131127" y="1216389"/>
                </a:cubicBezTo>
                <a:cubicBezTo>
                  <a:pt x="3129750" y="1205374"/>
                  <a:pt x="3118812" y="1197916"/>
                  <a:pt x="3112654" y="1188680"/>
                </a:cubicBezTo>
                <a:cubicBezTo>
                  <a:pt x="3110481" y="1179986"/>
                  <a:pt x="3100204" y="1134864"/>
                  <a:pt x="3094182" y="1124025"/>
                </a:cubicBezTo>
                <a:cubicBezTo>
                  <a:pt x="3083400" y="1104617"/>
                  <a:pt x="3069551" y="1087080"/>
                  <a:pt x="3057236" y="1068607"/>
                </a:cubicBezTo>
                <a:lnTo>
                  <a:pt x="3038763" y="1040898"/>
                </a:lnTo>
                <a:cubicBezTo>
                  <a:pt x="3031251" y="1018360"/>
                  <a:pt x="3028960" y="1003386"/>
                  <a:pt x="3011054" y="985480"/>
                </a:cubicBezTo>
                <a:cubicBezTo>
                  <a:pt x="3003205" y="977631"/>
                  <a:pt x="2992581" y="973165"/>
                  <a:pt x="2983345" y="967007"/>
                </a:cubicBezTo>
                <a:cubicBezTo>
                  <a:pt x="2980266" y="957771"/>
                  <a:pt x="2978463" y="948006"/>
                  <a:pt x="2974109" y="939298"/>
                </a:cubicBezTo>
                <a:cubicBezTo>
                  <a:pt x="2969145" y="929369"/>
                  <a:pt x="2960009" y="921792"/>
                  <a:pt x="2955636" y="911589"/>
                </a:cubicBezTo>
                <a:cubicBezTo>
                  <a:pt x="2919850" y="828089"/>
                  <a:pt x="2974305" y="916500"/>
                  <a:pt x="2927927" y="846935"/>
                </a:cubicBezTo>
                <a:cubicBezTo>
                  <a:pt x="2903242" y="748190"/>
                  <a:pt x="2925091" y="845600"/>
                  <a:pt x="2909454" y="634498"/>
                </a:cubicBezTo>
                <a:cubicBezTo>
                  <a:pt x="2908372" y="619893"/>
                  <a:pt x="2894209" y="514237"/>
                  <a:pt x="2890982" y="495953"/>
                </a:cubicBezTo>
                <a:cubicBezTo>
                  <a:pt x="2885526" y="465033"/>
                  <a:pt x="2880125" y="434049"/>
                  <a:pt x="2872509" y="403589"/>
                </a:cubicBezTo>
                <a:cubicBezTo>
                  <a:pt x="2869430" y="391274"/>
                  <a:pt x="2868272" y="378312"/>
                  <a:pt x="2863272" y="366644"/>
                </a:cubicBezTo>
                <a:cubicBezTo>
                  <a:pt x="2858899" y="356441"/>
                  <a:pt x="2849308" y="349079"/>
                  <a:pt x="2844800" y="338935"/>
                </a:cubicBezTo>
                <a:cubicBezTo>
                  <a:pt x="2836892" y="321141"/>
                  <a:pt x="2832485" y="301989"/>
                  <a:pt x="2826327" y="283516"/>
                </a:cubicBezTo>
                <a:cubicBezTo>
                  <a:pt x="2820369" y="265642"/>
                  <a:pt x="2800637" y="202088"/>
                  <a:pt x="2789382" y="200389"/>
                </a:cubicBezTo>
                <a:cubicBezTo>
                  <a:pt x="2637045" y="177395"/>
                  <a:pt x="2327563" y="181916"/>
                  <a:pt x="2327563" y="181916"/>
                </a:cubicBezTo>
                <a:cubicBezTo>
                  <a:pt x="2108039" y="159964"/>
                  <a:pt x="2351601" y="182164"/>
                  <a:pt x="1930400" y="163444"/>
                </a:cubicBezTo>
                <a:cubicBezTo>
                  <a:pt x="1893363" y="161798"/>
                  <a:pt x="1856509" y="157286"/>
                  <a:pt x="1819563" y="154207"/>
                </a:cubicBezTo>
                <a:cubicBezTo>
                  <a:pt x="1735475" y="126179"/>
                  <a:pt x="1868295" y="169178"/>
                  <a:pt x="1745672" y="135735"/>
                </a:cubicBezTo>
                <a:cubicBezTo>
                  <a:pt x="1726886" y="130612"/>
                  <a:pt x="1709348" y="121081"/>
                  <a:pt x="1690254" y="117262"/>
                </a:cubicBezTo>
                <a:cubicBezTo>
                  <a:pt x="1674860" y="114183"/>
                  <a:pt x="1659109" y="112536"/>
                  <a:pt x="1644072" y="108025"/>
                </a:cubicBezTo>
                <a:cubicBezTo>
                  <a:pt x="1628192" y="103261"/>
                  <a:pt x="1614178" y="92655"/>
                  <a:pt x="1597891" y="89553"/>
                </a:cubicBezTo>
                <a:cubicBezTo>
                  <a:pt x="1549124" y="80264"/>
                  <a:pt x="1498271" y="83120"/>
                  <a:pt x="1450109" y="71080"/>
                </a:cubicBezTo>
                <a:cubicBezTo>
                  <a:pt x="1370838" y="51263"/>
                  <a:pt x="1455792" y="70606"/>
                  <a:pt x="1320800" y="52607"/>
                </a:cubicBezTo>
                <a:cubicBezTo>
                  <a:pt x="1254750" y="43800"/>
                  <a:pt x="1291897" y="41059"/>
                  <a:pt x="1219200" y="34135"/>
                </a:cubicBezTo>
                <a:cubicBezTo>
                  <a:pt x="1173124" y="29747"/>
                  <a:pt x="1126836" y="27977"/>
                  <a:pt x="1080654" y="24898"/>
                </a:cubicBezTo>
                <a:cubicBezTo>
                  <a:pt x="908151" y="-18228"/>
                  <a:pt x="1032140" y="5656"/>
                  <a:pt x="701963" y="15662"/>
                </a:cubicBezTo>
                <a:cubicBezTo>
                  <a:pt x="677333" y="21820"/>
                  <a:pt x="649197" y="20052"/>
                  <a:pt x="628072" y="34135"/>
                </a:cubicBezTo>
                <a:cubicBezTo>
                  <a:pt x="548663" y="87073"/>
                  <a:pt x="649134" y="23604"/>
                  <a:pt x="572654" y="61844"/>
                </a:cubicBezTo>
                <a:cubicBezTo>
                  <a:pt x="562725" y="66808"/>
                  <a:pt x="555089" y="75808"/>
                  <a:pt x="544945" y="80316"/>
                </a:cubicBezTo>
                <a:cubicBezTo>
                  <a:pt x="527151" y="88224"/>
                  <a:pt x="508000" y="92631"/>
                  <a:pt x="489527" y="98789"/>
                </a:cubicBezTo>
                <a:lnTo>
                  <a:pt x="461818" y="108025"/>
                </a:lnTo>
                <a:cubicBezTo>
                  <a:pt x="452582" y="111104"/>
                  <a:pt x="443554" y="114901"/>
                  <a:pt x="434109" y="117262"/>
                </a:cubicBezTo>
                <a:cubicBezTo>
                  <a:pt x="421794" y="120341"/>
                  <a:pt x="409770" y="125015"/>
                  <a:pt x="397163" y="126498"/>
                </a:cubicBezTo>
                <a:cubicBezTo>
                  <a:pt x="314635" y="136207"/>
                  <a:pt x="230248" y="135735"/>
                  <a:pt x="295563" y="135735"/>
                </a:cubicBezTo>
                <a:lnTo>
                  <a:pt x="0" y="2832753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81551" y="2751912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Easy part = grazing/free range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437" y="5545740"/>
            <a:ext cx="183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Not-so-easy part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Lots and barns (confinement)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39667" y="4948951"/>
            <a:ext cx="0" cy="6179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1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Production in General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60065"/>
            <a:ext cx="4348073" cy="3918803"/>
          </a:xfrm>
        </p:spPr>
        <p:txBody>
          <a:bodyPr/>
          <a:lstStyle/>
          <a:p>
            <a:r>
              <a:rPr lang="en-US" dirty="0" smtClean="0"/>
              <a:t>Good fencing is mandatory. For pastures we use 47” woven wire with 1 strand of barbed wire on top</a:t>
            </a:r>
          </a:p>
          <a:p>
            <a:r>
              <a:rPr lang="en-US" dirty="0" smtClean="0"/>
              <a:t>Most challenges (after good fencing) come from confinement situations</a:t>
            </a:r>
          </a:p>
          <a:p>
            <a:endParaRPr lang="en-US" dirty="0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34783"/>
          <a:stretch/>
        </p:blipFill>
        <p:spPr>
          <a:xfrm>
            <a:off x="4877410" y="2219060"/>
            <a:ext cx="3642364" cy="30353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139090" y="2225767"/>
            <a:ext cx="3251200" cy="2952825"/>
          </a:xfrm>
          <a:custGeom>
            <a:avLst/>
            <a:gdLst>
              <a:gd name="connsiteX0" fmla="*/ 0 w 3251200"/>
              <a:gd name="connsiteY0" fmla="*/ 2832753 h 2952825"/>
              <a:gd name="connsiteX1" fmla="*/ 0 w 3251200"/>
              <a:gd name="connsiteY1" fmla="*/ 2832753 h 2952825"/>
              <a:gd name="connsiteX2" fmla="*/ 101600 w 3251200"/>
              <a:gd name="connsiteY2" fmla="*/ 2814280 h 2952825"/>
              <a:gd name="connsiteX3" fmla="*/ 157018 w 3251200"/>
              <a:gd name="connsiteY3" fmla="*/ 2795807 h 2952825"/>
              <a:gd name="connsiteX4" fmla="*/ 203200 w 3251200"/>
              <a:gd name="connsiteY4" fmla="*/ 2786571 h 2952825"/>
              <a:gd name="connsiteX5" fmla="*/ 258618 w 3251200"/>
              <a:gd name="connsiteY5" fmla="*/ 2768098 h 2952825"/>
              <a:gd name="connsiteX6" fmla="*/ 480291 w 3251200"/>
              <a:gd name="connsiteY6" fmla="*/ 2777335 h 2952825"/>
              <a:gd name="connsiteX7" fmla="*/ 563418 w 3251200"/>
              <a:gd name="connsiteY7" fmla="*/ 2786571 h 2952825"/>
              <a:gd name="connsiteX8" fmla="*/ 674254 w 3251200"/>
              <a:gd name="connsiteY8" fmla="*/ 2795807 h 2952825"/>
              <a:gd name="connsiteX9" fmla="*/ 609600 w 3251200"/>
              <a:gd name="connsiteY9" fmla="*/ 2712680 h 2952825"/>
              <a:gd name="connsiteX10" fmla="*/ 563418 w 3251200"/>
              <a:gd name="connsiteY10" fmla="*/ 2657262 h 2952825"/>
              <a:gd name="connsiteX11" fmla="*/ 526472 w 3251200"/>
              <a:gd name="connsiteY11" fmla="*/ 2611080 h 2952825"/>
              <a:gd name="connsiteX12" fmla="*/ 498763 w 3251200"/>
              <a:gd name="connsiteY12" fmla="*/ 2555662 h 2952825"/>
              <a:gd name="connsiteX13" fmla="*/ 508000 w 3251200"/>
              <a:gd name="connsiteY13" fmla="*/ 2518716 h 2952825"/>
              <a:gd name="connsiteX14" fmla="*/ 554182 w 3251200"/>
              <a:gd name="connsiteY14" fmla="*/ 2463298 h 2952825"/>
              <a:gd name="connsiteX15" fmla="*/ 581891 w 3251200"/>
              <a:gd name="connsiteY15" fmla="*/ 2444825 h 2952825"/>
              <a:gd name="connsiteX16" fmla="*/ 628072 w 3251200"/>
              <a:gd name="connsiteY16" fmla="*/ 2389407 h 2952825"/>
              <a:gd name="connsiteX17" fmla="*/ 683491 w 3251200"/>
              <a:gd name="connsiteY17" fmla="*/ 2343225 h 2952825"/>
              <a:gd name="connsiteX18" fmla="*/ 775854 w 3251200"/>
              <a:gd name="connsiteY18" fmla="*/ 2352462 h 2952825"/>
              <a:gd name="connsiteX19" fmla="*/ 840509 w 3251200"/>
              <a:gd name="connsiteY19" fmla="*/ 2361698 h 2952825"/>
              <a:gd name="connsiteX20" fmla="*/ 951345 w 3251200"/>
              <a:gd name="connsiteY20" fmla="*/ 2352462 h 2952825"/>
              <a:gd name="connsiteX21" fmla="*/ 1080654 w 3251200"/>
              <a:gd name="connsiteY21" fmla="*/ 2343225 h 2952825"/>
              <a:gd name="connsiteX22" fmla="*/ 1136072 w 3251200"/>
              <a:gd name="connsiteY22" fmla="*/ 2333989 h 2952825"/>
              <a:gd name="connsiteX23" fmla="*/ 1200727 w 3251200"/>
              <a:gd name="connsiteY23" fmla="*/ 2620316 h 2952825"/>
              <a:gd name="connsiteX24" fmla="*/ 1237672 w 3251200"/>
              <a:gd name="connsiteY24" fmla="*/ 2703444 h 2952825"/>
              <a:gd name="connsiteX25" fmla="*/ 1265382 w 3251200"/>
              <a:gd name="connsiteY25" fmla="*/ 2823516 h 2952825"/>
              <a:gd name="connsiteX26" fmla="*/ 1293091 w 3251200"/>
              <a:gd name="connsiteY26" fmla="*/ 2841989 h 2952825"/>
              <a:gd name="connsiteX27" fmla="*/ 1311563 w 3251200"/>
              <a:gd name="connsiteY27" fmla="*/ 2869698 h 2952825"/>
              <a:gd name="connsiteX28" fmla="*/ 1339272 w 3251200"/>
              <a:gd name="connsiteY28" fmla="*/ 2925116 h 2952825"/>
              <a:gd name="connsiteX29" fmla="*/ 1394691 w 3251200"/>
              <a:gd name="connsiteY29" fmla="*/ 2952825 h 2952825"/>
              <a:gd name="connsiteX30" fmla="*/ 1496291 w 3251200"/>
              <a:gd name="connsiteY30" fmla="*/ 2943589 h 2952825"/>
              <a:gd name="connsiteX31" fmla="*/ 1551709 w 3251200"/>
              <a:gd name="connsiteY31" fmla="*/ 2915880 h 2952825"/>
              <a:gd name="connsiteX32" fmla="*/ 1588654 w 3251200"/>
              <a:gd name="connsiteY32" fmla="*/ 2897407 h 2952825"/>
              <a:gd name="connsiteX33" fmla="*/ 1625600 w 3251200"/>
              <a:gd name="connsiteY33" fmla="*/ 2888171 h 2952825"/>
              <a:gd name="connsiteX34" fmla="*/ 1708727 w 3251200"/>
              <a:gd name="connsiteY34" fmla="*/ 2869698 h 2952825"/>
              <a:gd name="connsiteX35" fmla="*/ 1930400 w 3251200"/>
              <a:gd name="connsiteY35" fmla="*/ 2878935 h 2952825"/>
              <a:gd name="connsiteX36" fmla="*/ 1985818 w 3251200"/>
              <a:gd name="connsiteY36" fmla="*/ 2888171 h 2952825"/>
              <a:gd name="connsiteX37" fmla="*/ 2170545 w 3251200"/>
              <a:gd name="connsiteY37" fmla="*/ 2897407 h 2952825"/>
              <a:gd name="connsiteX38" fmla="*/ 2346036 w 3251200"/>
              <a:gd name="connsiteY38" fmla="*/ 2915880 h 2952825"/>
              <a:gd name="connsiteX39" fmla="*/ 2503054 w 3251200"/>
              <a:gd name="connsiteY39" fmla="*/ 2925116 h 2952825"/>
              <a:gd name="connsiteX40" fmla="*/ 2549236 w 3251200"/>
              <a:gd name="connsiteY40" fmla="*/ 2934353 h 2952825"/>
              <a:gd name="connsiteX41" fmla="*/ 3103418 w 3251200"/>
              <a:gd name="connsiteY41" fmla="*/ 2934353 h 2952825"/>
              <a:gd name="connsiteX42" fmla="*/ 3158836 w 3251200"/>
              <a:gd name="connsiteY42" fmla="*/ 2925116 h 2952825"/>
              <a:gd name="connsiteX43" fmla="*/ 3251200 w 3251200"/>
              <a:gd name="connsiteY43" fmla="*/ 2906644 h 2952825"/>
              <a:gd name="connsiteX44" fmla="*/ 3232727 w 3251200"/>
              <a:gd name="connsiteY44" fmla="*/ 2805044 h 2952825"/>
              <a:gd name="connsiteX45" fmla="*/ 3223491 w 3251200"/>
              <a:gd name="connsiteY45" fmla="*/ 2768098 h 2952825"/>
              <a:gd name="connsiteX46" fmla="*/ 3205018 w 3251200"/>
              <a:gd name="connsiteY46" fmla="*/ 2740389 h 2952825"/>
              <a:gd name="connsiteX47" fmla="*/ 3177309 w 3251200"/>
              <a:gd name="connsiteY47" fmla="*/ 2684971 h 2952825"/>
              <a:gd name="connsiteX48" fmla="*/ 3158836 w 3251200"/>
              <a:gd name="connsiteY48" fmla="*/ 2648025 h 2952825"/>
              <a:gd name="connsiteX49" fmla="*/ 3131127 w 3251200"/>
              <a:gd name="connsiteY49" fmla="*/ 2601844 h 2952825"/>
              <a:gd name="connsiteX50" fmla="*/ 3112654 w 3251200"/>
              <a:gd name="connsiteY50" fmla="*/ 2564898 h 2952825"/>
              <a:gd name="connsiteX51" fmla="*/ 3084945 w 3251200"/>
              <a:gd name="connsiteY51" fmla="*/ 2500244 h 2952825"/>
              <a:gd name="connsiteX52" fmla="*/ 3057236 w 3251200"/>
              <a:gd name="connsiteY52" fmla="*/ 2472535 h 2952825"/>
              <a:gd name="connsiteX53" fmla="*/ 3048000 w 3251200"/>
              <a:gd name="connsiteY53" fmla="*/ 2444825 h 2952825"/>
              <a:gd name="connsiteX54" fmla="*/ 3029527 w 3251200"/>
              <a:gd name="connsiteY54" fmla="*/ 2417116 h 2952825"/>
              <a:gd name="connsiteX55" fmla="*/ 3048000 w 3251200"/>
              <a:gd name="connsiteY55" fmla="*/ 2297044 h 2952825"/>
              <a:gd name="connsiteX56" fmla="*/ 3066472 w 3251200"/>
              <a:gd name="connsiteY56" fmla="*/ 2269335 h 2952825"/>
              <a:gd name="connsiteX57" fmla="*/ 3075709 w 3251200"/>
              <a:gd name="connsiteY57" fmla="*/ 2241625 h 2952825"/>
              <a:gd name="connsiteX58" fmla="*/ 3112654 w 3251200"/>
              <a:gd name="connsiteY58" fmla="*/ 2186207 h 2952825"/>
              <a:gd name="connsiteX59" fmla="*/ 3131127 w 3251200"/>
              <a:gd name="connsiteY59" fmla="*/ 2130789 h 2952825"/>
              <a:gd name="connsiteX60" fmla="*/ 3112654 w 3251200"/>
              <a:gd name="connsiteY60" fmla="*/ 2038425 h 2952825"/>
              <a:gd name="connsiteX61" fmla="*/ 3075709 w 3251200"/>
              <a:gd name="connsiteY61" fmla="*/ 1983007 h 2952825"/>
              <a:gd name="connsiteX62" fmla="*/ 3057236 w 3251200"/>
              <a:gd name="connsiteY62" fmla="*/ 1955298 h 2952825"/>
              <a:gd name="connsiteX63" fmla="*/ 3038763 w 3251200"/>
              <a:gd name="connsiteY63" fmla="*/ 1927589 h 2952825"/>
              <a:gd name="connsiteX64" fmla="*/ 3001818 w 3251200"/>
              <a:gd name="connsiteY64" fmla="*/ 1909116 h 2952825"/>
              <a:gd name="connsiteX65" fmla="*/ 2983345 w 3251200"/>
              <a:gd name="connsiteY65" fmla="*/ 1936825 h 2952825"/>
              <a:gd name="connsiteX66" fmla="*/ 3011054 w 3251200"/>
              <a:gd name="connsiteY66" fmla="*/ 1955298 h 2952825"/>
              <a:gd name="connsiteX67" fmla="*/ 3066472 w 3251200"/>
              <a:gd name="connsiteY67" fmla="*/ 1973771 h 2952825"/>
              <a:gd name="connsiteX68" fmla="*/ 3103418 w 3251200"/>
              <a:gd name="connsiteY68" fmla="*/ 1909116 h 2952825"/>
              <a:gd name="connsiteX69" fmla="*/ 3094182 w 3251200"/>
              <a:gd name="connsiteY69" fmla="*/ 1816753 h 2952825"/>
              <a:gd name="connsiteX70" fmla="*/ 3103418 w 3251200"/>
              <a:gd name="connsiteY70" fmla="*/ 1622789 h 2952825"/>
              <a:gd name="connsiteX71" fmla="*/ 3112654 w 3251200"/>
              <a:gd name="connsiteY71" fmla="*/ 1576607 h 2952825"/>
              <a:gd name="connsiteX72" fmla="*/ 3131127 w 3251200"/>
              <a:gd name="connsiteY72" fmla="*/ 1511953 h 2952825"/>
              <a:gd name="connsiteX73" fmla="*/ 3131127 w 3251200"/>
              <a:gd name="connsiteY73" fmla="*/ 1216389 h 2952825"/>
              <a:gd name="connsiteX74" fmla="*/ 3112654 w 3251200"/>
              <a:gd name="connsiteY74" fmla="*/ 1188680 h 2952825"/>
              <a:gd name="connsiteX75" fmla="*/ 3094182 w 3251200"/>
              <a:gd name="connsiteY75" fmla="*/ 1124025 h 2952825"/>
              <a:gd name="connsiteX76" fmla="*/ 3057236 w 3251200"/>
              <a:gd name="connsiteY76" fmla="*/ 1068607 h 2952825"/>
              <a:gd name="connsiteX77" fmla="*/ 3038763 w 3251200"/>
              <a:gd name="connsiteY77" fmla="*/ 1040898 h 2952825"/>
              <a:gd name="connsiteX78" fmla="*/ 3011054 w 3251200"/>
              <a:gd name="connsiteY78" fmla="*/ 985480 h 2952825"/>
              <a:gd name="connsiteX79" fmla="*/ 2983345 w 3251200"/>
              <a:gd name="connsiteY79" fmla="*/ 967007 h 2952825"/>
              <a:gd name="connsiteX80" fmla="*/ 2974109 w 3251200"/>
              <a:gd name="connsiteY80" fmla="*/ 939298 h 2952825"/>
              <a:gd name="connsiteX81" fmla="*/ 2955636 w 3251200"/>
              <a:gd name="connsiteY81" fmla="*/ 911589 h 2952825"/>
              <a:gd name="connsiteX82" fmla="*/ 2927927 w 3251200"/>
              <a:gd name="connsiteY82" fmla="*/ 846935 h 2952825"/>
              <a:gd name="connsiteX83" fmla="*/ 2909454 w 3251200"/>
              <a:gd name="connsiteY83" fmla="*/ 634498 h 2952825"/>
              <a:gd name="connsiteX84" fmla="*/ 2890982 w 3251200"/>
              <a:gd name="connsiteY84" fmla="*/ 495953 h 2952825"/>
              <a:gd name="connsiteX85" fmla="*/ 2872509 w 3251200"/>
              <a:gd name="connsiteY85" fmla="*/ 403589 h 2952825"/>
              <a:gd name="connsiteX86" fmla="*/ 2863272 w 3251200"/>
              <a:gd name="connsiteY86" fmla="*/ 366644 h 2952825"/>
              <a:gd name="connsiteX87" fmla="*/ 2844800 w 3251200"/>
              <a:gd name="connsiteY87" fmla="*/ 338935 h 2952825"/>
              <a:gd name="connsiteX88" fmla="*/ 2826327 w 3251200"/>
              <a:gd name="connsiteY88" fmla="*/ 283516 h 2952825"/>
              <a:gd name="connsiteX89" fmla="*/ 2789382 w 3251200"/>
              <a:gd name="connsiteY89" fmla="*/ 200389 h 2952825"/>
              <a:gd name="connsiteX90" fmla="*/ 2327563 w 3251200"/>
              <a:gd name="connsiteY90" fmla="*/ 181916 h 2952825"/>
              <a:gd name="connsiteX91" fmla="*/ 1930400 w 3251200"/>
              <a:gd name="connsiteY91" fmla="*/ 163444 h 2952825"/>
              <a:gd name="connsiteX92" fmla="*/ 1819563 w 3251200"/>
              <a:gd name="connsiteY92" fmla="*/ 154207 h 2952825"/>
              <a:gd name="connsiteX93" fmla="*/ 1745672 w 3251200"/>
              <a:gd name="connsiteY93" fmla="*/ 135735 h 2952825"/>
              <a:gd name="connsiteX94" fmla="*/ 1690254 w 3251200"/>
              <a:gd name="connsiteY94" fmla="*/ 117262 h 2952825"/>
              <a:gd name="connsiteX95" fmla="*/ 1644072 w 3251200"/>
              <a:gd name="connsiteY95" fmla="*/ 108025 h 2952825"/>
              <a:gd name="connsiteX96" fmla="*/ 1597891 w 3251200"/>
              <a:gd name="connsiteY96" fmla="*/ 89553 h 2952825"/>
              <a:gd name="connsiteX97" fmla="*/ 1450109 w 3251200"/>
              <a:gd name="connsiteY97" fmla="*/ 71080 h 2952825"/>
              <a:gd name="connsiteX98" fmla="*/ 1320800 w 3251200"/>
              <a:gd name="connsiteY98" fmla="*/ 52607 h 2952825"/>
              <a:gd name="connsiteX99" fmla="*/ 1219200 w 3251200"/>
              <a:gd name="connsiteY99" fmla="*/ 34135 h 2952825"/>
              <a:gd name="connsiteX100" fmla="*/ 1080654 w 3251200"/>
              <a:gd name="connsiteY100" fmla="*/ 24898 h 2952825"/>
              <a:gd name="connsiteX101" fmla="*/ 701963 w 3251200"/>
              <a:gd name="connsiteY101" fmla="*/ 15662 h 2952825"/>
              <a:gd name="connsiteX102" fmla="*/ 628072 w 3251200"/>
              <a:gd name="connsiteY102" fmla="*/ 34135 h 2952825"/>
              <a:gd name="connsiteX103" fmla="*/ 572654 w 3251200"/>
              <a:gd name="connsiteY103" fmla="*/ 61844 h 2952825"/>
              <a:gd name="connsiteX104" fmla="*/ 544945 w 3251200"/>
              <a:gd name="connsiteY104" fmla="*/ 80316 h 2952825"/>
              <a:gd name="connsiteX105" fmla="*/ 489527 w 3251200"/>
              <a:gd name="connsiteY105" fmla="*/ 98789 h 2952825"/>
              <a:gd name="connsiteX106" fmla="*/ 461818 w 3251200"/>
              <a:gd name="connsiteY106" fmla="*/ 108025 h 2952825"/>
              <a:gd name="connsiteX107" fmla="*/ 434109 w 3251200"/>
              <a:gd name="connsiteY107" fmla="*/ 117262 h 2952825"/>
              <a:gd name="connsiteX108" fmla="*/ 397163 w 3251200"/>
              <a:gd name="connsiteY108" fmla="*/ 126498 h 2952825"/>
              <a:gd name="connsiteX109" fmla="*/ 295563 w 3251200"/>
              <a:gd name="connsiteY109" fmla="*/ 135735 h 2952825"/>
              <a:gd name="connsiteX110" fmla="*/ 0 w 3251200"/>
              <a:gd name="connsiteY110" fmla="*/ 2832753 h 29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251200" h="2952825">
                <a:moveTo>
                  <a:pt x="0" y="2832753"/>
                </a:moveTo>
                <a:lnTo>
                  <a:pt x="0" y="2832753"/>
                </a:lnTo>
                <a:cubicBezTo>
                  <a:pt x="33867" y="2826595"/>
                  <a:pt x="68093" y="2822164"/>
                  <a:pt x="101600" y="2814280"/>
                </a:cubicBezTo>
                <a:cubicBezTo>
                  <a:pt x="120554" y="2809820"/>
                  <a:pt x="137924" y="2799626"/>
                  <a:pt x="157018" y="2795807"/>
                </a:cubicBezTo>
                <a:cubicBezTo>
                  <a:pt x="172412" y="2792728"/>
                  <a:pt x="188054" y="2790702"/>
                  <a:pt x="203200" y="2786571"/>
                </a:cubicBezTo>
                <a:cubicBezTo>
                  <a:pt x="221986" y="2781448"/>
                  <a:pt x="258618" y="2768098"/>
                  <a:pt x="258618" y="2768098"/>
                </a:cubicBezTo>
                <a:lnTo>
                  <a:pt x="480291" y="2777335"/>
                </a:lnTo>
                <a:cubicBezTo>
                  <a:pt x="508119" y="2779022"/>
                  <a:pt x="535664" y="2783928"/>
                  <a:pt x="563418" y="2786571"/>
                </a:cubicBezTo>
                <a:cubicBezTo>
                  <a:pt x="600324" y="2790086"/>
                  <a:pt x="637309" y="2792728"/>
                  <a:pt x="674254" y="2795807"/>
                </a:cubicBezTo>
                <a:cubicBezTo>
                  <a:pt x="649019" y="2720098"/>
                  <a:pt x="692667" y="2837278"/>
                  <a:pt x="609600" y="2712680"/>
                </a:cubicBezTo>
                <a:cubicBezTo>
                  <a:pt x="583881" y="2674103"/>
                  <a:pt x="598976" y="2692820"/>
                  <a:pt x="563418" y="2657262"/>
                </a:cubicBezTo>
                <a:cubicBezTo>
                  <a:pt x="545437" y="2603318"/>
                  <a:pt x="568251" y="2652859"/>
                  <a:pt x="526472" y="2611080"/>
                </a:cubicBezTo>
                <a:cubicBezTo>
                  <a:pt x="508569" y="2593177"/>
                  <a:pt x="506275" y="2578196"/>
                  <a:pt x="498763" y="2555662"/>
                </a:cubicBezTo>
                <a:cubicBezTo>
                  <a:pt x="501842" y="2543347"/>
                  <a:pt x="502999" y="2530384"/>
                  <a:pt x="508000" y="2518716"/>
                </a:cubicBezTo>
                <a:cubicBezTo>
                  <a:pt x="516074" y="2499877"/>
                  <a:pt x="539384" y="2475629"/>
                  <a:pt x="554182" y="2463298"/>
                </a:cubicBezTo>
                <a:cubicBezTo>
                  <a:pt x="562710" y="2456192"/>
                  <a:pt x="572655" y="2450983"/>
                  <a:pt x="581891" y="2444825"/>
                </a:cubicBezTo>
                <a:cubicBezTo>
                  <a:pt x="600053" y="2417580"/>
                  <a:pt x="601404" y="2411630"/>
                  <a:pt x="628072" y="2389407"/>
                </a:cubicBezTo>
                <a:cubicBezTo>
                  <a:pt x="705220" y="2325119"/>
                  <a:pt x="602548" y="2424171"/>
                  <a:pt x="683491" y="2343225"/>
                </a:cubicBezTo>
                <a:lnTo>
                  <a:pt x="775854" y="2352462"/>
                </a:lnTo>
                <a:cubicBezTo>
                  <a:pt x="797475" y="2355006"/>
                  <a:pt x="818739" y="2361698"/>
                  <a:pt x="840509" y="2361698"/>
                </a:cubicBezTo>
                <a:cubicBezTo>
                  <a:pt x="877582" y="2361698"/>
                  <a:pt x="914381" y="2355305"/>
                  <a:pt x="951345" y="2352462"/>
                </a:cubicBezTo>
                <a:lnTo>
                  <a:pt x="1080654" y="2343225"/>
                </a:lnTo>
                <a:cubicBezTo>
                  <a:pt x="1099127" y="2340146"/>
                  <a:pt x="1117345" y="2333989"/>
                  <a:pt x="1136072" y="2333989"/>
                </a:cubicBezTo>
                <a:cubicBezTo>
                  <a:pt x="1283610" y="2333989"/>
                  <a:pt x="1186122" y="2445052"/>
                  <a:pt x="1200727" y="2620316"/>
                </a:cubicBezTo>
                <a:cubicBezTo>
                  <a:pt x="1205493" y="2677502"/>
                  <a:pt x="1218214" y="2664529"/>
                  <a:pt x="1237672" y="2703444"/>
                </a:cubicBezTo>
                <a:cubicBezTo>
                  <a:pt x="1250669" y="2729439"/>
                  <a:pt x="1264894" y="2823191"/>
                  <a:pt x="1265382" y="2823516"/>
                </a:cubicBezTo>
                <a:lnTo>
                  <a:pt x="1293091" y="2841989"/>
                </a:lnTo>
                <a:cubicBezTo>
                  <a:pt x="1299248" y="2851225"/>
                  <a:pt x="1306599" y="2859769"/>
                  <a:pt x="1311563" y="2869698"/>
                </a:cubicBezTo>
                <a:cubicBezTo>
                  <a:pt x="1326585" y="2899742"/>
                  <a:pt x="1312806" y="2898650"/>
                  <a:pt x="1339272" y="2925116"/>
                </a:cubicBezTo>
                <a:cubicBezTo>
                  <a:pt x="1357177" y="2943021"/>
                  <a:pt x="1372154" y="2945313"/>
                  <a:pt x="1394691" y="2952825"/>
                </a:cubicBezTo>
                <a:cubicBezTo>
                  <a:pt x="1428558" y="2949746"/>
                  <a:pt x="1462626" y="2948398"/>
                  <a:pt x="1496291" y="2943589"/>
                </a:cubicBezTo>
                <a:cubicBezTo>
                  <a:pt x="1524516" y="2939557"/>
                  <a:pt x="1527319" y="2929818"/>
                  <a:pt x="1551709" y="2915880"/>
                </a:cubicBezTo>
                <a:cubicBezTo>
                  <a:pt x="1563663" y="2909049"/>
                  <a:pt x="1575762" y="2902241"/>
                  <a:pt x="1588654" y="2897407"/>
                </a:cubicBezTo>
                <a:cubicBezTo>
                  <a:pt x="1600540" y="2892950"/>
                  <a:pt x="1613208" y="2890925"/>
                  <a:pt x="1625600" y="2888171"/>
                </a:cubicBezTo>
                <a:cubicBezTo>
                  <a:pt x="1731077" y="2864733"/>
                  <a:pt x="1618671" y="2892214"/>
                  <a:pt x="1708727" y="2869698"/>
                </a:cubicBezTo>
                <a:cubicBezTo>
                  <a:pt x="1782618" y="2872777"/>
                  <a:pt x="1856609" y="2874016"/>
                  <a:pt x="1930400" y="2878935"/>
                </a:cubicBezTo>
                <a:cubicBezTo>
                  <a:pt x="1949086" y="2880181"/>
                  <a:pt x="1967146" y="2886735"/>
                  <a:pt x="1985818" y="2888171"/>
                </a:cubicBezTo>
                <a:cubicBezTo>
                  <a:pt x="2047289" y="2892899"/>
                  <a:pt x="2108969" y="2894328"/>
                  <a:pt x="2170545" y="2897407"/>
                </a:cubicBezTo>
                <a:cubicBezTo>
                  <a:pt x="2251472" y="2917640"/>
                  <a:pt x="2198185" y="2906640"/>
                  <a:pt x="2346036" y="2915880"/>
                </a:cubicBezTo>
                <a:lnTo>
                  <a:pt x="2503054" y="2925116"/>
                </a:lnTo>
                <a:cubicBezTo>
                  <a:pt x="2518448" y="2928195"/>
                  <a:pt x="2533720" y="2931966"/>
                  <a:pt x="2549236" y="2934353"/>
                </a:cubicBezTo>
                <a:cubicBezTo>
                  <a:pt x="2743211" y="2964196"/>
                  <a:pt x="2848647" y="2939252"/>
                  <a:pt x="3103418" y="2934353"/>
                </a:cubicBezTo>
                <a:cubicBezTo>
                  <a:pt x="3121891" y="2931274"/>
                  <a:pt x="3140429" y="2928567"/>
                  <a:pt x="3158836" y="2925116"/>
                </a:cubicBezTo>
                <a:cubicBezTo>
                  <a:pt x="3189696" y="2919330"/>
                  <a:pt x="3251200" y="2906644"/>
                  <a:pt x="3251200" y="2906644"/>
                </a:cubicBezTo>
                <a:cubicBezTo>
                  <a:pt x="3235914" y="2784365"/>
                  <a:pt x="3251711" y="2871491"/>
                  <a:pt x="3232727" y="2805044"/>
                </a:cubicBezTo>
                <a:cubicBezTo>
                  <a:pt x="3229240" y="2792838"/>
                  <a:pt x="3228491" y="2779766"/>
                  <a:pt x="3223491" y="2768098"/>
                </a:cubicBezTo>
                <a:cubicBezTo>
                  <a:pt x="3219118" y="2757895"/>
                  <a:pt x="3211176" y="2749625"/>
                  <a:pt x="3205018" y="2740389"/>
                </a:cubicBezTo>
                <a:cubicBezTo>
                  <a:pt x="3188084" y="2689586"/>
                  <a:pt x="3205957" y="2735105"/>
                  <a:pt x="3177309" y="2684971"/>
                </a:cubicBezTo>
                <a:cubicBezTo>
                  <a:pt x="3170478" y="2673016"/>
                  <a:pt x="3165523" y="2660061"/>
                  <a:pt x="3158836" y="2648025"/>
                </a:cubicBezTo>
                <a:cubicBezTo>
                  <a:pt x="3150118" y="2632332"/>
                  <a:pt x="3139845" y="2617537"/>
                  <a:pt x="3131127" y="2601844"/>
                </a:cubicBezTo>
                <a:cubicBezTo>
                  <a:pt x="3124440" y="2589808"/>
                  <a:pt x="3118078" y="2577554"/>
                  <a:pt x="3112654" y="2564898"/>
                </a:cubicBezTo>
                <a:cubicBezTo>
                  <a:pt x="3099732" y="2534746"/>
                  <a:pt x="3106828" y="2530880"/>
                  <a:pt x="3084945" y="2500244"/>
                </a:cubicBezTo>
                <a:cubicBezTo>
                  <a:pt x="3077353" y="2489615"/>
                  <a:pt x="3066472" y="2481771"/>
                  <a:pt x="3057236" y="2472535"/>
                </a:cubicBezTo>
                <a:cubicBezTo>
                  <a:pt x="3054157" y="2463298"/>
                  <a:pt x="3052354" y="2453533"/>
                  <a:pt x="3048000" y="2444825"/>
                </a:cubicBezTo>
                <a:cubicBezTo>
                  <a:pt x="3043036" y="2434896"/>
                  <a:pt x="3030378" y="2428184"/>
                  <a:pt x="3029527" y="2417116"/>
                </a:cubicBezTo>
                <a:cubicBezTo>
                  <a:pt x="3028113" y="2398741"/>
                  <a:pt x="3032634" y="2327777"/>
                  <a:pt x="3048000" y="2297044"/>
                </a:cubicBezTo>
                <a:cubicBezTo>
                  <a:pt x="3052964" y="2287115"/>
                  <a:pt x="3061508" y="2279264"/>
                  <a:pt x="3066472" y="2269335"/>
                </a:cubicBezTo>
                <a:cubicBezTo>
                  <a:pt x="3070826" y="2260627"/>
                  <a:pt x="3070981" y="2250136"/>
                  <a:pt x="3075709" y="2241625"/>
                </a:cubicBezTo>
                <a:cubicBezTo>
                  <a:pt x="3086491" y="2222218"/>
                  <a:pt x="3105633" y="2207269"/>
                  <a:pt x="3112654" y="2186207"/>
                </a:cubicBezTo>
                <a:lnTo>
                  <a:pt x="3131127" y="2130789"/>
                </a:lnTo>
                <a:cubicBezTo>
                  <a:pt x="3128832" y="2114720"/>
                  <a:pt x="3125056" y="2060748"/>
                  <a:pt x="3112654" y="2038425"/>
                </a:cubicBezTo>
                <a:cubicBezTo>
                  <a:pt x="3101872" y="2019018"/>
                  <a:pt x="3088024" y="2001480"/>
                  <a:pt x="3075709" y="1983007"/>
                </a:cubicBezTo>
                <a:lnTo>
                  <a:pt x="3057236" y="1955298"/>
                </a:lnTo>
                <a:cubicBezTo>
                  <a:pt x="3051078" y="1946062"/>
                  <a:pt x="3048692" y="1932554"/>
                  <a:pt x="3038763" y="1927589"/>
                </a:cubicBezTo>
                <a:lnTo>
                  <a:pt x="3001818" y="1909116"/>
                </a:lnTo>
                <a:cubicBezTo>
                  <a:pt x="2995660" y="1918352"/>
                  <a:pt x="2981168" y="1925940"/>
                  <a:pt x="2983345" y="1936825"/>
                </a:cubicBezTo>
                <a:cubicBezTo>
                  <a:pt x="2985522" y="1947710"/>
                  <a:pt x="3000910" y="1950789"/>
                  <a:pt x="3011054" y="1955298"/>
                </a:cubicBezTo>
                <a:cubicBezTo>
                  <a:pt x="3028848" y="1963206"/>
                  <a:pt x="3066472" y="1973771"/>
                  <a:pt x="3066472" y="1973771"/>
                </a:cubicBezTo>
                <a:cubicBezTo>
                  <a:pt x="3074443" y="1961815"/>
                  <a:pt x="3102480" y="1922242"/>
                  <a:pt x="3103418" y="1909116"/>
                </a:cubicBezTo>
                <a:cubicBezTo>
                  <a:pt x="3105623" y="1878253"/>
                  <a:pt x="3097261" y="1847541"/>
                  <a:pt x="3094182" y="1816753"/>
                </a:cubicBezTo>
                <a:cubicBezTo>
                  <a:pt x="3097261" y="1752098"/>
                  <a:pt x="3098454" y="1687326"/>
                  <a:pt x="3103418" y="1622789"/>
                </a:cubicBezTo>
                <a:cubicBezTo>
                  <a:pt x="3104622" y="1607136"/>
                  <a:pt x="3109248" y="1591932"/>
                  <a:pt x="3112654" y="1576607"/>
                </a:cubicBezTo>
                <a:cubicBezTo>
                  <a:pt x="3120384" y="1541823"/>
                  <a:pt x="3120844" y="1542803"/>
                  <a:pt x="3131127" y="1511953"/>
                </a:cubicBezTo>
                <a:cubicBezTo>
                  <a:pt x="3142321" y="1388810"/>
                  <a:pt x="3149407" y="1362628"/>
                  <a:pt x="3131127" y="1216389"/>
                </a:cubicBezTo>
                <a:cubicBezTo>
                  <a:pt x="3129750" y="1205374"/>
                  <a:pt x="3118812" y="1197916"/>
                  <a:pt x="3112654" y="1188680"/>
                </a:cubicBezTo>
                <a:cubicBezTo>
                  <a:pt x="3110481" y="1179986"/>
                  <a:pt x="3100204" y="1134864"/>
                  <a:pt x="3094182" y="1124025"/>
                </a:cubicBezTo>
                <a:cubicBezTo>
                  <a:pt x="3083400" y="1104617"/>
                  <a:pt x="3069551" y="1087080"/>
                  <a:pt x="3057236" y="1068607"/>
                </a:cubicBezTo>
                <a:lnTo>
                  <a:pt x="3038763" y="1040898"/>
                </a:lnTo>
                <a:cubicBezTo>
                  <a:pt x="3031251" y="1018360"/>
                  <a:pt x="3028960" y="1003386"/>
                  <a:pt x="3011054" y="985480"/>
                </a:cubicBezTo>
                <a:cubicBezTo>
                  <a:pt x="3003205" y="977631"/>
                  <a:pt x="2992581" y="973165"/>
                  <a:pt x="2983345" y="967007"/>
                </a:cubicBezTo>
                <a:cubicBezTo>
                  <a:pt x="2980266" y="957771"/>
                  <a:pt x="2978463" y="948006"/>
                  <a:pt x="2974109" y="939298"/>
                </a:cubicBezTo>
                <a:cubicBezTo>
                  <a:pt x="2969145" y="929369"/>
                  <a:pt x="2960009" y="921792"/>
                  <a:pt x="2955636" y="911589"/>
                </a:cubicBezTo>
                <a:cubicBezTo>
                  <a:pt x="2919850" y="828089"/>
                  <a:pt x="2974305" y="916500"/>
                  <a:pt x="2927927" y="846935"/>
                </a:cubicBezTo>
                <a:cubicBezTo>
                  <a:pt x="2903242" y="748190"/>
                  <a:pt x="2925091" y="845600"/>
                  <a:pt x="2909454" y="634498"/>
                </a:cubicBezTo>
                <a:cubicBezTo>
                  <a:pt x="2908372" y="619893"/>
                  <a:pt x="2894209" y="514237"/>
                  <a:pt x="2890982" y="495953"/>
                </a:cubicBezTo>
                <a:cubicBezTo>
                  <a:pt x="2885526" y="465033"/>
                  <a:pt x="2880125" y="434049"/>
                  <a:pt x="2872509" y="403589"/>
                </a:cubicBezTo>
                <a:cubicBezTo>
                  <a:pt x="2869430" y="391274"/>
                  <a:pt x="2868272" y="378312"/>
                  <a:pt x="2863272" y="366644"/>
                </a:cubicBezTo>
                <a:cubicBezTo>
                  <a:pt x="2858899" y="356441"/>
                  <a:pt x="2849308" y="349079"/>
                  <a:pt x="2844800" y="338935"/>
                </a:cubicBezTo>
                <a:cubicBezTo>
                  <a:pt x="2836892" y="321141"/>
                  <a:pt x="2832485" y="301989"/>
                  <a:pt x="2826327" y="283516"/>
                </a:cubicBezTo>
                <a:cubicBezTo>
                  <a:pt x="2820369" y="265642"/>
                  <a:pt x="2800637" y="202088"/>
                  <a:pt x="2789382" y="200389"/>
                </a:cubicBezTo>
                <a:cubicBezTo>
                  <a:pt x="2637045" y="177395"/>
                  <a:pt x="2327563" y="181916"/>
                  <a:pt x="2327563" y="181916"/>
                </a:cubicBezTo>
                <a:cubicBezTo>
                  <a:pt x="2108039" y="159964"/>
                  <a:pt x="2351601" y="182164"/>
                  <a:pt x="1930400" y="163444"/>
                </a:cubicBezTo>
                <a:cubicBezTo>
                  <a:pt x="1893363" y="161798"/>
                  <a:pt x="1856509" y="157286"/>
                  <a:pt x="1819563" y="154207"/>
                </a:cubicBezTo>
                <a:cubicBezTo>
                  <a:pt x="1735475" y="126179"/>
                  <a:pt x="1868295" y="169178"/>
                  <a:pt x="1745672" y="135735"/>
                </a:cubicBezTo>
                <a:cubicBezTo>
                  <a:pt x="1726886" y="130612"/>
                  <a:pt x="1709348" y="121081"/>
                  <a:pt x="1690254" y="117262"/>
                </a:cubicBezTo>
                <a:cubicBezTo>
                  <a:pt x="1674860" y="114183"/>
                  <a:pt x="1659109" y="112536"/>
                  <a:pt x="1644072" y="108025"/>
                </a:cubicBezTo>
                <a:cubicBezTo>
                  <a:pt x="1628192" y="103261"/>
                  <a:pt x="1614178" y="92655"/>
                  <a:pt x="1597891" y="89553"/>
                </a:cubicBezTo>
                <a:cubicBezTo>
                  <a:pt x="1549124" y="80264"/>
                  <a:pt x="1498271" y="83120"/>
                  <a:pt x="1450109" y="71080"/>
                </a:cubicBezTo>
                <a:cubicBezTo>
                  <a:pt x="1370838" y="51263"/>
                  <a:pt x="1455792" y="70606"/>
                  <a:pt x="1320800" y="52607"/>
                </a:cubicBezTo>
                <a:cubicBezTo>
                  <a:pt x="1254750" y="43800"/>
                  <a:pt x="1291897" y="41059"/>
                  <a:pt x="1219200" y="34135"/>
                </a:cubicBezTo>
                <a:cubicBezTo>
                  <a:pt x="1173124" y="29747"/>
                  <a:pt x="1126836" y="27977"/>
                  <a:pt x="1080654" y="24898"/>
                </a:cubicBezTo>
                <a:cubicBezTo>
                  <a:pt x="908151" y="-18228"/>
                  <a:pt x="1032140" y="5656"/>
                  <a:pt x="701963" y="15662"/>
                </a:cubicBezTo>
                <a:cubicBezTo>
                  <a:pt x="677333" y="21820"/>
                  <a:pt x="649197" y="20052"/>
                  <a:pt x="628072" y="34135"/>
                </a:cubicBezTo>
                <a:cubicBezTo>
                  <a:pt x="548663" y="87073"/>
                  <a:pt x="649134" y="23604"/>
                  <a:pt x="572654" y="61844"/>
                </a:cubicBezTo>
                <a:cubicBezTo>
                  <a:pt x="562725" y="66808"/>
                  <a:pt x="555089" y="75808"/>
                  <a:pt x="544945" y="80316"/>
                </a:cubicBezTo>
                <a:cubicBezTo>
                  <a:pt x="527151" y="88224"/>
                  <a:pt x="508000" y="92631"/>
                  <a:pt x="489527" y="98789"/>
                </a:cubicBezTo>
                <a:lnTo>
                  <a:pt x="461818" y="108025"/>
                </a:lnTo>
                <a:cubicBezTo>
                  <a:pt x="452582" y="111104"/>
                  <a:pt x="443554" y="114901"/>
                  <a:pt x="434109" y="117262"/>
                </a:cubicBezTo>
                <a:cubicBezTo>
                  <a:pt x="421794" y="120341"/>
                  <a:pt x="409770" y="125015"/>
                  <a:pt x="397163" y="126498"/>
                </a:cubicBezTo>
                <a:cubicBezTo>
                  <a:pt x="314635" y="136207"/>
                  <a:pt x="230248" y="135735"/>
                  <a:pt x="295563" y="135735"/>
                </a:cubicBezTo>
                <a:lnTo>
                  <a:pt x="0" y="2832753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1551" y="2751912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Easy part = grazing/free range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437" y="5545740"/>
            <a:ext cx="183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Not-so-easy part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Lots and barns (confinement)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39667" y="4948951"/>
            <a:ext cx="0" cy="6179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7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I’ve learned </a:t>
            </a:r>
            <a:r>
              <a:rPr lang="en-US" dirty="0" smtClean="0"/>
              <a:t>from 33</a:t>
            </a:r>
            <a:r>
              <a:rPr lang="en-US" dirty="0"/>
              <a:t>+ years raising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7940660" cy="4142078"/>
          </a:xfrm>
        </p:spPr>
        <p:txBody>
          <a:bodyPr anchor="t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Good fences are </a:t>
            </a:r>
            <a:r>
              <a:rPr lang="en-US" u="sng" dirty="0" smtClean="0"/>
              <a:t>VERY</a:t>
            </a:r>
            <a:r>
              <a:rPr lang="en-US" dirty="0" smtClean="0"/>
              <a:t> important. We use woven wire pasture fences; 8’X50” cattle panels in lots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Even with good fences, the sheep are always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Sheep’s favorite color is GREEN and they will go to great lengths seeking green vegetation to 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Sheep are a lot like people. They are social animals with  a strong flocking instinct. Always keep more than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Like cattle, sheep have wide field of vision. Can see all around themselves without moving head.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Spook easily; sensitive to high-pitched sounds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Highly developed sense of smell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Instinctually are animals of prey; can exhibit nervous behavior when introduced to new surroundings; will flock together when scared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3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I’ve learned </a:t>
            </a:r>
            <a:r>
              <a:rPr lang="en-US" dirty="0" smtClean="0"/>
              <a:t>from 33</a:t>
            </a:r>
            <a:r>
              <a:rPr lang="en-US" dirty="0"/>
              <a:t>+ years raising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7940660" cy="4142078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you have wool sheep, you have to shear at least once a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Typically easier to handle than cattle; but they are surprisingly strong and quick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 handled gently, can become quite docile. Many small flocks would be considered tame.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Regardless of how tame they behave, remember they are animals with animal instincts. They are not human and will not react to stimulation like a human. They will react like an animal.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0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I’ve learned </a:t>
            </a:r>
            <a:r>
              <a:rPr lang="en-US" dirty="0" smtClean="0"/>
              <a:t>from 33</a:t>
            </a:r>
            <a:r>
              <a:rPr lang="en-US" dirty="0"/>
              <a:t>+ years raising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9114" y="2360065"/>
            <a:ext cx="7940660" cy="4142078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Sheep are generally good grazers and respond well to rotational grazing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graze the entire farm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Handling is made easier with the</a:t>
            </a:r>
            <a:br>
              <a:rPr lang="en-US" dirty="0" smtClean="0"/>
            </a:br>
            <a:r>
              <a:rPr lang="en-US" dirty="0" smtClean="0"/>
              <a:t>right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While I am not endorsing or recommending, we use many Sydell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products and are pleased with them; lightweight, easy to assemble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b="34783"/>
          <a:stretch/>
        </p:blipFill>
        <p:spPr>
          <a:xfrm>
            <a:off x="5889259" y="2818180"/>
            <a:ext cx="1370468" cy="1142055"/>
          </a:xfrm>
          <a:noFill/>
        </p:spPr>
      </p:pic>
      <p:sp>
        <p:nvSpPr>
          <p:cNvPr id="3" name="Freeform 2"/>
          <p:cNvSpPr/>
          <p:nvPr/>
        </p:nvSpPr>
        <p:spPr>
          <a:xfrm>
            <a:off x="6009107" y="2818180"/>
            <a:ext cx="1311583" cy="1166657"/>
          </a:xfrm>
          <a:custGeom>
            <a:avLst/>
            <a:gdLst>
              <a:gd name="connsiteX0" fmla="*/ 235974 w 2669458"/>
              <a:gd name="connsiteY0" fmla="*/ 73742 h 2374490"/>
              <a:gd name="connsiteX1" fmla="*/ 309716 w 2669458"/>
              <a:gd name="connsiteY1" fmla="*/ 88490 h 2374490"/>
              <a:gd name="connsiteX2" fmla="*/ 353961 w 2669458"/>
              <a:gd name="connsiteY2" fmla="*/ 103239 h 2374490"/>
              <a:gd name="connsiteX3" fmla="*/ 486697 w 2669458"/>
              <a:gd name="connsiteY3" fmla="*/ 117987 h 2374490"/>
              <a:gd name="connsiteX4" fmla="*/ 575187 w 2669458"/>
              <a:gd name="connsiteY4" fmla="*/ 132735 h 2374490"/>
              <a:gd name="connsiteX5" fmla="*/ 707922 w 2669458"/>
              <a:gd name="connsiteY5" fmla="*/ 147484 h 2374490"/>
              <a:gd name="connsiteX6" fmla="*/ 1769806 w 2669458"/>
              <a:gd name="connsiteY6" fmla="*/ 147484 h 2374490"/>
              <a:gd name="connsiteX7" fmla="*/ 1873045 w 2669458"/>
              <a:gd name="connsiteY7" fmla="*/ 162232 h 2374490"/>
              <a:gd name="connsiteX8" fmla="*/ 2005780 w 2669458"/>
              <a:gd name="connsiteY8" fmla="*/ 176981 h 2374490"/>
              <a:gd name="connsiteX9" fmla="*/ 2344993 w 2669458"/>
              <a:gd name="connsiteY9" fmla="*/ 191729 h 2374490"/>
              <a:gd name="connsiteX10" fmla="*/ 2359742 w 2669458"/>
              <a:gd name="connsiteY10" fmla="*/ 250723 h 2374490"/>
              <a:gd name="connsiteX11" fmla="*/ 2389238 w 2669458"/>
              <a:gd name="connsiteY11" fmla="*/ 648929 h 2374490"/>
              <a:gd name="connsiteX12" fmla="*/ 2418735 w 2669458"/>
              <a:gd name="connsiteY12" fmla="*/ 840658 h 2374490"/>
              <a:gd name="connsiteX13" fmla="*/ 2448232 w 2669458"/>
              <a:gd name="connsiteY13" fmla="*/ 973393 h 2374490"/>
              <a:gd name="connsiteX14" fmla="*/ 2462980 w 2669458"/>
              <a:gd name="connsiteY14" fmla="*/ 1076632 h 2374490"/>
              <a:gd name="connsiteX15" fmla="*/ 2492477 w 2669458"/>
              <a:gd name="connsiteY15" fmla="*/ 1165123 h 2374490"/>
              <a:gd name="connsiteX16" fmla="*/ 2521974 w 2669458"/>
              <a:gd name="connsiteY16" fmla="*/ 1253613 h 2374490"/>
              <a:gd name="connsiteX17" fmla="*/ 2536722 w 2669458"/>
              <a:gd name="connsiteY17" fmla="*/ 1297858 h 2374490"/>
              <a:gd name="connsiteX18" fmla="*/ 2551471 w 2669458"/>
              <a:gd name="connsiteY18" fmla="*/ 1386348 h 2374490"/>
              <a:gd name="connsiteX19" fmla="*/ 2580968 w 2669458"/>
              <a:gd name="connsiteY19" fmla="*/ 1474839 h 2374490"/>
              <a:gd name="connsiteX20" fmla="*/ 2610464 w 2669458"/>
              <a:gd name="connsiteY20" fmla="*/ 2005781 h 2374490"/>
              <a:gd name="connsiteX21" fmla="*/ 2625213 w 2669458"/>
              <a:gd name="connsiteY21" fmla="*/ 2050026 h 2374490"/>
              <a:gd name="connsiteX22" fmla="*/ 2669458 w 2669458"/>
              <a:gd name="connsiteY22" fmla="*/ 2271252 h 2374490"/>
              <a:gd name="connsiteX23" fmla="*/ 2625213 w 2669458"/>
              <a:gd name="connsiteY23" fmla="*/ 2286000 h 2374490"/>
              <a:gd name="connsiteX24" fmla="*/ 2344993 w 2669458"/>
              <a:gd name="connsiteY24" fmla="*/ 2256503 h 2374490"/>
              <a:gd name="connsiteX25" fmla="*/ 2300748 w 2669458"/>
              <a:gd name="connsiteY25" fmla="*/ 2241755 h 2374490"/>
              <a:gd name="connsiteX26" fmla="*/ 1858297 w 2669458"/>
              <a:gd name="connsiteY26" fmla="*/ 2241755 h 2374490"/>
              <a:gd name="connsiteX27" fmla="*/ 1814051 w 2669458"/>
              <a:gd name="connsiteY27" fmla="*/ 2256503 h 2374490"/>
              <a:gd name="connsiteX28" fmla="*/ 1755058 w 2669458"/>
              <a:gd name="connsiteY28" fmla="*/ 2286000 h 2374490"/>
              <a:gd name="connsiteX29" fmla="*/ 1681316 w 2669458"/>
              <a:gd name="connsiteY29" fmla="*/ 2300748 h 2374490"/>
              <a:gd name="connsiteX30" fmla="*/ 1592826 w 2669458"/>
              <a:gd name="connsiteY30" fmla="*/ 2330245 h 2374490"/>
              <a:gd name="connsiteX31" fmla="*/ 1504335 w 2669458"/>
              <a:gd name="connsiteY31" fmla="*/ 2359742 h 2374490"/>
              <a:gd name="connsiteX32" fmla="*/ 1460090 w 2669458"/>
              <a:gd name="connsiteY32" fmla="*/ 2374490 h 2374490"/>
              <a:gd name="connsiteX33" fmla="*/ 1312606 w 2669458"/>
              <a:gd name="connsiteY33" fmla="*/ 2359742 h 2374490"/>
              <a:gd name="connsiteX34" fmla="*/ 1179871 w 2669458"/>
              <a:gd name="connsiteY34" fmla="*/ 2330245 h 2374490"/>
              <a:gd name="connsiteX35" fmla="*/ 1165122 w 2669458"/>
              <a:gd name="connsiteY35" fmla="*/ 1769806 h 2374490"/>
              <a:gd name="connsiteX36" fmla="*/ 1150374 w 2669458"/>
              <a:gd name="connsiteY36" fmla="*/ 1725561 h 2374490"/>
              <a:gd name="connsiteX37" fmla="*/ 1106129 w 2669458"/>
              <a:gd name="connsiteY37" fmla="*/ 1740310 h 2374490"/>
              <a:gd name="connsiteX38" fmla="*/ 988142 w 2669458"/>
              <a:gd name="connsiteY38" fmla="*/ 1769806 h 2374490"/>
              <a:gd name="connsiteX39" fmla="*/ 929148 w 2669458"/>
              <a:gd name="connsiteY39" fmla="*/ 1784555 h 2374490"/>
              <a:gd name="connsiteX40" fmla="*/ 575187 w 2669458"/>
              <a:gd name="connsiteY40" fmla="*/ 1814052 h 2374490"/>
              <a:gd name="connsiteX41" fmla="*/ 619432 w 2669458"/>
              <a:gd name="connsiteY41" fmla="*/ 1946787 h 2374490"/>
              <a:gd name="connsiteX42" fmla="*/ 634180 w 2669458"/>
              <a:gd name="connsiteY42" fmla="*/ 1991032 h 2374490"/>
              <a:gd name="connsiteX43" fmla="*/ 619432 w 2669458"/>
              <a:gd name="connsiteY43" fmla="*/ 2064774 h 2374490"/>
              <a:gd name="connsiteX44" fmla="*/ 589935 w 2669458"/>
              <a:gd name="connsiteY44" fmla="*/ 2153264 h 2374490"/>
              <a:gd name="connsiteX45" fmla="*/ 575187 w 2669458"/>
              <a:gd name="connsiteY45" fmla="*/ 2197510 h 2374490"/>
              <a:gd name="connsiteX46" fmla="*/ 560438 w 2669458"/>
              <a:gd name="connsiteY46" fmla="*/ 2241755 h 2374490"/>
              <a:gd name="connsiteX47" fmla="*/ 516193 w 2669458"/>
              <a:gd name="connsiteY47" fmla="*/ 2271252 h 2374490"/>
              <a:gd name="connsiteX48" fmla="*/ 427703 w 2669458"/>
              <a:gd name="connsiteY48" fmla="*/ 2241755 h 2374490"/>
              <a:gd name="connsiteX49" fmla="*/ 383458 w 2669458"/>
              <a:gd name="connsiteY49" fmla="*/ 2227006 h 2374490"/>
              <a:gd name="connsiteX50" fmla="*/ 221226 w 2669458"/>
              <a:gd name="connsiteY50" fmla="*/ 2182761 h 2374490"/>
              <a:gd name="connsiteX51" fmla="*/ 147484 w 2669458"/>
              <a:gd name="connsiteY51" fmla="*/ 2197510 h 2374490"/>
              <a:gd name="connsiteX52" fmla="*/ 117987 w 2669458"/>
              <a:gd name="connsiteY52" fmla="*/ 2109019 h 2374490"/>
              <a:gd name="connsiteX53" fmla="*/ 88490 w 2669458"/>
              <a:gd name="connsiteY53" fmla="*/ 1991032 h 2374490"/>
              <a:gd name="connsiteX54" fmla="*/ 58993 w 2669458"/>
              <a:gd name="connsiteY54" fmla="*/ 1858297 h 2374490"/>
              <a:gd name="connsiteX55" fmla="*/ 44245 w 2669458"/>
              <a:gd name="connsiteY55" fmla="*/ 1725561 h 2374490"/>
              <a:gd name="connsiteX56" fmla="*/ 14748 w 2669458"/>
              <a:gd name="connsiteY56" fmla="*/ 1607574 h 2374490"/>
              <a:gd name="connsiteX57" fmla="*/ 0 w 2669458"/>
              <a:gd name="connsiteY57" fmla="*/ 1533832 h 2374490"/>
              <a:gd name="connsiteX58" fmla="*/ 14748 w 2669458"/>
              <a:gd name="connsiteY58" fmla="*/ 1268361 h 2374490"/>
              <a:gd name="connsiteX59" fmla="*/ 58993 w 2669458"/>
              <a:gd name="connsiteY59" fmla="*/ 1179871 h 2374490"/>
              <a:gd name="connsiteX60" fmla="*/ 88490 w 2669458"/>
              <a:gd name="connsiteY60" fmla="*/ 1076632 h 2374490"/>
              <a:gd name="connsiteX61" fmla="*/ 117987 w 2669458"/>
              <a:gd name="connsiteY61" fmla="*/ 943897 h 2374490"/>
              <a:gd name="connsiteX62" fmla="*/ 103238 w 2669458"/>
              <a:gd name="connsiteY62" fmla="*/ 619432 h 2374490"/>
              <a:gd name="connsiteX63" fmla="*/ 88490 w 2669458"/>
              <a:gd name="connsiteY63" fmla="*/ 457200 h 2374490"/>
              <a:gd name="connsiteX64" fmla="*/ 117987 w 2669458"/>
              <a:gd name="connsiteY64" fmla="*/ 221226 h 2374490"/>
              <a:gd name="connsiteX65" fmla="*/ 147484 w 2669458"/>
              <a:gd name="connsiteY65" fmla="*/ 58993 h 2374490"/>
              <a:gd name="connsiteX66" fmla="*/ 176980 w 2669458"/>
              <a:gd name="connsiteY66" fmla="*/ 0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69458" h="2374490">
                <a:moveTo>
                  <a:pt x="235974" y="73742"/>
                </a:moveTo>
                <a:cubicBezTo>
                  <a:pt x="260555" y="78658"/>
                  <a:pt x="285397" y="82410"/>
                  <a:pt x="309716" y="88490"/>
                </a:cubicBezTo>
                <a:cubicBezTo>
                  <a:pt x="324798" y="92261"/>
                  <a:pt x="338626" y="100683"/>
                  <a:pt x="353961" y="103239"/>
                </a:cubicBezTo>
                <a:cubicBezTo>
                  <a:pt x="397873" y="110558"/>
                  <a:pt x="442570" y="112104"/>
                  <a:pt x="486697" y="117987"/>
                </a:cubicBezTo>
                <a:cubicBezTo>
                  <a:pt x="516338" y="121939"/>
                  <a:pt x="545546" y="128783"/>
                  <a:pt x="575187" y="132735"/>
                </a:cubicBezTo>
                <a:cubicBezTo>
                  <a:pt x="619314" y="138619"/>
                  <a:pt x="663677" y="142568"/>
                  <a:pt x="707922" y="147484"/>
                </a:cubicBezTo>
                <a:cubicBezTo>
                  <a:pt x="1190791" y="120657"/>
                  <a:pt x="1027714" y="123153"/>
                  <a:pt x="1769806" y="147484"/>
                </a:cubicBezTo>
                <a:cubicBezTo>
                  <a:pt x="1804550" y="148623"/>
                  <a:pt x="1838551" y="157920"/>
                  <a:pt x="1873045" y="162232"/>
                </a:cubicBezTo>
                <a:cubicBezTo>
                  <a:pt x="1917219" y="167754"/>
                  <a:pt x="1961349" y="174204"/>
                  <a:pt x="2005780" y="176981"/>
                </a:cubicBezTo>
                <a:cubicBezTo>
                  <a:pt x="2118737" y="184041"/>
                  <a:pt x="2231922" y="186813"/>
                  <a:pt x="2344993" y="191729"/>
                </a:cubicBezTo>
                <a:cubicBezTo>
                  <a:pt x="2349909" y="211394"/>
                  <a:pt x="2357790" y="230547"/>
                  <a:pt x="2359742" y="250723"/>
                </a:cubicBezTo>
                <a:cubicBezTo>
                  <a:pt x="2372563" y="383203"/>
                  <a:pt x="2363134" y="518415"/>
                  <a:pt x="2389238" y="648929"/>
                </a:cubicBezTo>
                <a:cubicBezTo>
                  <a:pt x="2423055" y="818007"/>
                  <a:pt x="2383019" y="608509"/>
                  <a:pt x="2418735" y="840658"/>
                </a:cubicBezTo>
                <a:cubicBezTo>
                  <a:pt x="2448010" y="1030946"/>
                  <a:pt x="2418873" y="811913"/>
                  <a:pt x="2448232" y="973393"/>
                </a:cubicBezTo>
                <a:cubicBezTo>
                  <a:pt x="2454450" y="1007595"/>
                  <a:pt x="2455163" y="1042760"/>
                  <a:pt x="2462980" y="1076632"/>
                </a:cubicBezTo>
                <a:cubicBezTo>
                  <a:pt x="2469971" y="1106928"/>
                  <a:pt x="2482645" y="1135626"/>
                  <a:pt x="2492477" y="1165123"/>
                </a:cubicBezTo>
                <a:lnTo>
                  <a:pt x="2521974" y="1253613"/>
                </a:lnTo>
                <a:cubicBezTo>
                  <a:pt x="2526890" y="1268361"/>
                  <a:pt x="2534166" y="1282523"/>
                  <a:pt x="2536722" y="1297858"/>
                </a:cubicBezTo>
                <a:cubicBezTo>
                  <a:pt x="2541638" y="1327355"/>
                  <a:pt x="2544218" y="1357337"/>
                  <a:pt x="2551471" y="1386348"/>
                </a:cubicBezTo>
                <a:cubicBezTo>
                  <a:pt x="2559012" y="1416512"/>
                  <a:pt x="2580968" y="1474839"/>
                  <a:pt x="2580968" y="1474839"/>
                </a:cubicBezTo>
                <a:cubicBezTo>
                  <a:pt x="2584971" y="1590923"/>
                  <a:pt x="2578453" y="1845726"/>
                  <a:pt x="2610464" y="2005781"/>
                </a:cubicBezTo>
                <a:cubicBezTo>
                  <a:pt x="2613513" y="2021025"/>
                  <a:pt x="2620297" y="2035278"/>
                  <a:pt x="2625213" y="2050026"/>
                </a:cubicBezTo>
                <a:cubicBezTo>
                  <a:pt x="2657265" y="2242341"/>
                  <a:pt x="2635796" y="2170268"/>
                  <a:pt x="2669458" y="2271252"/>
                </a:cubicBezTo>
                <a:cubicBezTo>
                  <a:pt x="2654710" y="2276168"/>
                  <a:pt x="2640743" y="2286706"/>
                  <a:pt x="2625213" y="2286000"/>
                </a:cubicBezTo>
                <a:cubicBezTo>
                  <a:pt x="2531387" y="2281735"/>
                  <a:pt x="2344993" y="2256503"/>
                  <a:pt x="2344993" y="2256503"/>
                </a:cubicBezTo>
                <a:cubicBezTo>
                  <a:pt x="2330245" y="2251587"/>
                  <a:pt x="2315924" y="2245127"/>
                  <a:pt x="2300748" y="2241755"/>
                </a:cubicBezTo>
                <a:cubicBezTo>
                  <a:pt x="2138923" y="2205793"/>
                  <a:pt x="2071746" y="2232861"/>
                  <a:pt x="1858297" y="2241755"/>
                </a:cubicBezTo>
                <a:cubicBezTo>
                  <a:pt x="1843548" y="2246671"/>
                  <a:pt x="1828340" y="2250379"/>
                  <a:pt x="1814051" y="2256503"/>
                </a:cubicBezTo>
                <a:cubicBezTo>
                  <a:pt x="1793843" y="2265163"/>
                  <a:pt x="1775915" y="2279048"/>
                  <a:pt x="1755058" y="2286000"/>
                </a:cubicBezTo>
                <a:cubicBezTo>
                  <a:pt x="1731277" y="2293927"/>
                  <a:pt x="1705500" y="2294152"/>
                  <a:pt x="1681316" y="2300748"/>
                </a:cubicBezTo>
                <a:cubicBezTo>
                  <a:pt x="1651319" y="2308929"/>
                  <a:pt x="1622323" y="2320413"/>
                  <a:pt x="1592826" y="2330245"/>
                </a:cubicBezTo>
                <a:lnTo>
                  <a:pt x="1504335" y="2359742"/>
                </a:lnTo>
                <a:lnTo>
                  <a:pt x="1460090" y="2374490"/>
                </a:lnTo>
                <a:cubicBezTo>
                  <a:pt x="1410929" y="2369574"/>
                  <a:pt x="1361579" y="2366272"/>
                  <a:pt x="1312606" y="2359742"/>
                </a:cubicBezTo>
                <a:cubicBezTo>
                  <a:pt x="1272492" y="2354393"/>
                  <a:pt x="1219920" y="2340257"/>
                  <a:pt x="1179871" y="2330245"/>
                </a:cubicBezTo>
                <a:cubicBezTo>
                  <a:pt x="1174955" y="2143432"/>
                  <a:pt x="1174227" y="1956462"/>
                  <a:pt x="1165122" y="1769806"/>
                </a:cubicBezTo>
                <a:cubicBezTo>
                  <a:pt x="1164365" y="1754278"/>
                  <a:pt x="1164279" y="1732513"/>
                  <a:pt x="1150374" y="1725561"/>
                </a:cubicBezTo>
                <a:cubicBezTo>
                  <a:pt x="1136469" y="1718609"/>
                  <a:pt x="1121127" y="1736220"/>
                  <a:pt x="1106129" y="1740310"/>
                </a:cubicBezTo>
                <a:cubicBezTo>
                  <a:pt x="1067018" y="1750977"/>
                  <a:pt x="1027471" y="1759974"/>
                  <a:pt x="988142" y="1769806"/>
                </a:cubicBezTo>
                <a:cubicBezTo>
                  <a:pt x="968477" y="1774722"/>
                  <a:pt x="949348" y="1782872"/>
                  <a:pt x="929148" y="1784555"/>
                </a:cubicBezTo>
                <a:lnTo>
                  <a:pt x="575187" y="1814052"/>
                </a:lnTo>
                <a:lnTo>
                  <a:pt x="619432" y="1946787"/>
                </a:lnTo>
                <a:lnTo>
                  <a:pt x="634180" y="1991032"/>
                </a:lnTo>
                <a:cubicBezTo>
                  <a:pt x="629264" y="2015613"/>
                  <a:pt x="626028" y="2040590"/>
                  <a:pt x="619432" y="2064774"/>
                </a:cubicBezTo>
                <a:cubicBezTo>
                  <a:pt x="611251" y="2094771"/>
                  <a:pt x="599767" y="2123767"/>
                  <a:pt x="589935" y="2153264"/>
                </a:cubicBezTo>
                <a:lnTo>
                  <a:pt x="575187" y="2197510"/>
                </a:lnTo>
                <a:cubicBezTo>
                  <a:pt x="570271" y="2212258"/>
                  <a:pt x="573373" y="2233131"/>
                  <a:pt x="560438" y="2241755"/>
                </a:cubicBezTo>
                <a:lnTo>
                  <a:pt x="516193" y="2271252"/>
                </a:lnTo>
                <a:lnTo>
                  <a:pt x="427703" y="2241755"/>
                </a:lnTo>
                <a:cubicBezTo>
                  <a:pt x="412955" y="2236839"/>
                  <a:pt x="398540" y="2230776"/>
                  <a:pt x="383458" y="2227006"/>
                </a:cubicBezTo>
                <a:cubicBezTo>
                  <a:pt x="250389" y="2193740"/>
                  <a:pt x="303930" y="2210330"/>
                  <a:pt x="221226" y="2182761"/>
                </a:cubicBezTo>
                <a:cubicBezTo>
                  <a:pt x="196645" y="2187677"/>
                  <a:pt x="167882" y="2212080"/>
                  <a:pt x="147484" y="2197510"/>
                </a:cubicBezTo>
                <a:cubicBezTo>
                  <a:pt x="122183" y="2179438"/>
                  <a:pt x="127819" y="2138516"/>
                  <a:pt x="117987" y="2109019"/>
                </a:cubicBezTo>
                <a:cubicBezTo>
                  <a:pt x="91630" y="2029950"/>
                  <a:pt x="112221" y="2097824"/>
                  <a:pt x="88490" y="1991032"/>
                </a:cubicBezTo>
                <a:cubicBezTo>
                  <a:pt x="75610" y="1933072"/>
                  <a:pt x="67888" y="1920561"/>
                  <a:pt x="58993" y="1858297"/>
                </a:cubicBezTo>
                <a:cubicBezTo>
                  <a:pt x="52697" y="1814227"/>
                  <a:pt x="51981" y="1769401"/>
                  <a:pt x="44245" y="1725561"/>
                </a:cubicBezTo>
                <a:cubicBezTo>
                  <a:pt x="37200" y="1685638"/>
                  <a:pt x="22698" y="1647326"/>
                  <a:pt x="14748" y="1607574"/>
                </a:cubicBezTo>
                <a:lnTo>
                  <a:pt x="0" y="1533832"/>
                </a:lnTo>
                <a:cubicBezTo>
                  <a:pt x="4916" y="1445342"/>
                  <a:pt x="6345" y="1356589"/>
                  <a:pt x="14748" y="1268361"/>
                </a:cubicBezTo>
                <a:cubicBezTo>
                  <a:pt x="19109" y="1222572"/>
                  <a:pt x="39109" y="1219639"/>
                  <a:pt x="58993" y="1179871"/>
                </a:cubicBezTo>
                <a:cubicBezTo>
                  <a:pt x="70783" y="1156291"/>
                  <a:pt x="82187" y="1098692"/>
                  <a:pt x="88490" y="1076632"/>
                </a:cubicBezTo>
                <a:cubicBezTo>
                  <a:pt x="117536" y="974968"/>
                  <a:pt x="91369" y="1103600"/>
                  <a:pt x="117987" y="943897"/>
                </a:cubicBezTo>
                <a:cubicBezTo>
                  <a:pt x="113071" y="835742"/>
                  <a:pt x="109788" y="727500"/>
                  <a:pt x="103238" y="619432"/>
                </a:cubicBezTo>
                <a:cubicBezTo>
                  <a:pt x="99953" y="565231"/>
                  <a:pt x="88490" y="511500"/>
                  <a:pt x="88490" y="457200"/>
                </a:cubicBezTo>
                <a:cubicBezTo>
                  <a:pt x="88490" y="297789"/>
                  <a:pt x="86834" y="314682"/>
                  <a:pt x="117987" y="221226"/>
                </a:cubicBezTo>
                <a:cubicBezTo>
                  <a:pt x="129924" y="137664"/>
                  <a:pt x="127614" y="128537"/>
                  <a:pt x="147484" y="58993"/>
                </a:cubicBezTo>
                <a:cubicBezTo>
                  <a:pt x="161042" y="11541"/>
                  <a:pt x="152755" y="24225"/>
                  <a:pt x="17698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26" name="Picture 2" descr="https://sydell.com/uploaded/thumbnails/db_file_img_1018_80x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5414165"/>
            <a:ext cx="1247028" cy="9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1755" y="6502143"/>
            <a:ext cx="351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Sydell equipment photos from Sydell.com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518" y="5488767"/>
            <a:ext cx="18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Sydell B Corral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ydell.com/uploaded/thumbnails/db_file_img_1024_80x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3" y="5488767"/>
            <a:ext cx="1147559" cy="8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3640" y="5414165"/>
            <a:ext cx="288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Sydell 5’ double panel, we use them to build lambing pens in the barn.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I’ve learned </a:t>
            </a:r>
            <a:r>
              <a:rPr lang="en-US" dirty="0" smtClean="0"/>
              <a:t>from 33</a:t>
            </a:r>
            <a:r>
              <a:rPr lang="en-US" dirty="0"/>
              <a:t>+ years raising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9114" y="2360065"/>
            <a:ext cx="7940660" cy="4142078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Fenceline</a:t>
            </a:r>
            <a:r>
              <a:rPr lang="en-US" dirty="0" smtClean="0"/>
              <a:t> feeders make feeding easy because </a:t>
            </a:r>
            <a:r>
              <a:rPr lang="en-US" dirty="0" smtClean="0"/>
              <a:t>we </a:t>
            </a:r>
            <a:r>
              <a:rPr lang="en-US" dirty="0" smtClean="0"/>
              <a:t>don’t have to be in the pen with the </a:t>
            </a:r>
            <a:r>
              <a:rPr lang="en-US" dirty="0" smtClean="0"/>
              <a:t>sheep for feeding. Translation: we don’t get </a:t>
            </a:r>
            <a:r>
              <a:rPr lang="en-US" dirty="0" smtClean="0"/>
              <a:t>knocked </a:t>
            </a:r>
            <a:r>
              <a:rPr lang="en-US" dirty="0" smtClean="0"/>
              <a:t>down as much. </a:t>
            </a:r>
            <a:r>
              <a:rPr lang="en-US" dirty="0" smtClean="0"/>
              <a:t>We use commercial feeders and feeders made from repurposed hay elevators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6" y="4210802"/>
            <a:ext cx="1365187" cy="2425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4587922"/>
            <a:ext cx="2281425" cy="12843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1" y="4557374"/>
            <a:ext cx="2606941" cy="14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 background</a:t>
            </a:r>
          </a:p>
          <a:p>
            <a:r>
              <a:rPr lang="en-US" dirty="0"/>
              <a:t>Overview of sheep production in U.S.</a:t>
            </a:r>
          </a:p>
          <a:p>
            <a:pPr lvl="1"/>
            <a:r>
              <a:rPr lang="en-US" dirty="0"/>
              <a:t>Types of sheep</a:t>
            </a:r>
          </a:p>
          <a:p>
            <a:pPr lvl="1"/>
            <a:r>
              <a:rPr lang="en-US" dirty="0"/>
              <a:t>Types of operations</a:t>
            </a:r>
          </a:p>
          <a:p>
            <a:r>
              <a:rPr lang="en-US" dirty="0"/>
              <a:t>How and why of our personal operation</a:t>
            </a:r>
          </a:p>
          <a:p>
            <a:r>
              <a:rPr lang="en-US" dirty="0"/>
              <a:t>Advice &amp; pointers </a:t>
            </a:r>
          </a:p>
          <a:p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93323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I’ve learned </a:t>
            </a:r>
            <a:r>
              <a:rPr lang="en-US" dirty="0" smtClean="0"/>
              <a:t>from 33</a:t>
            </a:r>
            <a:r>
              <a:rPr lang="en-US" dirty="0"/>
              <a:t>+ years raising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9114" y="2360065"/>
            <a:ext cx="7940660" cy="1527050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Let gravity do some of the work 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Wheels are your friend!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135" y="3429000"/>
            <a:ext cx="1758465" cy="312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45" y="3744924"/>
            <a:ext cx="1508798" cy="127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06" y="3725733"/>
            <a:ext cx="1295374" cy="13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eXtension</a:t>
            </a:r>
            <a:r>
              <a:rPr lang="en-US" dirty="0" smtClean="0"/>
              <a:t> – Sheep Community </a:t>
            </a:r>
            <a:r>
              <a:rPr lang="en-US" dirty="0"/>
              <a:t>of Practice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articles.extension.org/sheep</a:t>
            </a:r>
          </a:p>
          <a:p>
            <a:r>
              <a:rPr lang="en-US" dirty="0" smtClean="0"/>
              <a:t>American Sheep Industry Association</a:t>
            </a:r>
            <a:br>
              <a:rPr lang="en-US" dirty="0" smtClean="0"/>
            </a:br>
            <a:r>
              <a:rPr lang="en-US" dirty="0" smtClean="0"/>
              <a:t>http://www.sheepusa.org</a:t>
            </a:r>
          </a:p>
          <a:p>
            <a:r>
              <a:rPr lang="en-US" dirty="0" smtClean="0"/>
              <a:t>Sheep 101 &amp; Sheep 201</a:t>
            </a:r>
            <a:br>
              <a:rPr lang="en-US" dirty="0" smtClean="0"/>
            </a:br>
            <a:r>
              <a:rPr lang="en-US" dirty="0" smtClean="0"/>
              <a:t>http://www.sheep101.info</a:t>
            </a:r>
          </a:p>
          <a:p>
            <a:r>
              <a:rPr lang="en-US" dirty="0" smtClean="0"/>
              <a:t>Your state sheep organizations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7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19" y="1599304"/>
            <a:ext cx="9265438" cy="52160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7" y="1749245"/>
            <a:ext cx="8873938" cy="49956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5965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71" y="5719575"/>
            <a:ext cx="792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http://www.ebertsheepfarm.com/</a:t>
            </a:r>
          </a:p>
        </p:txBody>
      </p:sp>
    </p:spTree>
    <p:extLst>
      <p:ext uri="{BB962C8B-B14F-4D97-AF65-F5344CB8AC3E}">
        <p14:creationId xmlns:p14="http://schemas.microsoft.com/office/powerpoint/2010/main" val="24408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I’m no expert, but I am experienced – 35 years with sheep/33 married to a sheep farmer</a:t>
            </a:r>
          </a:p>
          <a:p>
            <a:r>
              <a:rPr lang="en-US" dirty="0" smtClean="0"/>
              <a:t>I read on the suggested list of sessions that the NTW needed sessions about sheep and goats so I submitted this idea. Then I came to my senses but Kylie wouldn’t let me wiggle out, so here I am.</a:t>
            </a:r>
          </a:p>
          <a:p>
            <a:r>
              <a:rPr lang="en-US" dirty="0" smtClean="0"/>
              <a:t>I </a:t>
            </a:r>
            <a:r>
              <a:rPr lang="en-US" dirty="0"/>
              <a:t>grew up raising purebred Simmental cattle; not sheep</a:t>
            </a:r>
          </a:p>
          <a:p>
            <a:r>
              <a:rPr lang="en-US" dirty="0"/>
              <a:t>The type of sheep we raise may not be the type of sheep your customers raise or want to raise</a:t>
            </a:r>
          </a:p>
          <a:p>
            <a:r>
              <a:rPr lang="en-US" dirty="0" smtClean="0"/>
              <a:t>The message today is from my personal experiences. Your </a:t>
            </a:r>
            <a:r>
              <a:rPr lang="en-US" dirty="0"/>
              <a:t>(or your customers’) experiences </a:t>
            </a:r>
            <a:r>
              <a:rPr lang="en-US" dirty="0" smtClean="0"/>
              <a:t>will vary.</a:t>
            </a:r>
            <a:endParaRPr lang="en-US" dirty="0"/>
          </a:p>
          <a:p>
            <a:r>
              <a:rPr lang="en-US" dirty="0"/>
              <a:t>Sheep are great; but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/>
              <a:t>…our sheep dogs are equally great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3231" y="5261460"/>
            <a:ext cx="432664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Concho – the herding Corgi grand </a:t>
            </a:r>
            <a:r>
              <a:rPr lang="en-US" dirty="0" smtClean="0">
                <a:solidFill>
                  <a:srgbClr val="FFFFFF"/>
                </a:solidFill>
              </a:rPr>
              <a:t>dog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Fluffy – the Great Pyrenees guard dog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t="23682" r="23336" b="19484"/>
          <a:stretch/>
        </p:blipFill>
        <p:spPr>
          <a:xfrm>
            <a:off x="2383231" y="2512770"/>
            <a:ext cx="4326639" cy="2595985"/>
          </a:xfrm>
        </p:spPr>
      </p:pic>
    </p:spTree>
    <p:extLst>
      <p:ext uri="{BB962C8B-B14F-4D97-AF65-F5344CB8AC3E}">
        <p14:creationId xmlns:p14="http://schemas.microsoft.com/office/powerpoint/2010/main" val="8469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err="1"/>
              <a:t>My</a:t>
            </a:r>
            <a:r>
              <a:rPr lang="is-IS" dirty="0"/>
              <a:t> </a:t>
            </a:r>
            <a:r>
              <a:rPr lang="is-IS" dirty="0" err="1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b="1" dirty="0"/>
              <a:t>Sheep </a:t>
            </a:r>
            <a:r>
              <a:rPr lang="en-US" sz="3200" b="1" dirty="0" smtClean="0"/>
              <a:t>farmer since 1983</a:t>
            </a:r>
            <a:endParaRPr lang="en-US" sz="3200" b="1" dirty="0"/>
          </a:p>
          <a:p>
            <a:pPr lvl="1"/>
            <a:r>
              <a:rPr lang="en-US" sz="2400" dirty="0"/>
              <a:t>4th generation Kansas </a:t>
            </a:r>
            <a:r>
              <a:rPr lang="en-US" sz="2400" dirty="0" smtClean="0"/>
              <a:t>farmer</a:t>
            </a:r>
          </a:p>
          <a:p>
            <a:pPr lvl="1"/>
            <a:r>
              <a:rPr lang="en-US" sz="2400" dirty="0" smtClean="0"/>
              <a:t>150 ewes, have had as many as 250</a:t>
            </a:r>
            <a:endParaRPr lang="en-US" sz="2400" dirty="0"/>
          </a:p>
          <a:p>
            <a:r>
              <a:rPr lang="en-US" sz="3200" b="1" dirty="0"/>
              <a:t>K-State Extension Service Employee – 16 years</a:t>
            </a:r>
          </a:p>
          <a:p>
            <a:pPr lvl="1"/>
            <a:r>
              <a:rPr lang="en-US" dirty="0">
                <a:latin typeface="Calibri" charset="0"/>
              </a:rPr>
              <a:t>Extension farm </a:t>
            </a:r>
            <a:r>
              <a:rPr lang="en-US" dirty="0" smtClean="0">
                <a:latin typeface="Calibri" charset="0"/>
              </a:rPr>
              <a:t>safety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Kansas </a:t>
            </a:r>
            <a:r>
              <a:rPr lang="en-US" dirty="0" err="1">
                <a:latin typeface="Calibri" charset="0"/>
              </a:rPr>
              <a:t>AgrAbility</a:t>
            </a:r>
            <a:r>
              <a:rPr lang="en-US" dirty="0">
                <a:latin typeface="Calibri" charset="0"/>
              </a:rPr>
              <a:t> Project </a:t>
            </a:r>
          </a:p>
          <a:p>
            <a:pPr lvl="1"/>
            <a:r>
              <a:rPr lang="en-US" dirty="0">
                <a:latin typeface="Calibri" charset="0"/>
              </a:rPr>
              <a:t>Kansas Center for Sustainable Agriculture and Alternative Crops &amp; Kansas SARE </a:t>
            </a:r>
          </a:p>
          <a:p>
            <a:r>
              <a:rPr lang="en-US" sz="3200" b="1" dirty="0"/>
              <a:t>Ag association manager – 25 years</a:t>
            </a:r>
          </a:p>
          <a:p>
            <a:pPr lvl="1"/>
            <a:r>
              <a:rPr lang="en-US" dirty="0"/>
              <a:t>Kansas Sheep </a:t>
            </a:r>
            <a:r>
              <a:rPr lang="en-US" dirty="0" smtClean="0"/>
              <a:t>Association, Kansas </a:t>
            </a:r>
            <a:r>
              <a:rPr lang="en-US" dirty="0"/>
              <a:t>Dairy Association &amp; </a:t>
            </a:r>
            <a:r>
              <a:rPr lang="en-US" dirty="0" smtClean="0"/>
              <a:t>Commission, Kansas </a:t>
            </a:r>
            <a:r>
              <a:rPr lang="en-US" dirty="0"/>
              <a:t>Holstein Association</a:t>
            </a:r>
          </a:p>
        </p:txBody>
      </p:sp>
    </p:spTree>
    <p:extLst>
      <p:ext uri="{BB962C8B-B14F-4D97-AF65-F5344CB8AC3E}">
        <p14:creationId xmlns:p14="http://schemas.microsoft.com/office/powerpoint/2010/main" val="22504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Sheep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Ovine – </a:t>
            </a:r>
            <a:r>
              <a:rPr lang="en-US" dirty="0" err="1"/>
              <a:t>ovis</a:t>
            </a:r>
            <a:r>
              <a:rPr lang="en-US" dirty="0"/>
              <a:t> </a:t>
            </a:r>
            <a:r>
              <a:rPr lang="en-US" dirty="0" err="1"/>
              <a:t>aries</a:t>
            </a:r>
            <a:r>
              <a:rPr lang="en-US" dirty="0"/>
              <a:t> (genus &amp; species) four-legged ruminants</a:t>
            </a:r>
          </a:p>
          <a:p>
            <a:r>
              <a:rPr lang="en-US" dirty="0"/>
              <a:t>Wool sheep</a:t>
            </a:r>
          </a:p>
          <a:p>
            <a:r>
              <a:rPr lang="en-US" dirty="0"/>
              <a:t>Meat sheep</a:t>
            </a:r>
          </a:p>
          <a:p>
            <a:pPr lvl="1"/>
            <a:r>
              <a:rPr lang="en-US" dirty="0"/>
              <a:t>With wool</a:t>
            </a:r>
          </a:p>
          <a:p>
            <a:pPr lvl="1"/>
            <a:r>
              <a:rPr lang="en-US" dirty="0"/>
              <a:t>Without wool (a.k.a. hair sheep)</a:t>
            </a:r>
          </a:p>
          <a:p>
            <a:r>
              <a:rPr lang="en-US" dirty="0"/>
              <a:t>Milk – not so much in the U.S</a:t>
            </a:r>
            <a:r>
              <a:rPr lang="en-US" dirty="0" smtClean="0"/>
              <a:t>. – but there are some and it might be a good niche market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2970885"/>
            <a:ext cx="145732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0935" y="6539834"/>
            <a:ext cx="3503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courtesy of the American Sheep Industry Association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2 Main Types of Sheep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Wool breeds</a:t>
            </a:r>
          </a:p>
          <a:p>
            <a:pPr lvl="1"/>
            <a:r>
              <a:rPr lang="en-US" dirty="0" smtClean="0"/>
              <a:t>Fine wool (fiber diameter &lt;22 microns), and medium wool (&lt;30 microns)</a:t>
            </a:r>
          </a:p>
          <a:p>
            <a:pPr lvl="1"/>
            <a:r>
              <a:rPr lang="en-US" dirty="0" smtClean="0"/>
              <a:t>Used primarily for high-end products such as clothing</a:t>
            </a:r>
          </a:p>
          <a:p>
            <a:pPr lvl="1"/>
            <a:r>
              <a:rPr lang="en-US" dirty="0" smtClean="0"/>
              <a:t>Not your typical American sheep; </a:t>
            </a:r>
            <a:br>
              <a:rPr lang="en-US" dirty="0" smtClean="0"/>
            </a:br>
            <a:r>
              <a:rPr lang="en-US" dirty="0" smtClean="0"/>
              <a:t>although </a:t>
            </a:r>
            <a:r>
              <a:rPr lang="en-US" dirty="0" err="1" smtClean="0"/>
              <a:t>Rambouillet</a:t>
            </a:r>
            <a:r>
              <a:rPr lang="en-US" dirty="0" smtClean="0"/>
              <a:t> are very </a:t>
            </a:r>
            <a:br>
              <a:rPr lang="en-US" dirty="0" smtClean="0"/>
            </a:br>
            <a:r>
              <a:rPr lang="en-US" dirty="0" smtClean="0"/>
              <a:t>common in Western states</a:t>
            </a:r>
          </a:p>
          <a:p>
            <a:pPr lvl="1"/>
            <a:r>
              <a:rPr lang="en-US" dirty="0" smtClean="0"/>
              <a:t>Major fine wool breeds in U.S. are: </a:t>
            </a:r>
            <a:br>
              <a:rPr lang="en-US" dirty="0" smtClean="0"/>
            </a:br>
            <a:r>
              <a:rPr lang="en-US" dirty="0" err="1" smtClean="0"/>
              <a:t>Rambouillet</a:t>
            </a:r>
            <a:r>
              <a:rPr lang="en-US" dirty="0" smtClean="0"/>
              <a:t>, Merino, </a:t>
            </a:r>
            <a:r>
              <a:rPr lang="en-US" dirty="0" err="1" smtClean="0"/>
              <a:t>Targhee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Columbia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4463190"/>
            <a:ext cx="22860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11" y="6483100"/>
            <a:ext cx="3428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courtesy of the American Sheep Industry Association</a:t>
            </a:r>
          </a:p>
        </p:txBody>
      </p:sp>
    </p:spTree>
    <p:extLst>
      <p:ext uri="{BB962C8B-B14F-4D97-AF65-F5344CB8AC3E}">
        <p14:creationId xmlns:p14="http://schemas.microsoft.com/office/powerpoint/2010/main" val="43592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2 Main Types of Sheep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Wool breeds - continued</a:t>
            </a:r>
          </a:p>
          <a:p>
            <a:pPr lvl="1"/>
            <a:r>
              <a:rPr lang="en-US" dirty="0" smtClean="0"/>
              <a:t>Long wool sheep; bigger diameter, coarse long fibers</a:t>
            </a:r>
          </a:p>
          <a:p>
            <a:pPr lvl="1"/>
            <a:r>
              <a:rPr lang="en-US" dirty="0" smtClean="0"/>
              <a:t>Sheep are best suited for cool, high rainfall areas with lots of grass</a:t>
            </a:r>
          </a:p>
          <a:p>
            <a:pPr lvl="1"/>
            <a:r>
              <a:rPr lang="en-US" dirty="0" smtClean="0"/>
              <a:t>Breeds in U.S. include: Border</a:t>
            </a:r>
            <a:br>
              <a:rPr lang="en-US" dirty="0" smtClean="0"/>
            </a:br>
            <a:r>
              <a:rPr lang="en-US" dirty="0" smtClean="0"/>
              <a:t>Leicester, Lincoln, and Romney</a:t>
            </a:r>
          </a:p>
          <a:p>
            <a:pPr lvl="1"/>
            <a:r>
              <a:rPr lang="en-US" dirty="0" smtClean="0"/>
              <a:t>Wool used often for fiber arts, </a:t>
            </a:r>
            <a:br>
              <a:rPr lang="en-US" dirty="0" smtClean="0"/>
            </a:br>
            <a:r>
              <a:rPr lang="en-US" dirty="0" smtClean="0"/>
              <a:t>such as hand spinning and </a:t>
            </a:r>
            <a:br>
              <a:rPr lang="en-US" dirty="0" smtClean="0"/>
            </a:br>
            <a:r>
              <a:rPr lang="en-US" dirty="0" smtClean="0"/>
              <a:t>weaving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4463190"/>
            <a:ext cx="22860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11" y="6483100"/>
            <a:ext cx="3428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courtesy of the American Sheep Industry Association</a:t>
            </a:r>
          </a:p>
        </p:txBody>
      </p:sp>
    </p:spTree>
    <p:extLst>
      <p:ext uri="{BB962C8B-B14F-4D97-AF65-F5344CB8AC3E}">
        <p14:creationId xmlns:p14="http://schemas.microsoft.com/office/powerpoint/2010/main" val="283626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2 Main Types of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Meat breeds</a:t>
            </a:r>
          </a:p>
          <a:p>
            <a:pPr lvl="1"/>
            <a:r>
              <a:rPr lang="en-US" dirty="0" smtClean="0"/>
              <a:t>Medium to coarse wool (fiber diameter &gt;30 microns), mid- to short-length fibers</a:t>
            </a:r>
          </a:p>
          <a:p>
            <a:pPr lvl="1"/>
            <a:r>
              <a:rPr lang="en-US" dirty="0" smtClean="0"/>
              <a:t>Carpets, upholstery, bulky sweaters</a:t>
            </a:r>
          </a:p>
          <a:p>
            <a:pPr lvl="1"/>
            <a:r>
              <a:rPr lang="en-US" dirty="0" smtClean="0"/>
              <a:t>Major meat breeds in U.S. include:, Cheviot, </a:t>
            </a:r>
            <a:r>
              <a:rPr lang="en-US" dirty="0" err="1" smtClean="0"/>
              <a:t>Corriedale</a:t>
            </a:r>
            <a:r>
              <a:rPr lang="en-US" dirty="0" smtClean="0"/>
              <a:t>, Dorset, </a:t>
            </a:r>
            <a:r>
              <a:rPr lang="en-US" dirty="0" err="1" smtClean="0"/>
              <a:t>Finnsheep</a:t>
            </a:r>
            <a:r>
              <a:rPr lang="en-US" dirty="0" smtClean="0"/>
              <a:t>, Hampshire, </a:t>
            </a:r>
            <a:r>
              <a:rPr lang="en-US" dirty="0" err="1" smtClean="0"/>
              <a:t>Montadale</a:t>
            </a:r>
            <a:r>
              <a:rPr lang="en-US" dirty="0" smtClean="0"/>
              <a:t>, </a:t>
            </a:r>
            <a:r>
              <a:rPr lang="en-US" dirty="0" err="1" smtClean="0"/>
              <a:t>Shropshire</a:t>
            </a:r>
            <a:r>
              <a:rPr lang="en-US" dirty="0" smtClean="0"/>
              <a:t>, Southdown, Suffolk, Texel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 b="16250"/>
          <a:stretch/>
        </p:blipFill>
        <p:spPr>
          <a:xfrm>
            <a:off x="6251755" y="1901950"/>
            <a:ext cx="2286000" cy="610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8230" y="6473002"/>
            <a:ext cx="3359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courtesy of the American Sheep Industry </a:t>
            </a:r>
            <a:r>
              <a:rPr lang="en-US" sz="1000" dirty="0" smtClean="0">
                <a:solidFill>
                  <a:schemeClr val="bg1"/>
                </a:solidFill>
              </a:rPr>
              <a:t>Association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9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1142</Words>
  <Application>Microsoft Office PowerPoint</Application>
  <PresentationFormat>On-screen Show (4:3)</PresentationFormat>
  <Paragraphs>150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What I’ve learned from 33+ years raising sheep; that may (or may not) help you  work with customers.</vt:lpstr>
      <vt:lpstr>Objectives</vt:lpstr>
      <vt:lpstr>Disclaimers</vt:lpstr>
      <vt:lpstr>…our sheep dogs are equally great</vt:lpstr>
      <vt:lpstr>My Background</vt:lpstr>
      <vt:lpstr>Sheep Basics</vt:lpstr>
      <vt:lpstr>2 Main Types of Sheep in U.S.</vt:lpstr>
      <vt:lpstr>2 Main Types of Sheep in U.S.</vt:lpstr>
      <vt:lpstr>2 Main Types of Sheep</vt:lpstr>
      <vt:lpstr>2 Main Types of Sheep -- addendum</vt:lpstr>
      <vt:lpstr>Typical Sheep Operations in U.S.</vt:lpstr>
      <vt:lpstr>Our operation – Ebert Sheep Farm</vt:lpstr>
      <vt:lpstr>Our farm</vt:lpstr>
      <vt:lpstr>Sheep Basics</vt:lpstr>
      <vt:lpstr>Sheep Production in General</vt:lpstr>
      <vt:lpstr>What I’ve learned from 33+ years raising sheep</vt:lpstr>
      <vt:lpstr>What I’ve learned from 33+ years raising sheep</vt:lpstr>
      <vt:lpstr>What I’ve learned from 33+ years raising sheep</vt:lpstr>
      <vt:lpstr>What I’ve learned from 33+ years raising sheep</vt:lpstr>
      <vt:lpstr>What I’ve learned from 33+ years raising sheep</vt:lpstr>
      <vt:lpstr>Resources</vt:lpstr>
      <vt:lpstr>Questions?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Kerri Ebert</cp:lastModifiedBy>
  <cp:revision>74</cp:revision>
  <dcterms:created xsi:type="dcterms:W3CDTF">2013-08-21T19:17:07Z</dcterms:created>
  <dcterms:modified xsi:type="dcterms:W3CDTF">2016-03-16T16:26:49Z</dcterms:modified>
</cp:coreProperties>
</file>